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7"/>
  </p:notesMasterIdLst>
  <p:sldIdLst>
    <p:sldId id="256" r:id="rId2"/>
    <p:sldId id="257" r:id="rId3"/>
    <p:sldId id="272" r:id="rId4"/>
    <p:sldId id="313" r:id="rId5"/>
    <p:sldId id="312" r:id="rId6"/>
    <p:sldId id="314" r:id="rId7"/>
    <p:sldId id="315" r:id="rId8"/>
    <p:sldId id="273" r:id="rId9"/>
    <p:sldId id="275" r:id="rId10"/>
    <p:sldId id="265" r:id="rId11"/>
    <p:sldId id="292" r:id="rId12"/>
    <p:sldId id="316" r:id="rId13"/>
    <p:sldId id="318" r:id="rId14"/>
    <p:sldId id="319" r:id="rId15"/>
    <p:sldId id="320" r:id="rId16"/>
    <p:sldId id="321" r:id="rId17"/>
    <p:sldId id="354" r:id="rId18"/>
    <p:sldId id="270" r:id="rId19"/>
    <p:sldId id="271" r:id="rId20"/>
    <p:sldId id="258" r:id="rId21"/>
    <p:sldId id="274" r:id="rId22"/>
    <p:sldId id="259" r:id="rId23"/>
    <p:sldId id="356" r:id="rId24"/>
    <p:sldId id="262" r:id="rId25"/>
    <p:sldId id="358" r:id="rId26"/>
    <p:sldId id="357" r:id="rId27"/>
    <p:sldId id="260" r:id="rId28"/>
    <p:sldId id="266" r:id="rId29"/>
    <p:sldId id="261" r:id="rId30"/>
    <p:sldId id="263" r:id="rId31"/>
    <p:sldId id="264" r:id="rId32"/>
    <p:sldId id="267" r:id="rId33"/>
    <p:sldId id="269" r:id="rId34"/>
    <p:sldId id="279" r:id="rId35"/>
    <p:sldId id="268" r:id="rId36"/>
    <p:sldId id="276" r:id="rId37"/>
    <p:sldId id="277" r:id="rId38"/>
    <p:sldId id="278" r:id="rId39"/>
    <p:sldId id="280" r:id="rId40"/>
    <p:sldId id="283" r:id="rId41"/>
    <p:sldId id="281" r:id="rId42"/>
    <p:sldId id="284" r:id="rId43"/>
    <p:sldId id="285" r:id="rId44"/>
    <p:sldId id="287" r:id="rId45"/>
    <p:sldId id="286" r:id="rId46"/>
    <p:sldId id="288" r:id="rId47"/>
    <p:sldId id="289" r:id="rId48"/>
    <p:sldId id="290" r:id="rId49"/>
    <p:sldId id="291" r:id="rId50"/>
    <p:sldId id="293" r:id="rId51"/>
    <p:sldId id="294" r:id="rId52"/>
    <p:sldId id="295" r:id="rId53"/>
    <p:sldId id="296" r:id="rId54"/>
    <p:sldId id="299" r:id="rId55"/>
    <p:sldId id="297" r:id="rId56"/>
    <p:sldId id="359" r:id="rId57"/>
    <p:sldId id="298" r:id="rId58"/>
    <p:sldId id="300" r:id="rId59"/>
    <p:sldId id="301" r:id="rId60"/>
    <p:sldId id="302" r:id="rId61"/>
    <p:sldId id="303" r:id="rId62"/>
    <p:sldId id="304" r:id="rId63"/>
    <p:sldId id="305" r:id="rId64"/>
    <p:sldId id="306" r:id="rId65"/>
    <p:sldId id="307" r:id="rId66"/>
    <p:sldId id="323" r:id="rId67"/>
    <p:sldId id="360" r:id="rId68"/>
    <p:sldId id="308" r:id="rId69"/>
    <p:sldId id="355" r:id="rId70"/>
    <p:sldId id="324" r:id="rId71"/>
    <p:sldId id="311" r:id="rId72"/>
    <p:sldId id="325" r:id="rId73"/>
    <p:sldId id="328" r:id="rId74"/>
    <p:sldId id="326" r:id="rId75"/>
    <p:sldId id="327" r:id="rId76"/>
    <p:sldId id="329" r:id="rId77"/>
    <p:sldId id="330" r:id="rId78"/>
    <p:sldId id="331" r:id="rId79"/>
    <p:sldId id="332" r:id="rId80"/>
    <p:sldId id="333" r:id="rId81"/>
    <p:sldId id="334" r:id="rId82"/>
    <p:sldId id="335" r:id="rId83"/>
    <p:sldId id="336" r:id="rId84"/>
    <p:sldId id="337" r:id="rId85"/>
    <p:sldId id="338" r:id="rId86"/>
    <p:sldId id="353" r:id="rId87"/>
    <p:sldId id="339" r:id="rId88"/>
    <p:sldId id="340" r:id="rId89"/>
    <p:sldId id="341" r:id="rId90"/>
    <p:sldId id="344" r:id="rId91"/>
    <p:sldId id="343" r:id="rId92"/>
    <p:sldId id="349" r:id="rId93"/>
    <p:sldId id="350" r:id="rId94"/>
    <p:sldId id="351" r:id="rId95"/>
    <p:sldId id="352" r:id="rId9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A7FB5E-5474-4F15-8047-1E79969A3BF6}" type="datetimeFigureOut">
              <a:rPr lang="tr-TR" smtClean="0"/>
              <a:t>17.02.2020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65C746-0934-431F-AA56-3C16FFC9A8CC}" type="slidenum">
              <a:rPr lang="tr-TR" smtClean="0"/>
              <a:t>‹#›</a:t>
            </a:fld>
            <a:endParaRPr lang="tr-TR"/>
          </a:p>
        </p:txBody>
      </p:sp>
    </p:spTree>
    <p:extLst>
      <p:ext uri="{BB962C8B-B14F-4D97-AF65-F5344CB8AC3E}">
        <p14:creationId xmlns:p14="http://schemas.microsoft.com/office/powerpoint/2010/main" val="1393999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E1FED14E-A44D-4E51-9CCB-48836CDA2C24}" type="datetime1">
              <a:rPr lang="tr-TR" smtClean="0"/>
              <a:t>17.02.2020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2E25C52E-7CEA-4016-9242-9547A3FBFA53}" type="datetime1">
              <a:rPr lang="tr-TR" smtClean="0"/>
              <a:t>17.02.2020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9393933-AE38-4CCA-8743-A399DABB81A6}" type="datetime1">
              <a:rPr lang="tr-TR" smtClean="0"/>
              <a:t>17.02.2020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536E2170-CE94-4DD4-87C2-BD21BB2342B0}" type="datetime1">
              <a:rPr lang="tr-TR" smtClean="0"/>
              <a:t>17.02.2020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7A74C57-5A5A-4C98-A117-11CEE731591B}" type="datetime1">
              <a:rPr lang="tr-TR" smtClean="0"/>
              <a:t>17.02.2020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FE976359-94D0-4C1F-B3A6-B0360FDBFC40}" type="datetime1">
              <a:rPr lang="tr-TR" smtClean="0"/>
              <a:t>17.02.2020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E5BBD1D-B085-4C53-AA54-7D5FB0F98FCA}" type="datetime1">
              <a:rPr lang="tr-TR" smtClean="0"/>
              <a:t>17.02.2020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837CFF80-C561-4C69-AD4E-55989CA9FD04}" type="datetime1">
              <a:rPr lang="tr-TR" smtClean="0"/>
              <a:t>17.02.2020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CD1DFAD-E94F-42B8-9504-93082B14B997}" type="datetime1">
              <a:rPr lang="tr-TR" smtClean="0"/>
              <a:t>17.02.2020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31EBEA9-0DDB-4FCF-A2C5-E9CF9E851C56}" type="datetime1">
              <a:rPr lang="tr-TR" smtClean="0"/>
              <a:t>17.02.2020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1FE6D12-B78B-4F27-830F-645073151944}" type="datetime1">
              <a:rPr lang="tr-TR" smtClean="0"/>
              <a:t>17.02.2020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1FE39C8-D4E0-45E5-A7E2-7897C246A3E9}" type="datetime1">
              <a:rPr lang="tr-TR" smtClean="0"/>
              <a:t>17.02.2020</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302176B-0E47-46AC-8F43-DAB4B8A37D06}" type="slidenum">
              <a:rPr lang="tr-TR" smtClean="0"/>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844824"/>
            <a:ext cx="7772400" cy="1780108"/>
          </a:xfrm>
        </p:spPr>
        <p:txBody>
          <a:bodyPr>
            <a:normAutofit/>
          </a:bodyPr>
          <a:lstStyle/>
          <a:p>
            <a:r>
              <a:rPr lang="tr-TR" sz="5400" b="1" dirty="0" smtClean="0">
                <a:solidFill>
                  <a:srgbClr val="FF0000"/>
                </a:solidFill>
              </a:rPr>
              <a:t>MEMURLARIN YARGILANMASI USULÜ</a:t>
            </a:r>
            <a:endParaRPr lang="tr-TR" sz="5400" b="1" dirty="0">
              <a:solidFill>
                <a:srgbClr val="FF0000"/>
              </a:solidFill>
            </a:endParaRPr>
          </a:p>
        </p:txBody>
      </p:sp>
      <p:sp>
        <p:nvSpPr>
          <p:cNvPr id="3" name="Alt Başlık 2"/>
          <p:cNvSpPr>
            <a:spLocks noGrp="1"/>
          </p:cNvSpPr>
          <p:nvPr>
            <p:ph type="subTitle" idx="1"/>
          </p:nvPr>
        </p:nvSpPr>
        <p:spPr>
          <a:xfrm>
            <a:off x="1371600" y="3886200"/>
            <a:ext cx="6944816" cy="1752600"/>
          </a:xfrm>
        </p:spPr>
        <p:txBody>
          <a:bodyPr>
            <a:normAutofit/>
          </a:bodyPr>
          <a:lstStyle/>
          <a:p>
            <a:endParaRPr lang="tr-TR" dirty="0" smtClean="0"/>
          </a:p>
          <a:p>
            <a:endParaRPr lang="tr-TR" dirty="0"/>
          </a:p>
          <a:p>
            <a:r>
              <a:rPr lang="tr-TR" sz="2400" b="1" dirty="0" smtClean="0">
                <a:solidFill>
                  <a:srgbClr val="FF0000"/>
                </a:solidFill>
              </a:rPr>
              <a:t>İL İDARE KURULU MÜDÜRLÜĞÜ</a:t>
            </a:r>
          </a:p>
          <a:p>
            <a:r>
              <a:rPr lang="tr-TR" sz="2400" b="1" dirty="0" smtClean="0">
                <a:solidFill>
                  <a:srgbClr val="FF0000"/>
                </a:solidFill>
              </a:rPr>
              <a:t>ŞUBAT 2020</a:t>
            </a:r>
          </a:p>
        </p:txBody>
      </p:sp>
      <p:pic>
        <p:nvPicPr>
          <p:cNvPr id="1027" name="Picture 3" descr="C:\Users\ts\Desktop\Bayrak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60648"/>
            <a:ext cx="2466975" cy="1847850"/>
          </a:xfrm>
          <a:prstGeom prst="ellipse">
            <a:avLst/>
          </a:prstGeom>
          <a:ln>
            <a:noFill/>
          </a:ln>
          <a:effectLst>
            <a:softEdge rad="112500"/>
          </a:effectLst>
          <a:extLst/>
        </p:spPr>
      </p:pic>
      <p:pic>
        <p:nvPicPr>
          <p:cNvPr id="7" name="LogoResim"/>
          <p:cNvPicPr/>
          <p:nvPr/>
        </p:nvPicPr>
        <p:blipFill>
          <a:blip r:embed="rId3" cstate="print">
            <a:extLst>
              <a:ext uri="{28A0092B-C50C-407E-A947-70E740481C1C}">
                <a14:useLocalDpi xmlns:a14="http://schemas.microsoft.com/office/drawing/2010/main" val="0"/>
              </a:ext>
            </a:extLst>
          </a:blip>
          <a:stretch>
            <a:fillRect/>
          </a:stretch>
        </p:blipFill>
        <p:spPr>
          <a:xfrm>
            <a:off x="7841555" y="332656"/>
            <a:ext cx="949721" cy="878630"/>
          </a:xfrm>
          <a:prstGeom prst="rect">
            <a:avLst/>
          </a:prstGeom>
        </p:spPr>
      </p:pic>
    </p:spTree>
    <p:extLst>
      <p:ext uri="{BB962C8B-B14F-4D97-AF65-F5344CB8AC3E}">
        <p14:creationId xmlns:p14="http://schemas.microsoft.com/office/powerpoint/2010/main" val="35953488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9" y="2492896"/>
            <a:ext cx="7920880" cy="3633267"/>
          </a:xfrm>
        </p:spPr>
        <p:txBody>
          <a:bodyPr>
            <a:normAutofit fontScale="92500" lnSpcReduction="10000"/>
          </a:bodyPr>
          <a:lstStyle/>
          <a:p>
            <a:pPr marL="0" indent="0">
              <a:buNone/>
            </a:pPr>
            <a:r>
              <a:rPr lang="tr-TR" b="1" dirty="0" smtClean="0">
                <a:solidFill>
                  <a:srgbClr val="FF0000"/>
                </a:solidFill>
              </a:rPr>
              <a:t>Kamu Görevlisi:</a:t>
            </a:r>
            <a:r>
              <a:rPr lang="tr-TR" dirty="0" smtClean="0">
                <a:solidFill>
                  <a:srgbClr val="FF0000"/>
                </a:solidFill>
              </a:rPr>
              <a:t> </a:t>
            </a:r>
            <a:r>
              <a:rPr lang="tr-TR" dirty="0" smtClean="0">
                <a:latin typeface="Times New Roman"/>
                <a:ea typeface="Arial Unicode MS"/>
              </a:rPr>
              <a:t>TCK 6. maddesinde </a:t>
            </a:r>
            <a:r>
              <a:rPr lang="tr-TR" b="1" dirty="0" smtClean="0">
                <a:latin typeface="Times New Roman"/>
                <a:ea typeface="Arial Unicode MS"/>
              </a:rPr>
              <a:t>Kamu Görevlisi,</a:t>
            </a:r>
            <a:r>
              <a:rPr lang="tr-TR" dirty="0" smtClean="0">
                <a:latin typeface="Times New Roman"/>
                <a:ea typeface="Arial Unicode MS"/>
              </a:rPr>
              <a:t> ‘kamusal </a:t>
            </a:r>
            <a:r>
              <a:rPr lang="tr-TR" dirty="0">
                <a:latin typeface="Times New Roman"/>
                <a:ea typeface="Arial Unicode MS"/>
              </a:rPr>
              <a:t>faaliyetin yürütülmesine atama veya seçilme yoluyla ya da herhangi bir surette sürekli, süreli veya geçici olarak katılan </a:t>
            </a:r>
            <a:r>
              <a:rPr lang="tr-TR" dirty="0" smtClean="0">
                <a:latin typeface="Times New Roman"/>
                <a:ea typeface="Arial Unicode MS"/>
              </a:rPr>
              <a:t>kişi’ olarak tanımlanmıştır.</a:t>
            </a:r>
          </a:p>
          <a:p>
            <a:pPr marL="0" indent="0">
              <a:buNone/>
            </a:pPr>
            <a:endParaRPr lang="tr-TR" dirty="0" smtClean="0">
              <a:latin typeface="Times New Roman"/>
              <a:ea typeface="Arial Unicode MS"/>
            </a:endParaRPr>
          </a:p>
          <a:p>
            <a:pPr marL="0" indent="0">
              <a:buNone/>
            </a:pPr>
            <a:r>
              <a:rPr lang="tr-TR" altLang="tr-TR" sz="2400" b="1" dirty="0" smtClean="0">
                <a:solidFill>
                  <a:srgbClr val="FF0000"/>
                </a:solidFill>
                <a:latin typeface="Arial" charset="0"/>
                <a:cs typeface="Arial" charset="0"/>
              </a:rPr>
              <a:t>Kamusal Faaliyet:</a:t>
            </a:r>
            <a:r>
              <a:rPr lang="tr-TR" altLang="tr-TR" sz="2400" dirty="0" smtClean="0">
                <a:solidFill>
                  <a:srgbClr val="FF0000"/>
                </a:solidFill>
                <a:latin typeface="Arial" charset="0"/>
                <a:cs typeface="Arial" charset="0"/>
              </a:rPr>
              <a:t> </a:t>
            </a:r>
            <a:r>
              <a:rPr lang="tr-TR" altLang="tr-TR" sz="2400" dirty="0" smtClean="0">
                <a:solidFill>
                  <a:srgbClr val="00B050"/>
                </a:solidFill>
                <a:latin typeface="Arial" charset="0"/>
                <a:cs typeface="Arial" charset="0"/>
              </a:rPr>
              <a:t>Anayasa ve </a:t>
            </a:r>
            <a:r>
              <a:rPr lang="tr-TR" altLang="tr-TR" sz="2400" dirty="0">
                <a:solidFill>
                  <a:srgbClr val="00B050"/>
                </a:solidFill>
                <a:latin typeface="Arial" charset="0"/>
                <a:cs typeface="Arial" charset="0"/>
              </a:rPr>
              <a:t>kanunlarda belirlenmiş olan usullere göre verilmiş olan bir siyasal </a:t>
            </a:r>
            <a:r>
              <a:rPr lang="tr-TR" altLang="tr-TR" sz="2400" dirty="0" smtClean="0">
                <a:solidFill>
                  <a:srgbClr val="00B050"/>
                </a:solidFill>
                <a:latin typeface="Arial" charset="0"/>
                <a:cs typeface="Arial" charset="0"/>
              </a:rPr>
              <a:t>kararla, bir </a:t>
            </a:r>
            <a:r>
              <a:rPr lang="tr-TR" altLang="tr-TR" sz="2400" dirty="0">
                <a:solidFill>
                  <a:srgbClr val="00B050"/>
                </a:solidFill>
                <a:latin typeface="Arial" charset="0"/>
                <a:cs typeface="Arial" charset="0"/>
              </a:rPr>
              <a:t>hizmetin kamu adına yürütülmesidir. </a:t>
            </a:r>
            <a:endParaRPr lang="tr-TR" altLang="tr-TR" sz="2400" dirty="0" smtClean="0">
              <a:solidFill>
                <a:srgbClr val="00B050"/>
              </a:solidFill>
              <a:latin typeface="Arial" charset="0"/>
              <a:cs typeface="Arial" charset="0"/>
            </a:endParaRPr>
          </a:p>
          <a:p>
            <a:pPr marL="0" indent="0">
              <a:buNone/>
            </a:pPr>
            <a:r>
              <a:rPr lang="tr-TR" altLang="tr-TR" sz="2400" dirty="0" smtClean="0">
                <a:solidFill>
                  <a:schemeClr val="accent5">
                    <a:lumMod val="50000"/>
                  </a:schemeClr>
                </a:solidFill>
                <a:latin typeface="Arial" charset="0"/>
                <a:cs typeface="Arial" charset="0"/>
              </a:rPr>
              <a:t>Bu </a:t>
            </a:r>
            <a:r>
              <a:rPr lang="tr-TR" altLang="tr-TR" sz="2400" dirty="0">
                <a:solidFill>
                  <a:schemeClr val="accent5">
                    <a:lumMod val="50000"/>
                  </a:schemeClr>
                </a:solidFill>
                <a:latin typeface="Arial" charset="0"/>
                <a:cs typeface="Arial" charset="0"/>
              </a:rPr>
              <a:t>faaliyetin yürütülmesine </a:t>
            </a:r>
            <a:r>
              <a:rPr lang="tr-TR" altLang="tr-TR" sz="2400" dirty="0" smtClean="0">
                <a:solidFill>
                  <a:schemeClr val="accent5">
                    <a:lumMod val="50000"/>
                  </a:schemeClr>
                </a:solidFill>
                <a:latin typeface="Arial" charset="0"/>
                <a:cs typeface="Arial" charset="0"/>
              </a:rPr>
              <a:t>katılan kişilerin </a:t>
            </a:r>
            <a:r>
              <a:rPr lang="tr-TR" altLang="tr-TR" sz="2400" dirty="0">
                <a:solidFill>
                  <a:schemeClr val="accent5">
                    <a:lumMod val="50000"/>
                  </a:schemeClr>
                </a:solidFill>
                <a:latin typeface="Arial" charset="0"/>
                <a:cs typeface="Arial" charset="0"/>
              </a:rPr>
              <a:t>maaş, ücret veya sair bir maddî karşılık alıp almamalarının, bu </a:t>
            </a:r>
            <a:r>
              <a:rPr lang="tr-TR" altLang="tr-TR" sz="2400" dirty="0" smtClean="0">
                <a:solidFill>
                  <a:schemeClr val="accent5">
                    <a:lumMod val="50000"/>
                  </a:schemeClr>
                </a:solidFill>
                <a:latin typeface="Arial" charset="0"/>
                <a:cs typeface="Arial" charset="0"/>
              </a:rPr>
              <a:t>işi sürekli</a:t>
            </a:r>
            <a:r>
              <a:rPr lang="tr-TR" altLang="tr-TR" sz="2400" dirty="0">
                <a:solidFill>
                  <a:schemeClr val="accent5">
                    <a:lumMod val="50000"/>
                  </a:schemeClr>
                </a:solidFill>
                <a:latin typeface="Arial" charset="0"/>
                <a:cs typeface="Arial" charset="0"/>
              </a:rPr>
              <a:t>, süreli veya geçici olarak yapmalarının bir önemi bulunmamaktadır.</a:t>
            </a:r>
            <a:endParaRPr lang="tr-TR" sz="2400" dirty="0">
              <a:solidFill>
                <a:schemeClr val="accent5">
                  <a:lumMod val="50000"/>
                </a:schemeClr>
              </a:solidFill>
            </a:endParaRPr>
          </a:p>
        </p:txBody>
      </p:sp>
      <p:sp>
        <p:nvSpPr>
          <p:cNvPr id="2" name="Başlık 1"/>
          <p:cNvSpPr>
            <a:spLocks noGrp="1"/>
          </p:cNvSpPr>
          <p:nvPr>
            <p:ph type="title"/>
          </p:nvPr>
        </p:nvSpPr>
        <p:spPr/>
        <p:txBody>
          <a:bodyPr/>
          <a:lstStyle/>
          <a:p>
            <a:r>
              <a:rPr lang="tr-TR" dirty="0" smtClean="0">
                <a:solidFill>
                  <a:schemeClr val="bg1"/>
                </a:solidFill>
              </a:rPr>
              <a:t>İLGİLİ KAVRAMLAR</a:t>
            </a:r>
            <a:endParaRPr lang="tr-TR" dirty="0">
              <a:solidFill>
                <a:schemeClr val="bg1"/>
              </a:solidFill>
            </a:endParaRPr>
          </a:p>
        </p:txBody>
      </p:sp>
      <p:sp>
        <p:nvSpPr>
          <p:cNvPr id="5" name="Veri Yer Tutucusu 4"/>
          <p:cNvSpPr>
            <a:spLocks noGrp="1"/>
          </p:cNvSpPr>
          <p:nvPr>
            <p:ph type="dt" sz="half" idx="10"/>
          </p:nvPr>
        </p:nvSpPr>
        <p:spPr/>
        <p:txBody>
          <a:bodyPr/>
          <a:lstStyle/>
          <a:p>
            <a:fld id="{DDBDBE4F-700B-41FA-A5F3-EACBEA3107FF}"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10</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338328"/>
            <a:ext cx="802432" cy="858424"/>
          </a:xfrm>
          <a:prstGeom prst="rect">
            <a:avLst/>
          </a:prstGeom>
        </p:spPr>
      </p:pic>
    </p:spTree>
    <p:extLst>
      <p:ext uri="{BB962C8B-B14F-4D97-AF65-F5344CB8AC3E}">
        <p14:creationId xmlns:p14="http://schemas.microsoft.com/office/powerpoint/2010/main" val="36730160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276872"/>
            <a:ext cx="7588365" cy="4032447"/>
          </a:xfrm>
        </p:spPr>
        <p:txBody>
          <a:bodyPr>
            <a:normAutofit fontScale="92500"/>
          </a:bodyPr>
          <a:lstStyle/>
          <a:p>
            <a:pPr marL="0" lvl="0" indent="0" fontAlgn="base">
              <a:spcAft>
                <a:spcPct val="0"/>
              </a:spcAft>
              <a:buClr>
                <a:srgbClr val="000000"/>
              </a:buClr>
              <a:buSzPct val="75000"/>
              <a:buNone/>
            </a:pPr>
            <a:r>
              <a:rPr lang="tr-TR" altLang="tr-TR" sz="2000" b="1" kern="0" dirty="0">
                <a:solidFill>
                  <a:srgbClr val="FF0000"/>
                </a:solidFill>
                <a:latin typeface="Arial"/>
                <a:cs typeface="Arial" charset="0"/>
              </a:rPr>
              <a:t>Soruşturma: </a:t>
            </a:r>
            <a:r>
              <a:rPr lang="tr-TR" altLang="tr-TR" sz="2000" kern="0" dirty="0">
                <a:solidFill>
                  <a:srgbClr val="000000"/>
                </a:solidFill>
                <a:latin typeface="Arial"/>
                <a:cs typeface="Arial" charset="0"/>
              </a:rPr>
              <a:t>Kanuna göre yetkili mercilerce suç şüphesinin öğrenilmesinden iddianamenin kabulüne kadar geçen evreye denir. </a:t>
            </a:r>
            <a:endParaRPr lang="tr-TR" altLang="tr-TR" sz="2000" b="1" kern="0" dirty="0">
              <a:solidFill>
                <a:srgbClr val="000000"/>
              </a:solidFill>
              <a:latin typeface="Arial"/>
              <a:cs typeface="Arial" charset="0"/>
            </a:endParaRPr>
          </a:p>
          <a:p>
            <a:pPr marL="0" lvl="0" indent="0" fontAlgn="base">
              <a:spcAft>
                <a:spcPct val="0"/>
              </a:spcAft>
              <a:buClr>
                <a:srgbClr val="000000"/>
              </a:buClr>
              <a:buSzPct val="75000"/>
              <a:buNone/>
            </a:pPr>
            <a:r>
              <a:rPr lang="tr-TR" altLang="tr-TR" sz="2000" b="1" kern="0" dirty="0">
                <a:solidFill>
                  <a:srgbClr val="FF0000"/>
                </a:solidFill>
                <a:latin typeface="Arial"/>
                <a:cs typeface="Arial" charset="0"/>
              </a:rPr>
              <a:t>Kovuşturma: </a:t>
            </a:r>
            <a:r>
              <a:rPr lang="tr-TR" altLang="tr-TR" sz="2000" kern="0" dirty="0">
                <a:solidFill>
                  <a:srgbClr val="000000"/>
                </a:solidFill>
                <a:latin typeface="Arial"/>
                <a:cs typeface="Arial" charset="0"/>
              </a:rPr>
              <a:t>İddianamenin kabulüyle başlayıp, hükmün kesinleşmesine kadar geçen evreye denir. </a:t>
            </a:r>
          </a:p>
          <a:p>
            <a:pPr marL="0" lvl="0" indent="0" fontAlgn="base">
              <a:spcAft>
                <a:spcPct val="0"/>
              </a:spcAft>
              <a:buClr>
                <a:srgbClr val="000000"/>
              </a:buClr>
              <a:buSzPct val="75000"/>
              <a:buNone/>
            </a:pPr>
            <a:r>
              <a:rPr lang="tr-TR" altLang="tr-TR" sz="2000" b="1" kern="0" dirty="0">
                <a:solidFill>
                  <a:srgbClr val="FF0000"/>
                </a:solidFill>
                <a:latin typeface="Arial"/>
                <a:cs typeface="Arial" charset="0"/>
              </a:rPr>
              <a:t>Şüpheli:</a:t>
            </a:r>
            <a:r>
              <a:rPr lang="tr-TR" altLang="tr-TR" sz="2000" kern="0" dirty="0">
                <a:solidFill>
                  <a:srgbClr val="000000"/>
                </a:solidFill>
                <a:latin typeface="Arial"/>
                <a:cs typeface="Arial" charset="0"/>
              </a:rPr>
              <a:t> Soruşturma evresinde, suç şüphesi altında  bulunan kişiye denir.</a:t>
            </a:r>
            <a:r>
              <a:rPr lang="tr-TR" altLang="tr-TR" sz="2000" u="sng" kern="0" dirty="0">
                <a:solidFill>
                  <a:srgbClr val="000000"/>
                </a:solidFill>
                <a:latin typeface="Arial"/>
                <a:cs typeface="Arial" charset="0"/>
              </a:rPr>
              <a:t> </a:t>
            </a:r>
            <a:endParaRPr lang="tr-TR" altLang="tr-TR" sz="2000" b="1" u="sng" kern="0" dirty="0">
              <a:solidFill>
                <a:srgbClr val="000000"/>
              </a:solidFill>
              <a:latin typeface="Arial"/>
              <a:cs typeface="Arial" charset="0"/>
            </a:endParaRPr>
          </a:p>
          <a:p>
            <a:pPr marL="0" lvl="0" indent="0" fontAlgn="base">
              <a:spcAft>
                <a:spcPct val="0"/>
              </a:spcAft>
              <a:buClr>
                <a:srgbClr val="000000"/>
              </a:buClr>
              <a:buSzPct val="75000"/>
              <a:buNone/>
            </a:pPr>
            <a:r>
              <a:rPr lang="tr-TR" altLang="tr-TR" sz="2000" b="1" kern="0" dirty="0">
                <a:solidFill>
                  <a:srgbClr val="FF0000"/>
                </a:solidFill>
                <a:latin typeface="Arial"/>
                <a:cs typeface="Arial" charset="0"/>
              </a:rPr>
              <a:t>Sanık: </a:t>
            </a:r>
            <a:r>
              <a:rPr lang="tr-TR" altLang="tr-TR" sz="2000" kern="0" dirty="0">
                <a:solidFill>
                  <a:srgbClr val="000000"/>
                </a:solidFill>
                <a:latin typeface="Arial"/>
                <a:cs typeface="Arial" charset="0"/>
              </a:rPr>
              <a:t>Kovuşturmanın başlamasından itibaren hükmün kesinleşmesine kadar, suç şüphesi altında bulunan kişiyi denir.</a:t>
            </a:r>
          </a:p>
          <a:p>
            <a:pPr marL="0" lvl="0" indent="0" fontAlgn="base">
              <a:spcAft>
                <a:spcPct val="0"/>
              </a:spcAft>
              <a:buClr>
                <a:srgbClr val="000000"/>
              </a:buClr>
              <a:buSzPct val="75000"/>
              <a:buNone/>
            </a:pPr>
            <a:r>
              <a:rPr lang="tr-TR" altLang="tr-TR" sz="2000" b="1" kern="0" dirty="0">
                <a:solidFill>
                  <a:srgbClr val="FF0000"/>
                </a:solidFill>
                <a:latin typeface="Arial"/>
                <a:cs typeface="Arial" charset="0"/>
              </a:rPr>
              <a:t>İfade Alma: </a:t>
            </a:r>
            <a:r>
              <a:rPr lang="tr-TR" altLang="tr-TR" sz="2000" kern="0" dirty="0">
                <a:solidFill>
                  <a:srgbClr val="000000"/>
                </a:solidFill>
                <a:latin typeface="Arial"/>
                <a:cs typeface="Arial" charset="0"/>
              </a:rPr>
              <a:t>Şüphelinin kolluk görevlileri veya Cumhuriyet savcısı tarafından soruşturma konusu suçla ilgili dinlenmesidir.</a:t>
            </a:r>
            <a:endParaRPr lang="tr-TR" altLang="tr-TR" sz="2000" b="1" kern="0" dirty="0">
              <a:solidFill>
                <a:srgbClr val="000000"/>
              </a:solidFill>
              <a:latin typeface="Arial"/>
              <a:cs typeface="Arial" charset="0"/>
            </a:endParaRPr>
          </a:p>
          <a:p>
            <a:pPr marL="0" lvl="0" indent="0" fontAlgn="base">
              <a:spcAft>
                <a:spcPct val="0"/>
              </a:spcAft>
              <a:buClr>
                <a:srgbClr val="000000"/>
              </a:buClr>
              <a:buSzPct val="75000"/>
              <a:buNone/>
            </a:pPr>
            <a:r>
              <a:rPr lang="tr-TR" altLang="tr-TR" sz="2000" b="1" kern="0" dirty="0">
                <a:solidFill>
                  <a:srgbClr val="FF0000"/>
                </a:solidFill>
                <a:latin typeface="Arial"/>
                <a:cs typeface="Arial" charset="0"/>
              </a:rPr>
              <a:t>Sorgu: </a:t>
            </a:r>
            <a:r>
              <a:rPr lang="tr-TR" altLang="tr-TR" sz="2000" kern="0" dirty="0">
                <a:solidFill>
                  <a:srgbClr val="000000"/>
                </a:solidFill>
                <a:latin typeface="Arial"/>
                <a:cs typeface="Arial" charset="0"/>
              </a:rPr>
              <a:t>Şüpheli veya sanığın hakim veya mahkeme tarafından soruşturma veya kovuşturma konusu suçla ilgili dinlenmesidir</a:t>
            </a:r>
            <a:r>
              <a:rPr lang="tr-TR" altLang="tr-TR" sz="2800" kern="0" dirty="0">
                <a:solidFill>
                  <a:srgbClr val="000000"/>
                </a:solidFill>
                <a:latin typeface="Arial"/>
                <a:cs typeface="Arial" charset="0"/>
              </a:rPr>
              <a:t>.</a:t>
            </a:r>
            <a:endParaRPr lang="tr-TR" altLang="tr-TR" sz="2800" b="1" kern="0" dirty="0">
              <a:solidFill>
                <a:srgbClr val="000000"/>
              </a:solidFill>
              <a:latin typeface="Arial"/>
              <a:cs typeface="Arial" charset="0"/>
            </a:endParaRPr>
          </a:p>
          <a:p>
            <a:endParaRPr lang="tr-TR" dirty="0"/>
          </a:p>
        </p:txBody>
      </p:sp>
      <p:sp>
        <p:nvSpPr>
          <p:cNvPr id="2" name="Başlık 1"/>
          <p:cNvSpPr>
            <a:spLocks noGrp="1"/>
          </p:cNvSpPr>
          <p:nvPr>
            <p:ph type="title"/>
          </p:nvPr>
        </p:nvSpPr>
        <p:spPr/>
        <p:txBody>
          <a:bodyPr/>
          <a:lstStyle/>
          <a:p>
            <a:r>
              <a:rPr lang="tr-TR" dirty="0" smtClean="0"/>
              <a:t>İLGİLİ KAVRAMLAR</a:t>
            </a:r>
            <a:endParaRPr lang="tr-TR" dirty="0"/>
          </a:p>
        </p:txBody>
      </p:sp>
      <p:sp>
        <p:nvSpPr>
          <p:cNvPr id="5" name="Veri Yer Tutucusu 4"/>
          <p:cNvSpPr>
            <a:spLocks noGrp="1"/>
          </p:cNvSpPr>
          <p:nvPr>
            <p:ph type="dt" sz="half" idx="10"/>
          </p:nvPr>
        </p:nvSpPr>
        <p:spPr/>
        <p:txBody>
          <a:bodyPr/>
          <a:lstStyle/>
          <a:p>
            <a:fld id="{DA64146D-F2F8-4E4D-B658-F393CC7DC9AD}"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11</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398843" y="351902"/>
            <a:ext cx="946448" cy="864096"/>
          </a:xfrm>
          <a:prstGeom prst="rect">
            <a:avLst/>
          </a:prstGeom>
        </p:spPr>
      </p:pic>
    </p:spTree>
    <p:extLst>
      <p:ext uri="{BB962C8B-B14F-4D97-AF65-F5344CB8AC3E}">
        <p14:creationId xmlns:p14="http://schemas.microsoft.com/office/powerpoint/2010/main" val="2501119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lvl="0" indent="0" fontAlgn="base">
              <a:spcBef>
                <a:spcPct val="0"/>
              </a:spcBef>
              <a:spcAft>
                <a:spcPct val="0"/>
              </a:spcAft>
              <a:buClrTx/>
              <a:buSzTx/>
              <a:buNone/>
            </a:pPr>
            <a:r>
              <a:rPr lang="tr-TR" altLang="tr-TR" sz="2800" b="1" dirty="0">
                <a:solidFill>
                  <a:srgbClr val="FF0000"/>
                </a:solidFill>
                <a:latin typeface="Final Frontier" pitchFamily="34" charset="0"/>
              </a:rPr>
              <a:t>5237 </a:t>
            </a:r>
            <a:r>
              <a:rPr lang="tr-TR" altLang="tr-TR" sz="2800" b="1" dirty="0" smtClean="0">
                <a:solidFill>
                  <a:srgbClr val="FF0000"/>
                </a:solidFill>
                <a:latin typeface="Final Frontier" pitchFamily="34" charset="0"/>
              </a:rPr>
              <a:t>sayılı TCK 5. maddesinde;</a:t>
            </a:r>
            <a:r>
              <a:rPr lang="tr-TR" altLang="tr-TR" sz="2800" b="1" dirty="0" smtClean="0">
                <a:solidFill>
                  <a:srgbClr val="7030A0"/>
                </a:solidFill>
                <a:latin typeface="Final Frontier" pitchFamily="34" charset="0"/>
              </a:rPr>
              <a:t>  Bu Kanunun genel </a:t>
            </a:r>
            <a:r>
              <a:rPr lang="tr-TR" altLang="tr-TR" sz="2800" b="1" dirty="0">
                <a:solidFill>
                  <a:srgbClr val="7030A0"/>
                </a:solidFill>
                <a:latin typeface="Final Frontier" pitchFamily="34" charset="0"/>
              </a:rPr>
              <a:t>hükümleri, özel ceza kanunları </a:t>
            </a:r>
            <a:r>
              <a:rPr lang="tr-TR" altLang="tr-TR" sz="2800" b="1" dirty="0" smtClean="0">
                <a:solidFill>
                  <a:srgbClr val="7030A0"/>
                </a:solidFill>
                <a:latin typeface="Final Frontier" pitchFamily="34" charset="0"/>
              </a:rPr>
              <a:t>ve ceza içeren </a:t>
            </a:r>
            <a:r>
              <a:rPr lang="tr-TR" altLang="tr-TR" sz="2800" b="1" dirty="0">
                <a:solidFill>
                  <a:srgbClr val="7030A0"/>
                </a:solidFill>
                <a:latin typeface="Final Frontier" pitchFamily="34" charset="0"/>
              </a:rPr>
              <a:t>kanunlardaki suçlar hakkında da uygulanır.</a:t>
            </a:r>
          </a:p>
          <a:p>
            <a:endParaRPr lang="tr-TR" dirty="0">
              <a:solidFill>
                <a:srgbClr val="7030A0"/>
              </a:solidFill>
            </a:endParaRPr>
          </a:p>
        </p:txBody>
      </p:sp>
      <p:sp>
        <p:nvSpPr>
          <p:cNvPr id="3" name="Başlık 2"/>
          <p:cNvSpPr>
            <a:spLocks noGrp="1"/>
          </p:cNvSpPr>
          <p:nvPr>
            <p:ph type="title"/>
          </p:nvPr>
        </p:nvSpPr>
        <p:spPr/>
        <p:txBody>
          <a:bodyPr/>
          <a:lstStyle/>
          <a:p>
            <a:r>
              <a:rPr lang="tr-TR" dirty="0" smtClean="0"/>
              <a:t>5237 SAYILI KANUN </a:t>
            </a:r>
            <a:endParaRPr lang="tr-TR" dirty="0"/>
          </a:p>
        </p:txBody>
      </p:sp>
      <p:sp>
        <p:nvSpPr>
          <p:cNvPr id="5" name="Veri Yer Tutucusu 4"/>
          <p:cNvSpPr>
            <a:spLocks noGrp="1"/>
          </p:cNvSpPr>
          <p:nvPr>
            <p:ph type="dt" sz="half" idx="10"/>
          </p:nvPr>
        </p:nvSpPr>
        <p:spPr/>
        <p:txBody>
          <a:bodyPr/>
          <a:lstStyle/>
          <a:p>
            <a:fld id="{CCA15BD3-A392-4AAF-BC51-603DF111228C}"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12</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550357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5" y="2348880"/>
            <a:ext cx="8352928" cy="3777283"/>
          </a:xfrm>
        </p:spPr>
        <p:txBody>
          <a:bodyPr>
            <a:normAutofit fontScale="70000" lnSpcReduction="20000"/>
          </a:bodyPr>
          <a:lstStyle/>
          <a:p>
            <a:pPr marL="0" lvl="0" indent="360000" fontAlgn="base">
              <a:lnSpc>
                <a:spcPct val="120000"/>
              </a:lnSpc>
              <a:spcBef>
                <a:spcPct val="0"/>
              </a:spcBef>
              <a:spcAft>
                <a:spcPct val="0"/>
              </a:spcAft>
              <a:buClrTx/>
              <a:buSzTx/>
              <a:buNone/>
            </a:pPr>
            <a:r>
              <a:rPr lang="tr-TR" altLang="tr-TR" sz="2800" b="1" dirty="0">
                <a:solidFill>
                  <a:srgbClr val="FF0000"/>
                </a:solidFill>
                <a:latin typeface="Final Frontier" pitchFamily="34" charset="0"/>
              </a:rPr>
              <a:t>5237 </a:t>
            </a:r>
            <a:r>
              <a:rPr lang="tr-TR" altLang="tr-TR" sz="2800" b="1" dirty="0" smtClean="0">
                <a:solidFill>
                  <a:srgbClr val="FF0000"/>
                </a:solidFill>
                <a:latin typeface="Final Frontier" pitchFamily="34" charset="0"/>
              </a:rPr>
              <a:t>sayılı TCK</a:t>
            </a:r>
            <a:r>
              <a:rPr lang="tr-TR" altLang="tr-TR" sz="2800" b="1" dirty="0">
                <a:solidFill>
                  <a:srgbClr val="FF0000"/>
                </a:solidFill>
                <a:latin typeface="Final Frontier" pitchFamily="34" charset="0"/>
              </a:rPr>
              <a:t> </a:t>
            </a:r>
            <a:r>
              <a:rPr lang="tr-TR" altLang="tr-TR" sz="2800" b="1" dirty="0" smtClean="0">
                <a:solidFill>
                  <a:srgbClr val="FF0000"/>
                </a:solidFill>
                <a:latin typeface="Final Frontier" pitchFamily="34" charset="0"/>
              </a:rPr>
              <a:t>2.maddesi;</a:t>
            </a:r>
            <a:r>
              <a:rPr lang="tr-TR" altLang="tr-TR" sz="2800" b="1" dirty="0" smtClean="0">
                <a:solidFill>
                  <a:srgbClr val="7030A0"/>
                </a:solidFill>
                <a:latin typeface="Final Frontier" pitchFamily="34" charset="0"/>
              </a:rPr>
              <a:t> (1</a:t>
            </a:r>
            <a:r>
              <a:rPr lang="tr-TR" altLang="tr-TR" sz="2800" b="1" dirty="0">
                <a:solidFill>
                  <a:srgbClr val="7030A0"/>
                </a:solidFill>
                <a:latin typeface="Final Frontier" pitchFamily="34" charset="0"/>
              </a:rPr>
              <a:t>) Kanunun açıkça </a:t>
            </a:r>
            <a:r>
              <a:rPr lang="tr-TR" altLang="tr-TR" sz="2800" b="1" dirty="0" smtClean="0">
                <a:solidFill>
                  <a:srgbClr val="7030A0"/>
                </a:solidFill>
                <a:latin typeface="Final Frontier" pitchFamily="34" charset="0"/>
              </a:rPr>
              <a:t>suç saymadığı </a:t>
            </a:r>
            <a:r>
              <a:rPr lang="tr-TR" altLang="tr-TR" sz="2800" b="1" dirty="0">
                <a:solidFill>
                  <a:srgbClr val="7030A0"/>
                </a:solidFill>
                <a:latin typeface="Final Frontier" pitchFamily="34" charset="0"/>
              </a:rPr>
              <a:t>bir fiil için kimseye ceza </a:t>
            </a:r>
            <a:r>
              <a:rPr lang="tr-TR" altLang="tr-TR" sz="2800" b="1" dirty="0" smtClean="0">
                <a:solidFill>
                  <a:srgbClr val="7030A0"/>
                </a:solidFill>
                <a:latin typeface="Final Frontier" pitchFamily="34" charset="0"/>
              </a:rPr>
              <a:t>verilemez ve </a:t>
            </a:r>
            <a:r>
              <a:rPr lang="tr-TR" altLang="tr-TR" sz="2800" b="1" dirty="0">
                <a:solidFill>
                  <a:srgbClr val="7030A0"/>
                </a:solidFill>
                <a:latin typeface="Final Frontier" pitchFamily="34" charset="0"/>
              </a:rPr>
              <a:t>güvenlik tedbiri uygulanamaz. </a:t>
            </a:r>
            <a:r>
              <a:rPr lang="tr-TR" altLang="tr-TR" sz="2800" b="1" dirty="0" smtClean="0">
                <a:solidFill>
                  <a:srgbClr val="7030A0"/>
                </a:solidFill>
                <a:latin typeface="Final Frontier" pitchFamily="34" charset="0"/>
              </a:rPr>
              <a:t>Kanunda </a:t>
            </a:r>
            <a:r>
              <a:rPr lang="tr-TR" altLang="tr-TR" sz="2800" b="1" dirty="0">
                <a:solidFill>
                  <a:srgbClr val="7030A0"/>
                </a:solidFill>
                <a:latin typeface="Final Frontier" pitchFamily="34" charset="0"/>
              </a:rPr>
              <a:t>yazılı </a:t>
            </a:r>
            <a:r>
              <a:rPr lang="tr-TR" altLang="tr-TR" sz="2800" b="1" dirty="0" smtClean="0">
                <a:solidFill>
                  <a:srgbClr val="7030A0"/>
                </a:solidFill>
                <a:latin typeface="Final Frontier" pitchFamily="34" charset="0"/>
              </a:rPr>
              <a:t>cezalardan </a:t>
            </a:r>
            <a:r>
              <a:rPr lang="tr-TR" altLang="tr-TR" sz="2800" b="1" dirty="0">
                <a:solidFill>
                  <a:srgbClr val="7030A0"/>
                </a:solidFill>
                <a:latin typeface="Final Frontier" pitchFamily="34" charset="0"/>
              </a:rPr>
              <a:t>ve güvenlik </a:t>
            </a:r>
            <a:r>
              <a:rPr lang="tr-TR" altLang="tr-TR" sz="2800" b="1" dirty="0" smtClean="0">
                <a:solidFill>
                  <a:srgbClr val="7030A0"/>
                </a:solidFill>
                <a:latin typeface="Final Frontier" pitchFamily="34" charset="0"/>
              </a:rPr>
              <a:t>tedbirlerinden başka </a:t>
            </a:r>
            <a:r>
              <a:rPr lang="tr-TR" altLang="tr-TR" sz="2800" b="1" dirty="0">
                <a:solidFill>
                  <a:srgbClr val="7030A0"/>
                </a:solidFill>
                <a:latin typeface="Final Frontier" pitchFamily="34" charset="0"/>
              </a:rPr>
              <a:t>bir ceza ve güvenlik tedbirine hükmolunamaz</a:t>
            </a:r>
            <a:r>
              <a:rPr lang="tr-TR" altLang="tr-TR" sz="2800" b="1" dirty="0" smtClean="0">
                <a:solidFill>
                  <a:srgbClr val="7030A0"/>
                </a:solidFill>
                <a:latin typeface="Final Frontier" pitchFamily="34" charset="0"/>
              </a:rPr>
              <a:t>.</a:t>
            </a:r>
          </a:p>
          <a:p>
            <a:pPr marL="0" lvl="0" indent="360000" fontAlgn="base">
              <a:lnSpc>
                <a:spcPct val="120000"/>
              </a:lnSpc>
              <a:spcBef>
                <a:spcPct val="0"/>
              </a:spcBef>
              <a:spcAft>
                <a:spcPct val="0"/>
              </a:spcAft>
              <a:buClrTx/>
              <a:buSzTx/>
              <a:buNone/>
            </a:pPr>
            <a:endParaRPr lang="tr-TR" altLang="tr-TR" sz="2800" b="1" dirty="0">
              <a:solidFill>
                <a:srgbClr val="7030A0"/>
              </a:solidFill>
              <a:latin typeface="Final Frontier" pitchFamily="34" charset="0"/>
            </a:endParaRPr>
          </a:p>
          <a:p>
            <a:pPr marL="0" lvl="0" indent="360000" fontAlgn="base">
              <a:lnSpc>
                <a:spcPct val="120000"/>
              </a:lnSpc>
              <a:spcBef>
                <a:spcPct val="0"/>
              </a:spcBef>
              <a:spcAft>
                <a:spcPct val="0"/>
              </a:spcAft>
              <a:buClrTx/>
              <a:buSzTx/>
              <a:buNone/>
            </a:pPr>
            <a:r>
              <a:rPr lang="tr-TR" altLang="tr-TR" sz="2800" b="1" dirty="0" smtClean="0">
                <a:solidFill>
                  <a:srgbClr val="7030A0"/>
                </a:solidFill>
                <a:latin typeface="Final Frontier" pitchFamily="34" charset="0"/>
              </a:rPr>
              <a:t>(2</a:t>
            </a:r>
            <a:r>
              <a:rPr lang="tr-TR" altLang="tr-TR" sz="2800" b="1" dirty="0">
                <a:solidFill>
                  <a:srgbClr val="7030A0"/>
                </a:solidFill>
                <a:latin typeface="Final Frontier" pitchFamily="34" charset="0"/>
              </a:rPr>
              <a:t>) İdarenin düzenleyici işlemleriyle suç ve </a:t>
            </a:r>
            <a:r>
              <a:rPr lang="tr-TR" altLang="tr-TR" sz="2800" b="1" dirty="0" smtClean="0">
                <a:solidFill>
                  <a:srgbClr val="7030A0"/>
                </a:solidFill>
                <a:latin typeface="Final Frontier" pitchFamily="34" charset="0"/>
              </a:rPr>
              <a:t>ceza konulamaz.</a:t>
            </a:r>
          </a:p>
          <a:p>
            <a:pPr marL="0" lvl="0" indent="360000" fontAlgn="base">
              <a:lnSpc>
                <a:spcPct val="120000"/>
              </a:lnSpc>
              <a:spcBef>
                <a:spcPct val="0"/>
              </a:spcBef>
              <a:spcAft>
                <a:spcPct val="0"/>
              </a:spcAft>
              <a:buClrTx/>
              <a:buSzTx/>
              <a:buNone/>
            </a:pPr>
            <a:endParaRPr lang="tr-TR" altLang="tr-TR" sz="2800" b="1" dirty="0">
              <a:solidFill>
                <a:srgbClr val="7030A0"/>
              </a:solidFill>
              <a:latin typeface="Final Frontier" pitchFamily="34" charset="0"/>
            </a:endParaRPr>
          </a:p>
          <a:p>
            <a:pPr marL="0" lvl="0" indent="360000" fontAlgn="base">
              <a:lnSpc>
                <a:spcPct val="120000"/>
              </a:lnSpc>
              <a:spcBef>
                <a:spcPct val="0"/>
              </a:spcBef>
              <a:spcAft>
                <a:spcPct val="0"/>
              </a:spcAft>
              <a:buClrTx/>
              <a:buSzTx/>
              <a:buNone/>
            </a:pPr>
            <a:r>
              <a:rPr lang="tr-TR" altLang="tr-TR" sz="2800" b="1" dirty="0" smtClean="0">
                <a:solidFill>
                  <a:srgbClr val="7030A0"/>
                </a:solidFill>
                <a:latin typeface="Final Frontier" pitchFamily="34" charset="0"/>
              </a:rPr>
              <a:t>(</a:t>
            </a:r>
            <a:r>
              <a:rPr lang="tr-TR" altLang="tr-TR" sz="2800" b="1" dirty="0">
                <a:solidFill>
                  <a:srgbClr val="7030A0"/>
                </a:solidFill>
                <a:latin typeface="Final Frontier" pitchFamily="34" charset="0"/>
              </a:rPr>
              <a:t>3) Kanunların suç ve ceza içeren </a:t>
            </a:r>
            <a:r>
              <a:rPr lang="tr-TR" altLang="tr-TR" sz="2800" b="1" dirty="0" smtClean="0">
                <a:solidFill>
                  <a:srgbClr val="7030A0"/>
                </a:solidFill>
                <a:latin typeface="Final Frontier" pitchFamily="34" charset="0"/>
              </a:rPr>
              <a:t>hükümlerinin uygulanmasında </a:t>
            </a:r>
            <a:r>
              <a:rPr lang="tr-TR" altLang="tr-TR" sz="2800" b="1" dirty="0">
                <a:solidFill>
                  <a:srgbClr val="7030A0"/>
                </a:solidFill>
                <a:latin typeface="Final Frontier" pitchFamily="34" charset="0"/>
              </a:rPr>
              <a:t>kıyas yapılamaz. Suç ve ceza </a:t>
            </a:r>
            <a:r>
              <a:rPr lang="tr-TR" altLang="tr-TR" sz="2800" b="1" dirty="0" smtClean="0">
                <a:solidFill>
                  <a:srgbClr val="7030A0"/>
                </a:solidFill>
                <a:latin typeface="Final Frontier" pitchFamily="34" charset="0"/>
              </a:rPr>
              <a:t>içeren hükümler</a:t>
            </a:r>
            <a:r>
              <a:rPr lang="tr-TR" altLang="tr-TR" sz="2800" b="1" dirty="0">
                <a:solidFill>
                  <a:srgbClr val="7030A0"/>
                </a:solidFill>
                <a:latin typeface="Final Frontier" pitchFamily="34" charset="0"/>
              </a:rPr>
              <a:t>, kıyasa yol açacak biçimde </a:t>
            </a:r>
            <a:r>
              <a:rPr lang="tr-TR" altLang="tr-TR" sz="2800" b="1" dirty="0" smtClean="0">
                <a:solidFill>
                  <a:srgbClr val="7030A0"/>
                </a:solidFill>
                <a:latin typeface="Final Frontier" pitchFamily="34" charset="0"/>
              </a:rPr>
              <a:t>geniş yorumlanamaz</a:t>
            </a:r>
            <a:r>
              <a:rPr lang="tr-TR" altLang="tr-TR" sz="2800" b="1" dirty="0">
                <a:solidFill>
                  <a:srgbClr val="7030A0"/>
                </a:solidFill>
                <a:latin typeface="Final Frontier" pitchFamily="34" charset="0"/>
              </a:rPr>
              <a:t>.</a:t>
            </a:r>
          </a:p>
          <a:p>
            <a:endParaRPr lang="tr-TR" dirty="0">
              <a:solidFill>
                <a:srgbClr val="7030A0"/>
              </a:solidFill>
            </a:endParaRPr>
          </a:p>
        </p:txBody>
      </p:sp>
      <p:sp>
        <p:nvSpPr>
          <p:cNvPr id="3" name="Başlık 2"/>
          <p:cNvSpPr>
            <a:spLocks noGrp="1"/>
          </p:cNvSpPr>
          <p:nvPr>
            <p:ph type="title"/>
          </p:nvPr>
        </p:nvSpPr>
        <p:spPr/>
        <p:txBody>
          <a:bodyPr/>
          <a:lstStyle/>
          <a:p>
            <a:r>
              <a:rPr lang="tr-TR" dirty="0" smtClean="0"/>
              <a:t>   SUÇ VE CEZADA KANUNİLİK</a:t>
            </a:r>
            <a:endParaRPr lang="tr-TR" dirty="0"/>
          </a:p>
        </p:txBody>
      </p:sp>
      <p:sp>
        <p:nvSpPr>
          <p:cNvPr id="5" name="Veri Yer Tutucusu 4"/>
          <p:cNvSpPr>
            <a:spLocks noGrp="1"/>
          </p:cNvSpPr>
          <p:nvPr>
            <p:ph type="dt" sz="half" idx="10"/>
          </p:nvPr>
        </p:nvSpPr>
        <p:spPr/>
        <p:txBody>
          <a:bodyPr/>
          <a:lstStyle/>
          <a:p>
            <a:fld id="{BDF64F60-A373-4A9F-BB18-7441C3DEF3EA}"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13</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2332336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420888"/>
            <a:ext cx="7408333" cy="3888431"/>
          </a:xfrm>
        </p:spPr>
        <p:txBody>
          <a:bodyPr>
            <a:normAutofit/>
          </a:bodyPr>
          <a:lstStyle/>
          <a:p>
            <a:pPr marL="0" lvl="0" indent="0" fontAlgn="base">
              <a:spcBef>
                <a:spcPct val="0"/>
              </a:spcBef>
              <a:spcAft>
                <a:spcPct val="0"/>
              </a:spcAft>
              <a:buClrTx/>
              <a:buSzTx/>
              <a:buNone/>
            </a:pPr>
            <a:r>
              <a:rPr lang="tr-TR" altLang="tr-TR" sz="2800" b="1" dirty="0">
                <a:solidFill>
                  <a:srgbClr val="FF0000"/>
                </a:solidFill>
                <a:latin typeface="Final Frontier" pitchFamily="34" charset="0"/>
              </a:rPr>
              <a:t>5237 </a:t>
            </a:r>
            <a:r>
              <a:rPr lang="tr-TR" altLang="tr-TR" sz="2800" b="1" dirty="0" smtClean="0">
                <a:solidFill>
                  <a:srgbClr val="FF0000"/>
                </a:solidFill>
                <a:latin typeface="Final Frontier" pitchFamily="34" charset="0"/>
              </a:rPr>
              <a:t>sayılı TCK 20.maddesi;</a:t>
            </a:r>
            <a:r>
              <a:rPr lang="tr-TR" altLang="tr-TR" sz="2800" b="1" dirty="0" smtClean="0">
                <a:solidFill>
                  <a:srgbClr val="7030A0"/>
                </a:solidFill>
                <a:latin typeface="Final Frontier" pitchFamily="34" charset="0"/>
              </a:rPr>
              <a:t> (</a:t>
            </a:r>
            <a:r>
              <a:rPr lang="tr-TR" altLang="tr-TR" sz="2800" b="1" dirty="0">
                <a:solidFill>
                  <a:srgbClr val="7030A0"/>
                </a:solidFill>
                <a:latin typeface="Final Frontier" pitchFamily="34" charset="0"/>
              </a:rPr>
              <a:t>1) Ceza </a:t>
            </a:r>
            <a:r>
              <a:rPr lang="tr-TR" altLang="tr-TR" sz="2800" b="1" dirty="0" smtClean="0">
                <a:solidFill>
                  <a:srgbClr val="7030A0"/>
                </a:solidFill>
                <a:latin typeface="Final Frontier" pitchFamily="34" charset="0"/>
              </a:rPr>
              <a:t>sorumluluğu şahsidir</a:t>
            </a:r>
            <a:r>
              <a:rPr lang="tr-TR" altLang="tr-TR" sz="2800" b="1" dirty="0">
                <a:solidFill>
                  <a:srgbClr val="7030A0"/>
                </a:solidFill>
                <a:latin typeface="Final Frontier" pitchFamily="34" charset="0"/>
              </a:rPr>
              <a:t>. Kimse başkasının fiilinden dolayı </a:t>
            </a:r>
            <a:r>
              <a:rPr lang="tr-TR" altLang="tr-TR" sz="2800" b="1" dirty="0" smtClean="0">
                <a:solidFill>
                  <a:srgbClr val="7030A0"/>
                </a:solidFill>
                <a:latin typeface="Final Frontier" pitchFamily="34" charset="0"/>
              </a:rPr>
              <a:t>sorumlu tutulamaz.</a:t>
            </a:r>
          </a:p>
          <a:p>
            <a:pPr marL="0" lvl="0" indent="0" fontAlgn="base">
              <a:spcBef>
                <a:spcPct val="0"/>
              </a:spcBef>
              <a:spcAft>
                <a:spcPct val="0"/>
              </a:spcAft>
              <a:buClrTx/>
              <a:buSzTx/>
              <a:buNone/>
            </a:pPr>
            <a:endParaRPr lang="tr-TR" altLang="tr-TR" sz="2800" b="1" dirty="0">
              <a:solidFill>
                <a:srgbClr val="7030A0"/>
              </a:solidFill>
              <a:latin typeface="Final Frontier" pitchFamily="34" charset="0"/>
            </a:endParaRPr>
          </a:p>
          <a:p>
            <a:pPr marL="0" lvl="0" indent="0" fontAlgn="base">
              <a:spcBef>
                <a:spcPct val="0"/>
              </a:spcBef>
              <a:spcAft>
                <a:spcPct val="0"/>
              </a:spcAft>
              <a:buClrTx/>
              <a:buSzTx/>
              <a:buNone/>
            </a:pPr>
            <a:r>
              <a:rPr lang="tr-TR" altLang="tr-TR" sz="2800" b="1" dirty="0" smtClean="0">
                <a:solidFill>
                  <a:srgbClr val="7030A0"/>
                </a:solidFill>
                <a:latin typeface="Final Frontier" pitchFamily="34" charset="0"/>
              </a:rPr>
              <a:t>(</a:t>
            </a:r>
            <a:r>
              <a:rPr lang="tr-TR" altLang="tr-TR" sz="2800" b="1" dirty="0">
                <a:solidFill>
                  <a:srgbClr val="7030A0"/>
                </a:solidFill>
                <a:latin typeface="Final Frontier" pitchFamily="34" charset="0"/>
              </a:rPr>
              <a:t>2) Tüzel kişiler hakkında ceza yaptırımı </a:t>
            </a:r>
            <a:r>
              <a:rPr lang="tr-TR" altLang="tr-TR" sz="2800" b="1" dirty="0" smtClean="0">
                <a:solidFill>
                  <a:srgbClr val="7030A0"/>
                </a:solidFill>
                <a:latin typeface="Final Frontier" pitchFamily="34" charset="0"/>
              </a:rPr>
              <a:t>uygulanamaz. Ancak</a:t>
            </a:r>
            <a:r>
              <a:rPr lang="tr-TR" altLang="tr-TR" sz="2800" b="1" dirty="0">
                <a:solidFill>
                  <a:srgbClr val="7030A0"/>
                </a:solidFill>
                <a:latin typeface="Final Frontier" pitchFamily="34" charset="0"/>
              </a:rPr>
              <a:t>, suç dolayısıyla kanunda öngörülen </a:t>
            </a:r>
            <a:r>
              <a:rPr lang="tr-TR" altLang="tr-TR" sz="2800" b="1" dirty="0" smtClean="0">
                <a:solidFill>
                  <a:srgbClr val="7030A0"/>
                </a:solidFill>
                <a:latin typeface="Final Frontier" pitchFamily="34" charset="0"/>
              </a:rPr>
              <a:t>güvenlik tedbiri </a:t>
            </a:r>
            <a:r>
              <a:rPr lang="tr-TR" altLang="tr-TR" sz="2800" b="1" dirty="0">
                <a:solidFill>
                  <a:srgbClr val="7030A0"/>
                </a:solidFill>
                <a:latin typeface="Final Frontier" pitchFamily="34" charset="0"/>
              </a:rPr>
              <a:t>niteliğindeki yaptırımlar saklıdır.</a:t>
            </a:r>
          </a:p>
          <a:p>
            <a:endParaRPr lang="tr-TR" dirty="0">
              <a:solidFill>
                <a:srgbClr val="7030A0"/>
              </a:solidFill>
            </a:endParaRPr>
          </a:p>
        </p:txBody>
      </p:sp>
      <p:sp>
        <p:nvSpPr>
          <p:cNvPr id="3" name="Başlık 2"/>
          <p:cNvSpPr>
            <a:spLocks noGrp="1"/>
          </p:cNvSpPr>
          <p:nvPr>
            <p:ph type="title"/>
          </p:nvPr>
        </p:nvSpPr>
        <p:spPr/>
        <p:txBody>
          <a:bodyPr>
            <a:normAutofit fontScale="90000"/>
          </a:bodyPr>
          <a:lstStyle/>
          <a:p>
            <a:r>
              <a:rPr lang="tr-TR" dirty="0" smtClean="0"/>
              <a:t>CEZA SORUMLULUĞUNUN ŞAHSİLİĞİ</a:t>
            </a:r>
            <a:endParaRPr lang="tr-TR" dirty="0"/>
          </a:p>
        </p:txBody>
      </p:sp>
      <p:sp>
        <p:nvSpPr>
          <p:cNvPr id="5" name="Veri Yer Tutucusu 4"/>
          <p:cNvSpPr>
            <a:spLocks noGrp="1"/>
          </p:cNvSpPr>
          <p:nvPr>
            <p:ph type="dt" sz="half" idx="10"/>
          </p:nvPr>
        </p:nvSpPr>
        <p:spPr/>
        <p:txBody>
          <a:bodyPr/>
          <a:lstStyle/>
          <a:p>
            <a:fld id="{DF9E7C45-6F3E-4776-9284-528B744B32C5}"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14</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42594998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lvl="0" indent="0" fontAlgn="base">
              <a:spcBef>
                <a:spcPct val="0"/>
              </a:spcBef>
              <a:spcAft>
                <a:spcPct val="0"/>
              </a:spcAft>
              <a:buClrTx/>
              <a:buSzTx/>
              <a:buNone/>
            </a:pPr>
            <a:r>
              <a:rPr lang="tr-TR" altLang="tr-TR" sz="2800" b="1" dirty="0">
                <a:solidFill>
                  <a:srgbClr val="FF0000"/>
                </a:solidFill>
                <a:latin typeface="Final Frontier" pitchFamily="34" charset="0"/>
              </a:rPr>
              <a:t>5237 </a:t>
            </a:r>
            <a:r>
              <a:rPr lang="tr-TR" altLang="tr-TR" sz="2800" b="1" dirty="0" smtClean="0">
                <a:solidFill>
                  <a:srgbClr val="FF0000"/>
                </a:solidFill>
                <a:latin typeface="Final Frontier" pitchFamily="34" charset="0"/>
              </a:rPr>
              <a:t>sayılı TCK 21.maddesi;</a:t>
            </a:r>
            <a:r>
              <a:rPr lang="tr-TR" altLang="tr-TR" sz="2800" b="1" dirty="0" smtClean="0">
                <a:solidFill>
                  <a:srgbClr val="7030A0"/>
                </a:solidFill>
                <a:latin typeface="Final Frontier" pitchFamily="34" charset="0"/>
              </a:rPr>
              <a:t> (</a:t>
            </a:r>
            <a:r>
              <a:rPr lang="tr-TR" altLang="tr-TR" sz="2800" b="1" dirty="0">
                <a:solidFill>
                  <a:srgbClr val="7030A0"/>
                </a:solidFill>
                <a:latin typeface="Final Frontier" pitchFamily="34" charset="0"/>
              </a:rPr>
              <a:t>1) Suçun oluşması </a:t>
            </a:r>
            <a:r>
              <a:rPr lang="tr-TR" altLang="tr-TR" sz="2800" b="1" dirty="0" smtClean="0">
                <a:solidFill>
                  <a:srgbClr val="7030A0"/>
                </a:solidFill>
                <a:latin typeface="Final Frontier" pitchFamily="34" charset="0"/>
              </a:rPr>
              <a:t>kastın </a:t>
            </a:r>
            <a:r>
              <a:rPr lang="tr-TR" altLang="tr-TR" sz="2800" b="1" dirty="0">
                <a:solidFill>
                  <a:srgbClr val="7030A0"/>
                </a:solidFill>
                <a:latin typeface="Final Frontier" pitchFamily="34" charset="0"/>
              </a:rPr>
              <a:t>varlığına bağlıdır. </a:t>
            </a:r>
            <a:endParaRPr lang="tr-TR" altLang="tr-TR" sz="2800" b="1" dirty="0" smtClean="0">
              <a:solidFill>
                <a:srgbClr val="7030A0"/>
              </a:solidFill>
              <a:latin typeface="Final Frontier" pitchFamily="34" charset="0"/>
            </a:endParaRPr>
          </a:p>
          <a:p>
            <a:pPr marL="0" lvl="0" indent="0" fontAlgn="base">
              <a:spcBef>
                <a:spcPct val="0"/>
              </a:spcBef>
              <a:spcAft>
                <a:spcPct val="0"/>
              </a:spcAft>
              <a:buClrTx/>
              <a:buSzTx/>
              <a:buNone/>
            </a:pPr>
            <a:endParaRPr lang="tr-TR" altLang="tr-TR" sz="2800" b="1" dirty="0" smtClean="0">
              <a:solidFill>
                <a:srgbClr val="FF0000"/>
              </a:solidFill>
              <a:latin typeface="Final Frontier" pitchFamily="34" charset="0"/>
            </a:endParaRPr>
          </a:p>
          <a:p>
            <a:pPr marL="0" lvl="0" indent="0" fontAlgn="base">
              <a:spcBef>
                <a:spcPct val="0"/>
              </a:spcBef>
              <a:spcAft>
                <a:spcPct val="0"/>
              </a:spcAft>
              <a:buClrTx/>
              <a:buSzTx/>
              <a:buNone/>
            </a:pPr>
            <a:r>
              <a:rPr lang="tr-TR" altLang="tr-TR" sz="2800" b="1" dirty="0" smtClean="0">
                <a:solidFill>
                  <a:srgbClr val="FF0000"/>
                </a:solidFill>
                <a:latin typeface="Final Frontier" pitchFamily="34" charset="0"/>
              </a:rPr>
              <a:t>Kast</a:t>
            </a:r>
            <a:r>
              <a:rPr lang="tr-TR" altLang="tr-TR" sz="2800" b="1" dirty="0">
                <a:solidFill>
                  <a:srgbClr val="FF0000"/>
                </a:solidFill>
                <a:latin typeface="Final Frontier" pitchFamily="34" charset="0"/>
              </a:rPr>
              <a:t>,</a:t>
            </a:r>
            <a:r>
              <a:rPr lang="tr-TR" altLang="tr-TR" sz="2800" b="1" dirty="0">
                <a:solidFill>
                  <a:srgbClr val="7030A0"/>
                </a:solidFill>
                <a:latin typeface="Final Frontier" pitchFamily="34" charset="0"/>
              </a:rPr>
              <a:t> suçun kanuni </a:t>
            </a:r>
            <a:r>
              <a:rPr lang="tr-TR" altLang="tr-TR" sz="2800" b="1" dirty="0" smtClean="0">
                <a:solidFill>
                  <a:srgbClr val="7030A0"/>
                </a:solidFill>
                <a:latin typeface="Final Frontier" pitchFamily="34" charset="0"/>
              </a:rPr>
              <a:t>tanımındaki </a:t>
            </a:r>
            <a:r>
              <a:rPr lang="tr-TR" altLang="tr-TR" sz="2800" b="1" dirty="0">
                <a:solidFill>
                  <a:srgbClr val="7030A0"/>
                </a:solidFill>
                <a:latin typeface="Final Frontier" pitchFamily="34" charset="0"/>
              </a:rPr>
              <a:t>unsurların bilerek ve </a:t>
            </a:r>
            <a:r>
              <a:rPr lang="tr-TR" altLang="tr-TR" sz="2800" b="1" dirty="0" smtClean="0">
                <a:solidFill>
                  <a:srgbClr val="7030A0"/>
                </a:solidFill>
                <a:latin typeface="Final Frontier" pitchFamily="34" charset="0"/>
              </a:rPr>
              <a:t>istenerek gerçekleştirilmesidir</a:t>
            </a:r>
            <a:r>
              <a:rPr lang="tr-TR" altLang="tr-TR" sz="2800" b="1" dirty="0">
                <a:solidFill>
                  <a:srgbClr val="7030A0"/>
                </a:solidFill>
                <a:latin typeface="Final Frontier" pitchFamily="34" charset="0"/>
              </a:rPr>
              <a:t>.</a:t>
            </a:r>
          </a:p>
          <a:p>
            <a:endParaRPr lang="tr-TR" dirty="0">
              <a:solidFill>
                <a:srgbClr val="7030A0"/>
              </a:solidFill>
            </a:endParaRPr>
          </a:p>
        </p:txBody>
      </p:sp>
      <p:sp>
        <p:nvSpPr>
          <p:cNvPr id="3" name="Başlık 2"/>
          <p:cNvSpPr>
            <a:spLocks noGrp="1"/>
          </p:cNvSpPr>
          <p:nvPr>
            <p:ph type="title"/>
          </p:nvPr>
        </p:nvSpPr>
        <p:spPr/>
        <p:txBody>
          <a:bodyPr/>
          <a:lstStyle/>
          <a:p>
            <a:r>
              <a:rPr lang="tr-TR" dirty="0" smtClean="0"/>
              <a:t>KAST</a:t>
            </a:r>
            <a:endParaRPr lang="tr-TR" dirty="0"/>
          </a:p>
        </p:txBody>
      </p:sp>
      <p:sp>
        <p:nvSpPr>
          <p:cNvPr id="5" name="Veri Yer Tutucusu 4"/>
          <p:cNvSpPr>
            <a:spLocks noGrp="1"/>
          </p:cNvSpPr>
          <p:nvPr>
            <p:ph type="dt" sz="half" idx="10"/>
          </p:nvPr>
        </p:nvSpPr>
        <p:spPr/>
        <p:txBody>
          <a:bodyPr/>
          <a:lstStyle/>
          <a:p>
            <a:fld id="{E46ED103-C9CD-474B-84D7-D4DF77151000}"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15</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3708924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11561" y="2675467"/>
            <a:ext cx="8208912" cy="3450696"/>
          </a:xfrm>
        </p:spPr>
        <p:txBody>
          <a:bodyPr>
            <a:normAutofit/>
          </a:bodyPr>
          <a:lstStyle/>
          <a:p>
            <a:pPr marL="0" lvl="0" indent="0" fontAlgn="base">
              <a:spcBef>
                <a:spcPct val="0"/>
              </a:spcBef>
              <a:spcAft>
                <a:spcPct val="0"/>
              </a:spcAft>
              <a:buClrTx/>
              <a:buSzTx/>
              <a:buNone/>
            </a:pPr>
            <a:r>
              <a:rPr lang="tr-TR" altLang="tr-TR" sz="2800" b="1" dirty="0">
                <a:solidFill>
                  <a:srgbClr val="FF0000"/>
                </a:solidFill>
                <a:latin typeface="Final Frontier" pitchFamily="34" charset="0"/>
              </a:rPr>
              <a:t>5237 </a:t>
            </a:r>
            <a:r>
              <a:rPr lang="tr-TR" altLang="tr-TR" sz="2800" b="1" dirty="0" smtClean="0">
                <a:solidFill>
                  <a:srgbClr val="FF0000"/>
                </a:solidFill>
                <a:latin typeface="Final Frontier" pitchFamily="34" charset="0"/>
              </a:rPr>
              <a:t>sayılı TCK 22.maddesi; </a:t>
            </a:r>
            <a:r>
              <a:rPr lang="tr-TR" altLang="tr-TR" sz="2800" b="1" dirty="0" smtClean="0">
                <a:solidFill>
                  <a:srgbClr val="C00000"/>
                </a:solidFill>
                <a:latin typeface="Final Frontier" pitchFamily="34" charset="0"/>
              </a:rPr>
              <a:t>Taksir</a:t>
            </a:r>
            <a:r>
              <a:rPr lang="tr-TR" altLang="tr-TR" sz="2800" b="1" dirty="0">
                <a:solidFill>
                  <a:srgbClr val="7030A0"/>
                </a:solidFill>
                <a:latin typeface="Final Frontier" pitchFamily="34" charset="0"/>
              </a:rPr>
              <a:t>, dikkat ve </a:t>
            </a:r>
            <a:r>
              <a:rPr lang="tr-TR" altLang="tr-TR" sz="2800" b="1" dirty="0" smtClean="0">
                <a:solidFill>
                  <a:srgbClr val="7030A0"/>
                </a:solidFill>
                <a:latin typeface="Final Frontier" pitchFamily="34" charset="0"/>
              </a:rPr>
              <a:t>özen yükümlülüğüne </a:t>
            </a:r>
            <a:r>
              <a:rPr lang="tr-TR" altLang="tr-TR" sz="2800" b="1" dirty="0">
                <a:solidFill>
                  <a:srgbClr val="7030A0"/>
                </a:solidFill>
                <a:latin typeface="Final Frontier" pitchFamily="34" charset="0"/>
              </a:rPr>
              <a:t>aykırılık dolayısıyla, bir </a:t>
            </a:r>
            <a:r>
              <a:rPr lang="tr-TR" altLang="tr-TR" sz="2800" b="1" dirty="0" smtClean="0">
                <a:solidFill>
                  <a:srgbClr val="7030A0"/>
                </a:solidFill>
                <a:latin typeface="Final Frontier" pitchFamily="34" charset="0"/>
              </a:rPr>
              <a:t>davranışın suçun </a:t>
            </a:r>
            <a:r>
              <a:rPr lang="tr-TR" altLang="tr-TR" sz="2800" b="1" dirty="0">
                <a:solidFill>
                  <a:srgbClr val="7030A0"/>
                </a:solidFill>
                <a:latin typeface="Final Frontier" pitchFamily="34" charset="0"/>
              </a:rPr>
              <a:t>kanuni tanımında belirtilen </a:t>
            </a:r>
            <a:r>
              <a:rPr lang="tr-TR" altLang="tr-TR" sz="2800" b="1" dirty="0" smtClean="0">
                <a:solidFill>
                  <a:srgbClr val="7030A0"/>
                </a:solidFill>
                <a:latin typeface="Final Frontier" pitchFamily="34" charset="0"/>
              </a:rPr>
              <a:t>neticesi öngörülmeyerek gerçekleştirilmesidir.</a:t>
            </a:r>
            <a:endParaRPr lang="tr-TR" altLang="tr-TR" sz="2800" b="1" dirty="0">
              <a:solidFill>
                <a:srgbClr val="7030A0"/>
              </a:solidFill>
              <a:latin typeface="Final Frontier" pitchFamily="34" charset="0"/>
            </a:endParaRPr>
          </a:p>
        </p:txBody>
      </p:sp>
      <p:sp>
        <p:nvSpPr>
          <p:cNvPr id="3" name="Başlık 2"/>
          <p:cNvSpPr>
            <a:spLocks noGrp="1"/>
          </p:cNvSpPr>
          <p:nvPr>
            <p:ph type="title"/>
          </p:nvPr>
        </p:nvSpPr>
        <p:spPr/>
        <p:txBody>
          <a:bodyPr/>
          <a:lstStyle/>
          <a:p>
            <a:r>
              <a:rPr lang="tr-TR" dirty="0" smtClean="0"/>
              <a:t>TAKSİR</a:t>
            </a:r>
            <a:endParaRPr lang="tr-TR" dirty="0"/>
          </a:p>
        </p:txBody>
      </p:sp>
      <p:sp>
        <p:nvSpPr>
          <p:cNvPr id="5" name="Veri Yer Tutucusu 4"/>
          <p:cNvSpPr>
            <a:spLocks noGrp="1"/>
          </p:cNvSpPr>
          <p:nvPr>
            <p:ph type="dt" sz="half" idx="10"/>
          </p:nvPr>
        </p:nvSpPr>
        <p:spPr/>
        <p:txBody>
          <a:bodyPr/>
          <a:lstStyle/>
          <a:p>
            <a:fld id="{BCE60BD4-5072-4A36-81FB-1EE1AC7E0DD0}"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16</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9884372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39553" y="2276872"/>
            <a:ext cx="8064896" cy="4032448"/>
          </a:xfrm>
        </p:spPr>
        <p:txBody>
          <a:bodyPr>
            <a:normAutofit/>
          </a:bodyPr>
          <a:lstStyle/>
          <a:p>
            <a:pPr marL="0" indent="0">
              <a:buNone/>
            </a:pPr>
            <a:r>
              <a:rPr lang="tr-TR" b="1" dirty="0" smtClean="0">
                <a:solidFill>
                  <a:srgbClr val="FF0000"/>
                </a:solidFill>
              </a:rPr>
              <a:t>                  SUÇUN UNSURLARI</a:t>
            </a:r>
          </a:p>
          <a:p>
            <a:r>
              <a:rPr lang="tr-TR" dirty="0" smtClean="0">
                <a:solidFill>
                  <a:srgbClr val="C00000"/>
                </a:solidFill>
              </a:rPr>
              <a:t>Suçun Maddi Unsurları</a:t>
            </a:r>
          </a:p>
          <a:p>
            <a:pPr marL="0" indent="0">
              <a:buNone/>
            </a:pPr>
            <a:r>
              <a:rPr lang="tr-TR" dirty="0"/>
              <a:t> </a:t>
            </a:r>
            <a:r>
              <a:rPr lang="tr-TR" dirty="0" smtClean="0"/>
              <a:t>     Pozitif Unsurlar (1-Fiil, 2-Netice, 3-Nedensellik Bağı // </a:t>
            </a:r>
          </a:p>
          <a:p>
            <a:pPr marL="0" indent="0">
              <a:buNone/>
            </a:pPr>
            <a:r>
              <a:rPr lang="tr-TR" dirty="0" smtClean="0"/>
              <a:t>Fail, Konu, Mağdur)</a:t>
            </a:r>
          </a:p>
          <a:p>
            <a:pPr marL="0" indent="0">
              <a:buNone/>
            </a:pPr>
            <a:r>
              <a:rPr lang="tr-TR" dirty="0" smtClean="0"/>
              <a:t>      Negatif Unsurlar (Meşru Savunma, Zorunluluk Durumu, Hakkın Kullanımı, Hak Sahibinin Rızası)</a:t>
            </a:r>
          </a:p>
          <a:p>
            <a:r>
              <a:rPr lang="tr-TR" dirty="0" smtClean="0">
                <a:solidFill>
                  <a:srgbClr val="C00000"/>
                </a:solidFill>
              </a:rPr>
              <a:t>Suçun Manevi Unsurları</a:t>
            </a:r>
          </a:p>
          <a:p>
            <a:pPr marL="0" indent="0">
              <a:buNone/>
            </a:pPr>
            <a:r>
              <a:rPr lang="tr-TR" dirty="0"/>
              <a:t> </a:t>
            </a:r>
            <a:r>
              <a:rPr lang="tr-TR" dirty="0" smtClean="0"/>
              <a:t>    1-Kast, 2-Taksir // Amaç ve Saik (sebep/neden)</a:t>
            </a:r>
          </a:p>
          <a:p>
            <a:r>
              <a:rPr lang="tr-TR" dirty="0" smtClean="0">
                <a:solidFill>
                  <a:srgbClr val="C00000"/>
                </a:solidFill>
              </a:rPr>
              <a:t>Hukuka Aykırılık Unsuru</a:t>
            </a:r>
            <a:endParaRPr lang="tr-TR" dirty="0">
              <a:solidFill>
                <a:srgbClr val="C00000"/>
              </a:solidFill>
            </a:endParaRPr>
          </a:p>
        </p:txBody>
      </p:sp>
      <p:sp>
        <p:nvSpPr>
          <p:cNvPr id="3" name="Başlık 2"/>
          <p:cNvSpPr>
            <a:spLocks noGrp="1"/>
          </p:cNvSpPr>
          <p:nvPr>
            <p:ph type="title"/>
          </p:nvPr>
        </p:nvSpPr>
        <p:spPr/>
        <p:txBody>
          <a:bodyPr/>
          <a:lstStyle/>
          <a:p>
            <a:r>
              <a:rPr lang="tr-TR" dirty="0" smtClean="0"/>
              <a:t>SUÇ KAVRAMI</a:t>
            </a:r>
            <a:endParaRPr lang="tr-TR" dirty="0"/>
          </a:p>
        </p:txBody>
      </p:sp>
      <p:sp>
        <p:nvSpPr>
          <p:cNvPr id="5" name="Veri Yer Tutucusu 4"/>
          <p:cNvSpPr>
            <a:spLocks noGrp="1"/>
          </p:cNvSpPr>
          <p:nvPr>
            <p:ph type="dt" sz="half" idx="10"/>
          </p:nvPr>
        </p:nvSpPr>
        <p:spPr/>
        <p:txBody>
          <a:bodyPr/>
          <a:lstStyle/>
          <a:p>
            <a:fld id="{BD9CE071-47F2-4215-AE22-9E5ACB558C05}"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17</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8740429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2132856"/>
            <a:ext cx="8064895" cy="4320480"/>
          </a:xfrm>
        </p:spPr>
        <p:txBody>
          <a:bodyPr>
            <a:noAutofit/>
          </a:bodyPr>
          <a:lstStyle/>
          <a:p>
            <a:pPr marL="0" lvl="0" indent="0" fontAlgn="base">
              <a:spcBef>
                <a:spcPct val="0"/>
              </a:spcBef>
              <a:spcAft>
                <a:spcPct val="0"/>
              </a:spcAft>
              <a:buNone/>
            </a:pPr>
            <a:r>
              <a:rPr lang="tr-TR" altLang="tr-TR" sz="1800" b="1" dirty="0" smtClean="0">
                <a:solidFill>
                  <a:srgbClr val="C00000"/>
                </a:solidFill>
                <a:latin typeface="Arial" charset="0"/>
                <a:cs typeface="Arial" charset="0"/>
              </a:rPr>
              <a:t>Kişisel </a:t>
            </a:r>
            <a:r>
              <a:rPr lang="tr-TR" altLang="tr-TR" sz="1800" b="1" dirty="0">
                <a:solidFill>
                  <a:srgbClr val="C00000"/>
                </a:solidFill>
                <a:latin typeface="Arial" charset="0"/>
                <a:cs typeface="Arial" charset="0"/>
              </a:rPr>
              <a:t>Suç</a:t>
            </a:r>
            <a:r>
              <a:rPr lang="tr-TR" altLang="tr-TR" sz="1800" dirty="0">
                <a:solidFill>
                  <a:srgbClr val="C00000"/>
                </a:solidFill>
                <a:latin typeface="Arial" charset="0"/>
                <a:cs typeface="Arial" charset="0"/>
              </a:rPr>
              <a:t> : </a:t>
            </a:r>
            <a:r>
              <a:rPr lang="tr-TR" altLang="tr-TR" sz="1800" dirty="0">
                <a:solidFill>
                  <a:srgbClr val="000000"/>
                </a:solidFill>
                <a:latin typeface="Arial" charset="0"/>
                <a:cs typeface="Arial" charset="0"/>
              </a:rPr>
              <a:t>Bir memurun görevinden doğmayan ya da görev sırasında </a:t>
            </a:r>
            <a:r>
              <a:rPr lang="tr-TR" altLang="tr-TR" sz="1800" dirty="0" smtClean="0">
                <a:solidFill>
                  <a:srgbClr val="000000"/>
                </a:solidFill>
                <a:latin typeface="Arial" charset="0"/>
                <a:cs typeface="Arial" charset="0"/>
              </a:rPr>
              <a:t>işlemediği suçlar </a:t>
            </a:r>
            <a:r>
              <a:rPr lang="tr-TR" altLang="tr-TR" sz="1800" dirty="0">
                <a:solidFill>
                  <a:srgbClr val="000000"/>
                </a:solidFill>
                <a:latin typeface="Arial" charset="0"/>
                <a:cs typeface="Arial" charset="0"/>
              </a:rPr>
              <a:t>kişisel suçlardır. Bu kapsamda işlenen suçların memurun göreviyle </a:t>
            </a:r>
            <a:r>
              <a:rPr lang="tr-TR" altLang="tr-TR" sz="1800" dirty="0" smtClean="0">
                <a:solidFill>
                  <a:srgbClr val="000000"/>
                </a:solidFill>
                <a:latin typeface="Arial" charset="0"/>
                <a:cs typeface="Arial" charset="0"/>
              </a:rPr>
              <a:t>hiçbir bağlantısı </a:t>
            </a:r>
            <a:r>
              <a:rPr lang="tr-TR" altLang="tr-TR" sz="1800" dirty="0">
                <a:solidFill>
                  <a:srgbClr val="000000"/>
                </a:solidFill>
                <a:latin typeface="Arial" charset="0"/>
                <a:cs typeface="Arial" charset="0"/>
              </a:rPr>
              <a:t>olmayıp bu suçlar 4483 sayılı Kanun kapsamı dışındadır. </a:t>
            </a:r>
          </a:p>
          <a:p>
            <a:pPr marL="0" lvl="0" indent="0" fontAlgn="base">
              <a:spcBef>
                <a:spcPct val="0"/>
              </a:spcBef>
              <a:spcAft>
                <a:spcPct val="0"/>
              </a:spcAft>
              <a:buNone/>
            </a:pPr>
            <a:endParaRPr lang="tr-TR" altLang="tr-TR" sz="1800" dirty="0">
              <a:solidFill>
                <a:srgbClr val="000000"/>
              </a:solidFill>
              <a:latin typeface="Arial" charset="0"/>
              <a:cs typeface="Arial" charset="0"/>
            </a:endParaRPr>
          </a:p>
          <a:p>
            <a:pPr marL="0" lvl="0" indent="0" fontAlgn="base">
              <a:spcBef>
                <a:spcPct val="0"/>
              </a:spcBef>
              <a:spcAft>
                <a:spcPct val="0"/>
              </a:spcAft>
              <a:buNone/>
            </a:pPr>
            <a:r>
              <a:rPr lang="tr-TR" altLang="tr-TR" sz="1800" b="1" dirty="0" smtClean="0">
                <a:solidFill>
                  <a:srgbClr val="C00000"/>
                </a:solidFill>
                <a:latin typeface="Arial" charset="0"/>
                <a:cs typeface="Arial" charset="0"/>
              </a:rPr>
              <a:t>Görev </a:t>
            </a:r>
            <a:r>
              <a:rPr lang="tr-TR" altLang="tr-TR" sz="1800" b="1" dirty="0">
                <a:solidFill>
                  <a:srgbClr val="C00000"/>
                </a:solidFill>
                <a:latin typeface="Arial" charset="0"/>
                <a:cs typeface="Arial" charset="0"/>
              </a:rPr>
              <a:t>Sırasında İşlenen Suç:</a:t>
            </a:r>
            <a:r>
              <a:rPr lang="tr-TR" altLang="tr-TR" sz="1800" dirty="0">
                <a:solidFill>
                  <a:srgbClr val="C00000"/>
                </a:solidFill>
                <a:latin typeface="Arial" charset="0"/>
                <a:cs typeface="Arial" charset="0"/>
              </a:rPr>
              <a:t> </a:t>
            </a:r>
            <a:r>
              <a:rPr lang="tr-TR" altLang="tr-TR" sz="1800" dirty="0">
                <a:solidFill>
                  <a:srgbClr val="000000"/>
                </a:solidFill>
                <a:latin typeface="Arial" charset="0"/>
                <a:cs typeface="Arial" charset="0"/>
              </a:rPr>
              <a:t>Niteliği itibariyle memur ve diğer kamu </a:t>
            </a:r>
            <a:r>
              <a:rPr lang="tr-TR" altLang="tr-TR" sz="1800" dirty="0" smtClean="0">
                <a:solidFill>
                  <a:srgbClr val="000000"/>
                </a:solidFill>
                <a:latin typeface="Arial" charset="0"/>
                <a:cs typeface="Arial" charset="0"/>
              </a:rPr>
              <a:t>görevlisi olan </a:t>
            </a:r>
            <a:r>
              <a:rPr lang="tr-TR" altLang="tr-TR" sz="1800" dirty="0">
                <a:solidFill>
                  <a:srgbClr val="000000"/>
                </a:solidFill>
                <a:latin typeface="Arial" charset="0"/>
                <a:cs typeface="Arial" charset="0"/>
              </a:rPr>
              <a:t>ve olmayan herkes tarafından işlenebilen, ancak memur ve diğer </a:t>
            </a:r>
            <a:r>
              <a:rPr lang="tr-TR" altLang="tr-TR" sz="1800" dirty="0" smtClean="0">
                <a:solidFill>
                  <a:srgbClr val="000000"/>
                </a:solidFill>
                <a:latin typeface="Arial" charset="0"/>
                <a:cs typeface="Arial" charset="0"/>
              </a:rPr>
              <a:t>kamu görevlisinin </a:t>
            </a:r>
            <a:r>
              <a:rPr lang="tr-TR" altLang="tr-TR" sz="1800" dirty="0">
                <a:solidFill>
                  <a:srgbClr val="000000"/>
                </a:solidFill>
                <a:latin typeface="Arial" charset="0"/>
                <a:cs typeface="Arial" charset="0"/>
              </a:rPr>
              <a:t>görev yaptıkları zaman içerisinde işlenebilen suçlardır. İşlenen </a:t>
            </a:r>
            <a:r>
              <a:rPr lang="tr-TR" altLang="tr-TR" sz="1800" dirty="0" smtClean="0">
                <a:solidFill>
                  <a:srgbClr val="000000"/>
                </a:solidFill>
                <a:latin typeface="Arial" charset="0"/>
                <a:cs typeface="Arial" charset="0"/>
              </a:rPr>
              <a:t>suç ile </a:t>
            </a:r>
            <a:r>
              <a:rPr lang="tr-TR" altLang="tr-TR" sz="1800" dirty="0">
                <a:solidFill>
                  <a:srgbClr val="000000"/>
                </a:solidFill>
                <a:latin typeface="Arial" charset="0"/>
                <a:cs typeface="Arial" charset="0"/>
              </a:rPr>
              <a:t>görev arasında illiyet bağının bulunması </a:t>
            </a:r>
            <a:r>
              <a:rPr lang="tr-TR" altLang="tr-TR" sz="1800" dirty="0" smtClean="0">
                <a:solidFill>
                  <a:srgbClr val="000000"/>
                </a:solidFill>
                <a:latin typeface="Arial" charset="0"/>
                <a:cs typeface="Arial" charset="0"/>
              </a:rPr>
              <a:t>gerekmemektedir.</a:t>
            </a:r>
          </a:p>
          <a:p>
            <a:pPr marL="0" lvl="0" indent="0" fontAlgn="base">
              <a:spcBef>
                <a:spcPct val="0"/>
              </a:spcBef>
              <a:spcAft>
                <a:spcPct val="0"/>
              </a:spcAft>
              <a:buNone/>
            </a:pPr>
            <a:endParaRPr lang="tr-TR" altLang="tr-TR" sz="1800" dirty="0">
              <a:solidFill>
                <a:srgbClr val="000000"/>
              </a:solidFill>
              <a:latin typeface="Arial" charset="0"/>
              <a:cs typeface="Arial" charset="0"/>
            </a:endParaRPr>
          </a:p>
          <a:p>
            <a:pPr marL="0" lvl="0" indent="0" fontAlgn="base">
              <a:spcBef>
                <a:spcPct val="0"/>
              </a:spcBef>
              <a:spcAft>
                <a:spcPct val="0"/>
              </a:spcAft>
              <a:buNone/>
            </a:pPr>
            <a:r>
              <a:rPr lang="tr-TR" altLang="tr-TR" sz="1800" dirty="0" smtClean="0">
                <a:solidFill>
                  <a:srgbClr val="000000"/>
                </a:solidFill>
                <a:latin typeface="Arial" charset="0"/>
                <a:cs typeface="Arial" charset="0"/>
              </a:rPr>
              <a:t>Danıştay </a:t>
            </a:r>
            <a:r>
              <a:rPr lang="tr-TR" altLang="tr-TR" sz="1800" dirty="0">
                <a:solidFill>
                  <a:srgbClr val="000000"/>
                </a:solidFill>
                <a:latin typeface="Arial" charset="0"/>
                <a:cs typeface="Arial" charset="0"/>
              </a:rPr>
              <a:t>bir kararında</a:t>
            </a:r>
            <a:r>
              <a:rPr lang="tr-TR" altLang="tr-TR" sz="1800" dirty="0" smtClean="0">
                <a:solidFill>
                  <a:srgbClr val="000000"/>
                </a:solidFill>
                <a:latin typeface="Arial" charset="0"/>
                <a:cs typeface="Arial" charset="0"/>
              </a:rPr>
              <a:t>, </a:t>
            </a:r>
            <a:r>
              <a:rPr lang="tr-TR" altLang="tr-TR" sz="1800" dirty="0">
                <a:solidFill>
                  <a:srgbClr val="000000"/>
                </a:solidFill>
                <a:latin typeface="Arial" charset="0"/>
                <a:cs typeface="Arial" charset="0"/>
              </a:rPr>
              <a:t>vali vekilinin adına verilen plaketi dernek yetkililerine iade ederken yazdığı yazıda</a:t>
            </a:r>
            <a:r>
              <a:rPr lang="tr-TR" altLang="tr-TR" sz="1800" dirty="0" smtClean="0">
                <a:solidFill>
                  <a:srgbClr val="000000"/>
                </a:solidFill>
                <a:latin typeface="Arial" charset="0"/>
                <a:cs typeface="Arial" charset="0"/>
              </a:rPr>
              <a:t>, dernek </a:t>
            </a:r>
            <a:r>
              <a:rPr lang="tr-TR" altLang="tr-TR" sz="1800" dirty="0">
                <a:solidFill>
                  <a:srgbClr val="000000"/>
                </a:solidFill>
                <a:latin typeface="Arial" charset="0"/>
                <a:cs typeface="Arial" charset="0"/>
              </a:rPr>
              <a:t>yetkililerine hakaret ettiği yolundaki eylemini valilik görevi sebebiyle </a:t>
            </a:r>
            <a:r>
              <a:rPr lang="tr-TR" altLang="tr-TR" sz="1800" dirty="0" smtClean="0">
                <a:solidFill>
                  <a:srgbClr val="000000"/>
                </a:solidFill>
                <a:latin typeface="Arial" charset="0"/>
                <a:cs typeface="Arial" charset="0"/>
              </a:rPr>
              <a:t>işlenmiş bir </a:t>
            </a:r>
            <a:r>
              <a:rPr lang="tr-TR" altLang="tr-TR" sz="1800" dirty="0">
                <a:solidFill>
                  <a:srgbClr val="000000"/>
                </a:solidFill>
                <a:latin typeface="Arial" charset="0"/>
                <a:cs typeface="Arial" charset="0"/>
              </a:rPr>
              <a:t>suç olarak görmemiş ve genel hükümlere göre işlem yapılmasına karar vermiştir</a:t>
            </a:r>
            <a:r>
              <a:rPr lang="tr-TR" altLang="tr-TR" sz="1800" dirty="0" smtClean="0">
                <a:solidFill>
                  <a:srgbClr val="000000"/>
                </a:solidFill>
                <a:latin typeface="Arial" charset="0"/>
                <a:cs typeface="Arial" charset="0"/>
              </a:rPr>
              <a:t>. </a:t>
            </a:r>
            <a:r>
              <a:rPr lang="tr-TR" altLang="tr-TR" sz="1800" b="1" dirty="0" smtClean="0">
                <a:solidFill>
                  <a:srgbClr val="FF0000"/>
                </a:solidFill>
                <a:latin typeface="Arial" charset="0"/>
                <a:cs typeface="Arial" charset="0"/>
              </a:rPr>
              <a:t>(Yargı Kararı) </a:t>
            </a:r>
            <a:endParaRPr lang="tr-TR" altLang="tr-TR" sz="1800" b="1" dirty="0">
              <a:solidFill>
                <a:srgbClr val="FF0000"/>
              </a:solidFill>
              <a:latin typeface="Arial" charset="0"/>
              <a:cs typeface="Arial" charset="0"/>
            </a:endParaRPr>
          </a:p>
          <a:p>
            <a:pPr marL="0" lvl="0" indent="0" algn="just" fontAlgn="base">
              <a:spcBef>
                <a:spcPct val="0"/>
              </a:spcBef>
              <a:spcAft>
                <a:spcPct val="0"/>
              </a:spcAft>
              <a:buNone/>
            </a:pPr>
            <a:endParaRPr lang="tr-TR" altLang="tr-TR" sz="1800" dirty="0">
              <a:solidFill>
                <a:srgbClr val="000000"/>
              </a:solidFill>
              <a:latin typeface="Arial" charset="0"/>
              <a:cs typeface="Arial" charset="0"/>
            </a:endParaRPr>
          </a:p>
          <a:p>
            <a:pPr marL="0" lvl="0" indent="0" algn="just" fontAlgn="base">
              <a:spcBef>
                <a:spcPct val="0"/>
              </a:spcBef>
              <a:spcAft>
                <a:spcPct val="0"/>
              </a:spcAft>
              <a:buNone/>
            </a:pPr>
            <a:r>
              <a:rPr lang="tr-TR" altLang="tr-TR" sz="1800" dirty="0">
                <a:solidFill>
                  <a:srgbClr val="000000"/>
                </a:solidFill>
                <a:latin typeface="Arial" charset="0"/>
                <a:cs typeface="Arial" charset="0"/>
              </a:rPr>
              <a:t> </a:t>
            </a:r>
            <a:endParaRPr lang="tr-TR" sz="1800" dirty="0"/>
          </a:p>
        </p:txBody>
      </p:sp>
      <p:sp>
        <p:nvSpPr>
          <p:cNvPr id="2" name="Başlık 1"/>
          <p:cNvSpPr>
            <a:spLocks noGrp="1"/>
          </p:cNvSpPr>
          <p:nvPr>
            <p:ph type="title"/>
          </p:nvPr>
        </p:nvSpPr>
        <p:spPr/>
        <p:txBody>
          <a:bodyPr/>
          <a:lstStyle/>
          <a:p>
            <a:r>
              <a:rPr lang="tr-TR" dirty="0" smtClean="0"/>
              <a:t>SUÇ KAVRAMI</a:t>
            </a:r>
            <a:endParaRPr lang="tr-TR" dirty="0"/>
          </a:p>
        </p:txBody>
      </p:sp>
      <p:sp>
        <p:nvSpPr>
          <p:cNvPr id="5" name="Veri Yer Tutucusu 4"/>
          <p:cNvSpPr>
            <a:spLocks noGrp="1"/>
          </p:cNvSpPr>
          <p:nvPr>
            <p:ph type="dt" sz="half" idx="10"/>
          </p:nvPr>
        </p:nvSpPr>
        <p:spPr/>
        <p:txBody>
          <a:bodyPr/>
          <a:lstStyle/>
          <a:p>
            <a:fld id="{46733124-24DF-4361-AEAF-FAE426ADD783}"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18</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9755092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lvl="0" indent="0" algn="just" fontAlgn="base">
              <a:spcBef>
                <a:spcPct val="0"/>
              </a:spcBef>
              <a:spcAft>
                <a:spcPct val="0"/>
              </a:spcAft>
              <a:buNone/>
            </a:pPr>
            <a:r>
              <a:rPr lang="tr-TR" altLang="tr-TR" b="1" dirty="0" smtClean="0">
                <a:solidFill>
                  <a:srgbClr val="C00000"/>
                </a:solidFill>
                <a:latin typeface="Arial" charset="0"/>
                <a:cs typeface="Arial" charset="0"/>
              </a:rPr>
              <a:t>Görev </a:t>
            </a:r>
            <a:r>
              <a:rPr lang="tr-TR" altLang="tr-TR" b="1" dirty="0">
                <a:solidFill>
                  <a:srgbClr val="C00000"/>
                </a:solidFill>
                <a:latin typeface="Arial" charset="0"/>
                <a:cs typeface="Arial" charset="0"/>
              </a:rPr>
              <a:t>Sebebiyle İşlenen </a:t>
            </a:r>
            <a:r>
              <a:rPr lang="tr-TR" altLang="tr-TR" b="1" dirty="0" smtClean="0">
                <a:solidFill>
                  <a:srgbClr val="C00000"/>
                </a:solidFill>
                <a:latin typeface="Arial" charset="0"/>
                <a:cs typeface="Arial" charset="0"/>
              </a:rPr>
              <a:t>Suç:</a:t>
            </a:r>
            <a:r>
              <a:rPr lang="tr-TR" altLang="tr-TR" dirty="0" smtClean="0">
                <a:solidFill>
                  <a:srgbClr val="000000"/>
                </a:solidFill>
                <a:latin typeface="Arial" charset="0"/>
                <a:cs typeface="Arial" charset="0"/>
              </a:rPr>
              <a:t> </a:t>
            </a:r>
          </a:p>
          <a:p>
            <a:pPr marL="0" lvl="0" indent="0" algn="just" fontAlgn="base">
              <a:spcBef>
                <a:spcPct val="0"/>
              </a:spcBef>
              <a:spcAft>
                <a:spcPct val="0"/>
              </a:spcAft>
              <a:buNone/>
            </a:pPr>
            <a:r>
              <a:rPr lang="tr-TR" altLang="tr-TR" b="1" dirty="0" smtClean="0">
                <a:solidFill>
                  <a:srgbClr val="FF0000"/>
                </a:solidFill>
                <a:latin typeface="Arial" charset="0"/>
                <a:cs typeface="Arial" charset="0"/>
              </a:rPr>
              <a:t>Görev</a:t>
            </a:r>
            <a:r>
              <a:rPr lang="tr-TR" altLang="tr-TR" dirty="0">
                <a:solidFill>
                  <a:srgbClr val="FF0000"/>
                </a:solidFill>
                <a:latin typeface="Arial" charset="0"/>
                <a:cs typeface="Arial" charset="0"/>
              </a:rPr>
              <a:t>;</a:t>
            </a:r>
            <a:r>
              <a:rPr lang="tr-TR" altLang="tr-TR" b="1" dirty="0" smtClean="0">
                <a:solidFill>
                  <a:srgbClr val="FF0000"/>
                </a:solidFill>
                <a:latin typeface="Arial" charset="0"/>
                <a:cs typeface="Arial" charset="0"/>
              </a:rPr>
              <a:t> </a:t>
            </a:r>
            <a:r>
              <a:rPr lang="tr-TR" altLang="tr-TR" dirty="0">
                <a:solidFill>
                  <a:srgbClr val="000000"/>
                </a:solidFill>
                <a:latin typeface="Arial" charset="0"/>
                <a:cs typeface="Arial" charset="0"/>
              </a:rPr>
              <a:t>memur ve diğer kamu görevlilerinin </a:t>
            </a:r>
            <a:r>
              <a:rPr lang="tr-TR" altLang="tr-TR" dirty="0" smtClean="0">
                <a:solidFill>
                  <a:srgbClr val="000000"/>
                </a:solidFill>
                <a:latin typeface="Arial" charset="0"/>
                <a:cs typeface="Arial" charset="0"/>
              </a:rPr>
              <a:t>kanun, tüzük </a:t>
            </a:r>
            <a:r>
              <a:rPr lang="tr-TR" altLang="tr-TR" dirty="0">
                <a:solidFill>
                  <a:srgbClr val="000000"/>
                </a:solidFill>
                <a:latin typeface="Arial" charset="0"/>
                <a:cs typeface="Arial" charset="0"/>
              </a:rPr>
              <a:t>ve yönetmelikler ile 657 sayılı Kanunun 11. maddesine uygun olarak </a:t>
            </a:r>
            <a:r>
              <a:rPr lang="tr-TR" altLang="tr-TR" dirty="0" smtClean="0">
                <a:solidFill>
                  <a:srgbClr val="000000"/>
                </a:solidFill>
                <a:latin typeface="Arial" charset="0"/>
                <a:cs typeface="Arial" charset="0"/>
              </a:rPr>
              <a:t>belirtilen işleri </a:t>
            </a:r>
            <a:r>
              <a:rPr lang="tr-TR" altLang="tr-TR" dirty="0">
                <a:solidFill>
                  <a:srgbClr val="000000"/>
                </a:solidFill>
                <a:latin typeface="Arial" charset="0"/>
                <a:cs typeface="Arial" charset="0"/>
              </a:rPr>
              <a:t>yapmak olarak tanımlanmaktadır. </a:t>
            </a:r>
            <a:endParaRPr lang="tr-TR" altLang="tr-TR" dirty="0" smtClean="0">
              <a:solidFill>
                <a:srgbClr val="000000"/>
              </a:solidFill>
              <a:latin typeface="Arial" charset="0"/>
              <a:cs typeface="Arial" charset="0"/>
            </a:endParaRPr>
          </a:p>
          <a:p>
            <a:pPr marL="0" lvl="0" indent="0" algn="just" fontAlgn="base">
              <a:spcBef>
                <a:spcPct val="0"/>
              </a:spcBef>
              <a:spcAft>
                <a:spcPct val="0"/>
              </a:spcAft>
              <a:buNone/>
            </a:pPr>
            <a:endParaRPr lang="tr-TR" altLang="tr-TR" dirty="0">
              <a:solidFill>
                <a:srgbClr val="000000"/>
              </a:solidFill>
              <a:latin typeface="Arial" charset="0"/>
              <a:cs typeface="Arial" charset="0"/>
            </a:endParaRPr>
          </a:p>
          <a:p>
            <a:pPr marL="0" lvl="0" indent="0" algn="just" fontAlgn="base">
              <a:spcBef>
                <a:spcPct val="0"/>
              </a:spcBef>
              <a:spcAft>
                <a:spcPct val="0"/>
              </a:spcAft>
              <a:buNone/>
            </a:pPr>
            <a:r>
              <a:rPr lang="tr-TR" altLang="tr-TR" dirty="0" smtClean="0">
                <a:solidFill>
                  <a:srgbClr val="000000"/>
                </a:solidFill>
                <a:latin typeface="Arial" charset="0"/>
                <a:cs typeface="Arial" charset="0"/>
              </a:rPr>
              <a:t>Suçun </a:t>
            </a:r>
            <a:r>
              <a:rPr lang="tr-TR" altLang="tr-TR" dirty="0">
                <a:solidFill>
                  <a:srgbClr val="000000"/>
                </a:solidFill>
                <a:latin typeface="Arial" charset="0"/>
                <a:cs typeface="Arial" charset="0"/>
              </a:rPr>
              <a:t>memuriyet görevinden </a:t>
            </a:r>
            <a:r>
              <a:rPr lang="tr-TR" altLang="tr-TR" dirty="0" smtClean="0">
                <a:solidFill>
                  <a:srgbClr val="000000"/>
                </a:solidFill>
                <a:latin typeface="Arial" charset="0"/>
                <a:cs typeface="Arial" charset="0"/>
              </a:rPr>
              <a:t>doğmuş sayılabilmesi </a:t>
            </a:r>
            <a:r>
              <a:rPr lang="tr-TR" altLang="tr-TR" dirty="0">
                <a:solidFill>
                  <a:srgbClr val="000000"/>
                </a:solidFill>
                <a:latin typeface="Arial" charset="0"/>
                <a:cs typeface="Arial" charset="0"/>
              </a:rPr>
              <a:t>için memuriyet işleriyle ilgili olması, diğer bir anlatımla suçu </a:t>
            </a:r>
            <a:r>
              <a:rPr lang="tr-TR" altLang="tr-TR" dirty="0" smtClean="0">
                <a:solidFill>
                  <a:srgbClr val="000000"/>
                </a:solidFill>
                <a:latin typeface="Arial" charset="0"/>
                <a:cs typeface="Arial" charset="0"/>
              </a:rPr>
              <a:t>doğuran fiil </a:t>
            </a:r>
            <a:r>
              <a:rPr lang="tr-TR" altLang="tr-TR" dirty="0">
                <a:solidFill>
                  <a:srgbClr val="000000"/>
                </a:solidFill>
                <a:latin typeface="Arial" charset="0"/>
                <a:cs typeface="Arial" charset="0"/>
              </a:rPr>
              <a:t>ile kişinin görevi arasında illiyet bağı bulunması gerekir. </a:t>
            </a:r>
          </a:p>
          <a:p>
            <a:endParaRPr lang="tr-TR" dirty="0"/>
          </a:p>
        </p:txBody>
      </p:sp>
      <p:sp>
        <p:nvSpPr>
          <p:cNvPr id="2" name="Başlık 1"/>
          <p:cNvSpPr>
            <a:spLocks noGrp="1"/>
          </p:cNvSpPr>
          <p:nvPr>
            <p:ph type="title"/>
          </p:nvPr>
        </p:nvSpPr>
        <p:spPr/>
        <p:txBody>
          <a:bodyPr/>
          <a:lstStyle/>
          <a:p>
            <a:r>
              <a:rPr lang="tr-TR" dirty="0" smtClean="0"/>
              <a:t>SUÇ KAVRAMI</a:t>
            </a:r>
            <a:endParaRPr lang="tr-TR" dirty="0"/>
          </a:p>
        </p:txBody>
      </p:sp>
      <p:sp>
        <p:nvSpPr>
          <p:cNvPr id="5" name="Veri Yer Tutucusu 4"/>
          <p:cNvSpPr>
            <a:spLocks noGrp="1"/>
          </p:cNvSpPr>
          <p:nvPr>
            <p:ph type="dt" sz="half" idx="10"/>
          </p:nvPr>
        </p:nvSpPr>
        <p:spPr/>
        <p:txBody>
          <a:bodyPr/>
          <a:lstStyle/>
          <a:p>
            <a:fld id="{AF936920-1257-4FBD-8851-312A6089A92A}"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19</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601482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KONU İLE İLGİLİ MEVZUAT</a:t>
            </a:r>
          </a:p>
          <a:p>
            <a:r>
              <a:rPr lang="tr-TR" dirty="0"/>
              <a:t>YÖNTEM VE SÜRE</a:t>
            </a:r>
          </a:p>
          <a:p>
            <a:r>
              <a:rPr lang="tr-TR" dirty="0" smtClean="0"/>
              <a:t>KONUNUN ÖNEMİ</a:t>
            </a:r>
          </a:p>
          <a:p>
            <a:pPr marL="0" indent="0">
              <a:buNone/>
            </a:pPr>
            <a:endParaRPr lang="tr-TR" dirty="0" smtClean="0"/>
          </a:p>
          <a:p>
            <a:pPr marL="0" indent="0">
              <a:buNone/>
            </a:pPr>
            <a:endParaRPr lang="tr-TR" dirty="0" smtClean="0"/>
          </a:p>
          <a:p>
            <a:pPr marL="0" indent="0">
              <a:buNone/>
            </a:pPr>
            <a:endParaRPr lang="tr-TR" dirty="0"/>
          </a:p>
        </p:txBody>
      </p:sp>
      <p:sp>
        <p:nvSpPr>
          <p:cNvPr id="2" name="Başlık 1"/>
          <p:cNvSpPr>
            <a:spLocks noGrp="1"/>
          </p:cNvSpPr>
          <p:nvPr>
            <p:ph type="title"/>
          </p:nvPr>
        </p:nvSpPr>
        <p:spPr/>
        <p:txBody>
          <a:bodyPr>
            <a:normAutofit fontScale="90000"/>
          </a:bodyPr>
          <a:lstStyle/>
          <a:p>
            <a:r>
              <a:rPr lang="tr-TR" dirty="0"/>
              <a:t>SUNU PLANI</a:t>
            </a:r>
            <a:br>
              <a:rPr lang="tr-TR" dirty="0"/>
            </a:br>
            <a:endParaRPr lang="tr-TR" dirty="0"/>
          </a:p>
        </p:txBody>
      </p:sp>
      <p:sp>
        <p:nvSpPr>
          <p:cNvPr id="5" name="Veri Yer Tutucusu 4"/>
          <p:cNvSpPr>
            <a:spLocks noGrp="1"/>
          </p:cNvSpPr>
          <p:nvPr>
            <p:ph type="dt" sz="half" idx="10"/>
          </p:nvPr>
        </p:nvSpPr>
        <p:spPr/>
        <p:txBody>
          <a:bodyPr/>
          <a:lstStyle/>
          <a:p>
            <a:fld id="{E4BBD2A8-5B06-41E6-8523-1E500D66CB91}"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1018456" cy="792088"/>
          </a:xfrm>
          <a:prstGeom prst="rect">
            <a:avLst/>
          </a:prstGeom>
        </p:spPr>
      </p:pic>
    </p:spTree>
    <p:extLst>
      <p:ext uri="{BB962C8B-B14F-4D97-AF65-F5344CB8AC3E}">
        <p14:creationId xmlns:p14="http://schemas.microsoft.com/office/powerpoint/2010/main" val="35769371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1" y="2132856"/>
            <a:ext cx="8064896" cy="4176463"/>
          </a:xfrm>
        </p:spPr>
        <p:txBody>
          <a:bodyPr>
            <a:normAutofit/>
          </a:bodyPr>
          <a:lstStyle/>
          <a:p>
            <a:r>
              <a:rPr lang="tr-TR" dirty="0">
                <a:latin typeface="Times New Roman"/>
                <a:ea typeface="Times New Roman"/>
              </a:rPr>
              <a:t>Memurlar ve diğer kamu görevlileri hakkında işledikleri iddia edilen suçlardan ötürü ceza kovuşturması açılması, kanunla belirlenen istisnalar dışında, kanunun gösterdiği idari merciin iznine </a:t>
            </a:r>
            <a:r>
              <a:rPr lang="tr-TR" dirty="0" smtClean="0">
                <a:latin typeface="Times New Roman"/>
                <a:ea typeface="Times New Roman"/>
              </a:rPr>
              <a:t>bağlıdır</a:t>
            </a:r>
            <a:r>
              <a:rPr lang="tr-TR" dirty="0">
                <a:latin typeface="Times New Roman"/>
                <a:ea typeface="Times New Roman"/>
              </a:rPr>
              <a:t> </a:t>
            </a:r>
            <a:r>
              <a:rPr lang="tr-TR" b="1" dirty="0" smtClean="0">
                <a:solidFill>
                  <a:srgbClr val="FF0000"/>
                </a:solidFill>
                <a:latin typeface="Times New Roman"/>
                <a:ea typeface="Times New Roman"/>
              </a:rPr>
              <a:t>(Anayasa </a:t>
            </a:r>
            <a:r>
              <a:rPr lang="tr-TR" b="1" dirty="0">
                <a:solidFill>
                  <a:srgbClr val="FF0000"/>
                </a:solidFill>
                <a:latin typeface="Times New Roman"/>
                <a:ea typeface="Times New Roman"/>
              </a:rPr>
              <a:t>Md. 129</a:t>
            </a:r>
            <a:r>
              <a:rPr lang="tr-TR" b="1" dirty="0" smtClean="0">
                <a:solidFill>
                  <a:srgbClr val="FF0000"/>
                </a:solidFill>
                <a:latin typeface="Times New Roman"/>
                <a:ea typeface="Times New Roman"/>
              </a:rPr>
              <a:t>).</a:t>
            </a:r>
          </a:p>
          <a:p>
            <a:endParaRPr lang="tr-TR" dirty="0" smtClean="0">
              <a:latin typeface="Times New Roman"/>
              <a:ea typeface="Times New Roman"/>
            </a:endParaRPr>
          </a:p>
          <a:p>
            <a:r>
              <a:rPr lang="tr-TR" dirty="0" smtClean="0">
                <a:latin typeface="Times New Roman"/>
                <a:ea typeface="Times New Roman"/>
              </a:rPr>
              <a:t>Devletin </a:t>
            </a:r>
            <a:r>
              <a:rPr lang="tr-TR" dirty="0">
                <a:latin typeface="Times New Roman"/>
                <a:ea typeface="Times New Roman"/>
              </a:rPr>
              <a:t>ve diğer kamu tüzel kişilerinin </a:t>
            </a:r>
            <a:r>
              <a:rPr lang="tr-TR" sz="2800" b="1" dirty="0">
                <a:solidFill>
                  <a:srgbClr val="FF0000"/>
                </a:solidFill>
                <a:latin typeface="Times New Roman"/>
                <a:ea typeface="Times New Roman"/>
              </a:rPr>
              <a:t>genel idare esaslarına</a:t>
            </a:r>
            <a:r>
              <a:rPr lang="tr-TR" dirty="0">
                <a:latin typeface="Times New Roman"/>
                <a:ea typeface="Times New Roman"/>
              </a:rPr>
              <a:t> göre yürüttükleri kamu hizmetlerinin gerektirdiği </a:t>
            </a:r>
            <a:r>
              <a:rPr lang="tr-TR" dirty="0">
                <a:solidFill>
                  <a:srgbClr val="FF0000"/>
                </a:solidFill>
                <a:latin typeface="Times New Roman"/>
                <a:ea typeface="Times New Roman"/>
              </a:rPr>
              <a:t>asli ve sürekli görevleri</a:t>
            </a:r>
            <a:r>
              <a:rPr lang="tr-TR" dirty="0">
                <a:latin typeface="Times New Roman"/>
                <a:ea typeface="Times New Roman"/>
              </a:rPr>
              <a:t> ifa eden memurlar ve diğer kamu görevlilerinin </a:t>
            </a:r>
            <a:r>
              <a:rPr lang="tr-TR" dirty="0">
                <a:solidFill>
                  <a:srgbClr val="FF0000"/>
                </a:solidFill>
                <a:latin typeface="Times New Roman"/>
                <a:ea typeface="Times New Roman"/>
              </a:rPr>
              <a:t>görevleri sebebiyle</a:t>
            </a:r>
            <a:r>
              <a:rPr lang="tr-TR" dirty="0">
                <a:latin typeface="Times New Roman"/>
                <a:ea typeface="Times New Roman"/>
              </a:rPr>
              <a:t> işledikleri </a:t>
            </a:r>
            <a:r>
              <a:rPr lang="tr-TR" dirty="0" smtClean="0">
                <a:latin typeface="Times New Roman"/>
                <a:ea typeface="Times New Roman"/>
              </a:rPr>
              <a:t>suçlar </a:t>
            </a:r>
            <a:r>
              <a:rPr lang="tr-TR" dirty="0">
                <a:latin typeface="Times New Roman"/>
                <a:ea typeface="Times New Roman"/>
              </a:rPr>
              <a:t>hakkında </a:t>
            </a:r>
            <a:r>
              <a:rPr lang="tr-TR" dirty="0" smtClean="0">
                <a:latin typeface="Times New Roman"/>
                <a:ea typeface="Times New Roman"/>
              </a:rPr>
              <a:t>uygulanır </a:t>
            </a:r>
            <a:r>
              <a:rPr lang="tr-TR" dirty="0" smtClean="0">
                <a:solidFill>
                  <a:srgbClr val="C00000"/>
                </a:solidFill>
                <a:latin typeface="Times New Roman"/>
                <a:ea typeface="Times New Roman"/>
              </a:rPr>
              <a:t>(Md. 2).</a:t>
            </a:r>
          </a:p>
          <a:p>
            <a:endParaRPr lang="tr-TR" dirty="0"/>
          </a:p>
        </p:txBody>
      </p:sp>
      <p:sp>
        <p:nvSpPr>
          <p:cNvPr id="2" name="Başlık 1"/>
          <p:cNvSpPr>
            <a:spLocks noGrp="1"/>
          </p:cNvSpPr>
          <p:nvPr>
            <p:ph type="title"/>
          </p:nvPr>
        </p:nvSpPr>
        <p:spPr/>
        <p:txBody>
          <a:bodyPr/>
          <a:lstStyle/>
          <a:p>
            <a:r>
              <a:rPr lang="tr-TR" dirty="0" smtClean="0"/>
              <a:t>KANUNUN KAPSAMI </a:t>
            </a:r>
            <a:endParaRPr lang="tr-TR" dirty="0"/>
          </a:p>
        </p:txBody>
      </p:sp>
      <p:sp>
        <p:nvSpPr>
          <p:cNvPr id="5" name="Veri Yer Tutucusu 4"/>
          <p:cNvSpPr>
            <a:spLocks noGrp="1"/>
          </p:cNvSpPr>
          <p:nvPr>
            <p:ph type="dt" sz="half" idx="10"/>
          </p:nvPr>
        </p:nvSpPr>
        <p:spPr/>
        <p:txBody>
          <a:bodyPr/>
          <a:lstStyle/>
          <a:p>
            <a:fld id="{8A1CD42E-5751-4FF4-A19F-76C6714F4F41}"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20</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9313857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348880"/>
            <a:ext cx="7732381" cy="3960440"/>
          </a:xfrm>
        </p:spPr>
        <p:txBody>
          <a:bodyPr>
            <a:normAutofit/>
          </a:bodyPr>
          <a:lstStyle/>
          <a:p>
            <a:pPr lvl="0" fontAlgn="base">
              <a:spcAft>
                <a:spcPct val="0"/>
              </a:spcAft>
              <a:buClr>
                <a:schemeClr val="tx2">
                  <a:lumMod val="60000"/>
                  <a:lumOff val="40000"/>
                </a:schemeClr>
              </a:buClr>
              <a:buSzPct val="75000"/>
              <a:buFont typeface="Wingdings" pitchFamily="2" charset="2"/>
              <a:buChar char="l"/>
            </a:pPr>
            <a:r>
              <a:rPr lang="tr-TR" altLang="tr-TR" sz="2000" kern="0" dirty="0" smtClean="0">
                <a:solidFill>
                  <a:schemeClr val="tx2">
                    <a:lumMod val="50000"/>
                  </a:schemeClr>
                </a:solidFill>
                <a:latin typeface="Arial"/>
              </a:rPr>
              <a:t>İdare, kuruluş </a:t>
            </a:r>
            <a:r>
              <a:rPr lang="tr-TR" altLang="tr-TR" sz="2000" kern="0" dirty="0">
                <a:solidFill>
                  <a:schemeClr val="tx2">
                    <a:lumMod val="50000"/>
                  </a:schemeClr>
                </a:solidFill>
                <a:latin typeface="Arial"/>
              </a:rPr>
              <a:t>ve görevleriyle bir </a:t>
            </a:r>
            <a:r>
              <a:rPr lang="tr-TR" altLang="tr-TR" sz="2000" kern="0" dirty="0" smtClean="0">
                <a:solidFill>
                  <a:schemeClr val="tx2">
                    <a:lumMod val="50000"/>
                  </a:schemeClr>
                </a:solidFill>
                <a:latin typeface="Arial"/>
              </a:rPr>
              <a:t>bütündür.</a:t>
            </a:r>
          </a:p>
          <a:p>
            <a:pPr lvl="0" fontAlgn="base">
              <a:spcAft>
                <a:spcPct val="0"/>
              </a:spcAft>
              <a:buClr>
                <a:schemeClr val="tx2">
                  <a:lumMod val="60000"/>
                  <a:lumOff val="40000"/>
                </a:schemeClr>
              </a:buClr>
              <a:buSzPct val="75000"/>
              <a:buFont typeface="Wingdings" pitchFamily="2" charset="2"/>
              <a:buChar char="l"/>
            </a:pPr>
            <a:r>
              <a:rPr lang="tr-TR" altLang="tr-TR" sz="2000" kern="0" dirty="0" smtClean="0">
                <a:solidFill>
                  <a:schemeClr val="tx2">
                    <a:lumMod val="50000"/>
                  </a:schemeClr>
                </a:solidFill>
                <a:latin typeface="Arial"/>
              </a:rPr>
              <a:t>İdare, kanunla düzenlenir.</a:t>
            </a:r>
          </a:p>
          <a:p>
            <a:pPr lvl="0" fontAlgn="base">
              <a:spcAft>
                <a:spcPct val="0"/>
              </a:spcAft>
              <a:buClr>
                <a:schemeClr val="tx2">
                  <a:lumMod val="60000"/>
                  <a:lumOff val="40000"/>
                </a:schemeClr>
              </a:buClr>
              <a:buSzPct val="75000"/>
              <a:buFont typeface="Wingdings" pitchFamily="2" charset="2"/>
              <a:buChar char="l"/>
            </a:pPr>
            <a:r>
              <a:rPr lang="tr-TR" altLang="tr-TR" sz="2000" kern="0" dirty="0" smtClean="0">
                <a:solidFill>
                  <a:schemeClr val="tx2">
                    <a:lumMod val="50000"/>
                  </a:schemeClr>
                </a:solidFill>
                <a:latin typeface="Arial"/>
              </a:rPr>
              <a:t>Kamu tüzel kişiliği kanunla  veya kanunun açıkça verdiği yetkiye dayanılarak kurulur. </a:t>
            </a:r>
            <a:endParaRPr lang="tr-TR" altLang="tr-TR" sz="2000" kern="0" dirty="0">
              <a:solidFill>
                <a:schemeClr val="tx2">
                  <a:lumMod val="50000"/>
                </a:schemeClr>
              </a:solidFill>
              <a:latin typeface="Arial"/>
            </a:endParaRPr>
          </a:p>
          <a:p>
            <a:pPr lvl="0" fontAlgn="base">
              <a:spcAft>
                <a:spcPct val="0"/>
              </a:spcAft>
              <a:buClr>
                <a:schemeClr val="tx2">
                  <a:lumMod val="60000"/>
                  <a:lumOff val="40000"/>
                </a:schemeClr>
              </a:buClr>
              <a:buSzPct val="75000"/>
              <a:buFont typeface="Wingdings" pitchFamily="2" charset="2"/>
              <a:buChar char="l"/>
            </a:pPr>
            <a:r>
              <a:rPr lang="tr-TR" altLang="tr-TR" sz="2000" kern="0" dirty="0" smtClean="0">
                <a:solidFill>
                  <a:schemeClr val="tx2">
                    <a:lumMod val="50000"/>
                  </a:schemeClr>
                </a:solidFill>
                <a:latin typeface="Arial"/>
              </a:rPr>
              <a:t>İdarenin kuruluş ve görevleri, </a:t>
            </a:r>
            <a:r>
              <a:rPr lang="tr-TR" altLang="tr-TR" sz="2000" kern="0" dirty="0">
                <a:solidFill>
                  <a:schemeClr val="tx2">
                    <a:lumMod val="50000"/>
                  </a:schemeClr>
                </a:solidFill>
                <a:latin typeface="Arial"/>
              </a:rPr>
              <a:t>merkezden </a:t>
            </a:r>
            <a:r>
              <a:rPr lang="tr-TR" altLang="tr-TR" sz="2000" kern="0" dirty="0" smtClean="0">
                <a:solidFill>
                  <a:schemeClr val="tx2">
                    <a:lumMod val="50000"/>
                  </a:schemeClr>
                </a:solidFill>
                <a:latin typeface="Arial"/>
              </a:rPr>
              <a:t>yönetim ve </a:t>
            </a:r>
            <a:r>
              <a:rPr lang="tr-TR" altLang="tr-TR" sz="2000" kern="0" dirty="0">
                <a:solidFill>
                  <a:schemeClr val="tx2">
                    <a:lumMod val="50000"/>
                  </a:schemeClr>
                </a:solidFill>
                <a:latin typeface="Arial"/>
              </a:rPr>
              <a:t>yerinden yönetim esasına </a:t>
            </a:r>
            <a:r>
              <a:rPr lang="tr-TR" altLang="tr-TR" sz="2000" kern="0" dirty="0" smtClean="0">
                <a:solidFill>
                  <a:schemeClr val="tx2">
                    <a:lumMod val="50000"/>
                  </a:schemeClr>
                </a:solidFill>
                <a:latin typeface="Arial"/>
              </a:rPr>
              <a:t>dayanır.</a:t>
            </a:r>
          </a:p>
          <a:p>
            <a:pPr lvl="0" fontAlgn="base">
              <a:spcAft>
                <a:spcPct val="0"/>
              </a:spcAft>
              <a:buClr>
                <a:schemeClr val="tx2">
                  <a:lumMod val="60000"/>
                  <a:lumOff val="40000"/>
                </a:schemeClr>
              </a:buClr>
              <a:buSzPct val="75000"/>
              <a:buFont typeface="Wingdings" pitchFamily="2" charset="2"/>
              <a:buChar char="l"/>
            </a:pPr>
            <a:r>
              <a:rPr lang="tr-TR" altLang="tr-TR" sz="2000" kern="0" dirty="0" smtClean="0">
                <a:solidFill>
                  <a:schemeClr val="tx2">
                    <a:lumMod val="50000"/>
                  </a:schemeClr>
                </a:solidFill>
                <a:latin typeface="Arial"/>
              </a:rPr>
              <a:t>Kamu hizmetlerinin gerektirdiği asli ve sürekli görevler, memurlar ve diğer kamu görevlileri eliyle yürütülür.</a:t>
            </a:r>
            <a:endParaRPr lang="tr-TR" altLang="tr-TR" sz="2000" kern="0" dirty="0">
              <a:solidFill>
                <a:schemeClr val="tx2">
                  <a:lumMod val="50000"/>
                </a:schemeClr>
              </a:solidFill>
              <a:latin typeface="Arial"/>
            </a:endParaRPr>
          </a:p>
          <a:p>
            <a:pPr lvl="0" fontAlgn="base">
              <a:spcAft>
                <a:spcPct val="0"/>
              </a:spcAft>
              <a:buClr>
                <a:schemeClr val="tx2">
                  <a:lumMod val="60000"/>
                  <a:lumOff val="40000"/>
                </a:schemeClr>
              </a:buClr>
              <a:buSzPct val="75000"/>
              <a:buFont typeface="Wingdings" pitchFamily="2" charset="2"/>
              <a:buChar char="l"/>
            </a:pPr>
            <a:r>
              <a:rPr lang="tr-TR" altLang="tr-TR" sz="2000" kern="0" dirty="0">
                <a:solidFill>
                  <a:schemeClr val="tx2">
                    <a:lumMod val="50000"/>
                  </a:schemeClr>
                </a:solidFill>
                <a:latin typeface="Arial"/>
              </a:rPr>
              <a:t>İdarenin her türlü </a:t>
            </a:r>
            <a:r>
              <a:rPr lang="tr-TR" altLang="tr-TR" sz="2000" kern="0" dirty="0" smtClean="0">
                <a:solidFill>
                  <a:schemeClr val="tx2">
                    <a:lumMod val="50000"/>
                  </a:schemeClr>
                </a:solidFill>
                <a:latin typeface="Arial"/>
              </a:rPr>
              <a:t>eylemi </a:t>
            </a:r>
            <a:r>
              <a:rPr lang="tr-TR" altLang="tr-TR" sz="2000" kern="0" dirty="0">
                <a:solidFill>
                  <a:schemeClr val="tx2">
                    <a:lumMod val="50000"/>
                  </a:schemeClr>
                </a:solidFill>
                <a:latin typeface="Arial"/>
              </a:rPr>
              <a:t>yargı denetimine </a:t>
            </a:r>
            <a:r>
              <a:rPr lang="tr-TR" altLang="tr-TR" sz="2000" kern="0" dirty="0" smtClean="0">
                <a:solidFill>
                  <a:schemeClr val="tx2">
                    <a:lumMod val="50000"/>
                  </a:schemeClr>
                </a:solidFill>
                <a:latin typeface="Arial"/>
              </a:rPr>
              <a:t>tabidir.</a:t>
            </a:r>
          </a:p>
          <a:p>
            <a:pPr marL="0" lvl="0" indent="0" fontAlgn="base">
              <a:spcAft>
                <a:spcPct val="0"/>
              </a:spcAft>
              <a:buClr>
                <a:schemeClr val="tx2">
                  <a:lumMod val="60000"/>
                  <a:lumOff val="40000"/>
                </a:schemeClr>
              </a:buClr>
              <a:buSzPct val="75000"/>
              <a:buNone/>
            </a:pPr>
            <a:r>
              <a:rPr lang="tr-TR" altLang="tr-TR" sz="2000" kern="0" dirty="0" smtClean="0">
                <a:solidFill>
                  <a:schemeClr val="tx2">
                    <a:lumMod val="50000"/>
                  </a:schemeClr>
                </a:solidFill>
                <a:latin typeface="Arial"/>
              </a:rPr>
              <a:t>	</a:t>
            </a:r>
            <a:r>
              <a:rPr lang="tr-TR" altLang="tr-TR" sz="2000" b="1" kern="0" dirty="0" smtClean="0">
                <a:solidFill>
                  <a:srgbClr val="FF0000"/>
                </a:solidFill>
                <a:latin typeface="Arial"/>
              </a:rPr>
              <a:t>(Anayasa Md. 123, 125, 128)</a:t>
            </a:r>
            <a:endParaRPr lang="tr-TR" altLang="tr-TR" sz="2000" b="1" kern="0" dirty="0">
              <a:solidFill>
                <a:srgbClr val="FF0000"/>
              </a:solidFill>
              <a:latin typeface="Arial"/>
            </a:endParaRPr>
          </a:p>
          <a:p>
            <a:pPr lvl="0" fontAlgn="base">
              <a:spcAft>
                <a:spcPct val="0"/>
              </a:spcAft>
              <a:buClr>
                <a:srgbClr val="000000"/>
              </a:buClr>
              <a:buSzPct val="75000"/>
              <a:buNone/>
            </a:pPr>
            <a:endParaRPr lang="tr-TR" altLang="tr-TR" sz="2000" kern="0" dirty="0">
              <a:solidFill>
                <a:srgbClr val="000000"/>
              </a:solidFill>
              <a:latin typeface="Arial"/>
            </a:endParaRPr>
          </a:p>
          <a:p>
            <a:endParaRPr lang="tr-TR" dirty="0"/>
          </a:p>
        </p:txBody>
      </p:sp>
      <p:sp>
        <p:nvSpPr>
          <p:cNvPr id="2" name="Başlık 1"/>
          <p:cNvSpPr>
            <a:spLocks noGrp="1"/>
          </p:cNvSpPr>
          <p:nvPr>
            <p:ph type="title"/>
          </p:nvPr>
        </p:nvSpPr>
        <p:spPr/>
        <p:txBody>
          <a:bodyPr/>
          <a:lstStyle/>
          <a:p>
            <a:r>
              <a:rPr lang="tr-TR" dirty="0" smtClean="0"/>
              <a:t>  İDARENİN GENEL ESASLARI</a:t>
            </a:r>
            <a:endParaRPr lang="tr-TR" dirty="0"/>
          </a:p>
        </p:txBody>
      </p:sp>
      <p:sp>
        <p:nvSpPr>
          <p:cNvPr id="5" name="Veri Yer Tutucusu 4"/>
          <p:cNvSpPr>
            <a:spLocks noGrp="1"/>
          </p:cNvSpPr>
          <p:nvPr>
            <p:ph type="dt" sz="half" idx="10"/>
          </p:nvPr>
        </p:nvSpPr>
        <p:spPr/>
        <p:txBody>
          <a:bodyPr/>
          <a:lstStyle/>
          <a:p>
            <a:fld id="{0C1E9B13-30BC-4DB0-B6A4-17A334D84EAB}"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21</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2889499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340768"/>
            <a:ext cx="8229600" cy="4785395"/>
          </a:xfrm>
        </p:spPr>
        <p:txBody>
          <a:bodyPr>
            <a:normAutofit/>
          </a:bodyPr>
          <a:lstStyle/>
          <a:p>
            <a:pPr marL="0" indent="0" algn="just">
              <a:lnSpc>
                <a:spcPts val="1200"/>
              </a:lnSpc>
              <a:spcAft>
                <a:spcPts val="0"/>
              </a:spcAft>
              <a:buNone/>
            </a:pPr>
            <a:endParaRPr lang="tr-TR" dirty="0" smtClean="0">
              <a:latin typeface="Times New Roman"/>
              <a:ea typeface="Times New Roman"/>
              <a:cs typeface="Times New Roman"/>
            </a:endParaRPr>
          </a:p>
          <a:p>
            <a:pPr lvl="0" fontAlgn="base">
              <a:spcAft>
                <a:spcPct val="0"/>
              </a:spcAft>
              <a:buClr>
                <a:srgbClr val="000000"/>
              </a:buClr>
              <a:buSzPct val="75000"/>
              <a:buNone/>
            </a:pPr>
            <a:r>
              <a:rPr lang="tr-TR" altLang="tr-TR" sz="2000" kern="0" dirty="0" smtClean="0">
                <a:solidFill>
                  <a:srgbClr val="000000"/>
                </a:solidFill>
                <a:latin typeface="Arial"/>
              </a:rPr>
              <a:t>	</a:t>
            </a:r>
            <a:r>
              <a:rPr lang="tr-TR" b="1" dirty="0" smtClean="0">
                <a:solidFill>
                  <a:srgbClr val="FF0000"/>
                </a:solidFill>
                <a:latin typeface="Times New Roman"/>
                <a:ea typeface="Times New Roman"/>
              </a:rPr>
              <a:t>Görevleri </a:t>
            </a:r>
            <a:r>
              <a:rPr lang="tr-TR" b="1" dirty="0">
                <a:solidFill>
                  <a:srgbClr val="FF0000"/>
                </a:solidFill>
                <a:latin typeface="Times New Roman"/>
                <a:ea typeface="Times New Roman"/>
              </a:rPr>
              <a:t>ve sıfatları sebebiyle </a:t>
            </a:r>
            <a:r>
              <a:rPr lang="tr-TR" b="1" dirty="0" smtClean="0">
                <a:solidFill>
                  <a:srgbClr val="FF0000"/>
                </a:solidFill>
                <a:latin typeface="Times New Roman"/>
                <a:ea typeface="Times New Roman"/>
              </a:rPr>
              <a:t>özel soruşturma ve </a:t>
            </a:r>
            <a:r>
              <a:rPr lang="tr-TR" b="1" dirty="0">
                <a:solidFill>
                  <a:srgbClr val="FF0000"/>
                </a:solidFill>
                <a:latin typeface="Times New Roman"/>
                <a:ea typeface="Times New Roman"/>
              </a:rPr>
              <a:t>kovuşturma usullerine tabi </a:t>
            </a:r>
            <a:r>
              <a:rPr lang="tr-TR" b="1" dirty="0" smtClean="0">
                <a:solidFill>
                  <a:srgbClr val="FF0000"/>
                </a:solidFill>
                <a:latin typeface="Times New Roman"/>
                <a:ea typeface="Times New Roman"/>
              </a:rPr>
              <a:t>olanlar;</a:t>
            </a:r>
          </a:p>
          <a:p>
            <a:pPr fontAlgn="base">
              <a:spcAft>
                <a:spcPct val="0"/>
              </a:spcAft>
              <a:buClr>
                <a:srgbClr val="000000"/>
              </a:buClr>
              <a:buSzPct val="75000"/>
            </a:pPr>
            <a:r>
              <a:rPr lang="tr-TR" altLang="tr-TR" dirty="0" smtClean="0"/>
              <a:t>Cumhurbaşkanı</a:t>
            </a:r>
            <a:r>
              <a:rPr lang="tr-TR" altLang="tr-TR" dirty="0"/>
              <a:t>, Başbakan, Bakanlar, </a:t>
            </a:r>
            <a:r>
              <a:rPr lang="tr-TR" altLang="tr-TR" dirty="0" smtClean="0"/>
              <a:t>Milletvekilleri,</a:t>
            </a:r>
          </a:p>
          <a:p>
            <a:pPr fontAlgn="base">
              <a:spcAft>
                <a:spcPct val="0"/>
              </a:spcAft>
              <a:buClr>
                <a:srgbClr val="000000"/>
              </a:buClr>
              <a:buSzPct val="75000"/>
            </a:pPr>
            <a:r>
              <a:rPr lang="tr-TR" altLang="tr-TR" dirty="0" smtClean="0"/>
              <a:t>Yüksek Mahkemelerin Başkan ve Üyeleri,</a:t>
            </a:r>
          </a:p>
          <a:p>
            <a:pPr fontAlgn="base">
              <a:spcAft>
                <a:spcPct val="0"/>
              </a:spcAft>
              <a:buClr>
                <a:srgbClr val="000000"/>
              </a:buClr>
              <a:buSzPct val="75000"/>
            </a:pPr>
            <a:r>
              <a:rPr lang="tr-TR" altLang="tr-TR" dirty="0" smtClean="0"/>
              <a:t>Hakimler </a:t>
            </a:r>
            <a:r>
              <a:rPr lang="tr-TR" altLang="tr-TR" dirty="0"/>
              <a:t>ve Savcılar, </a:t>
            </a:r>
            <a:endParaRPr lang="tr-TR" altLang="tr-TR" dirty="0" smtClean="0"/>
          </a:p>
          <a:p>
            <a:pPr marL="342900" lvl="1" indent="-342900" fontAlgn="base">
              <a:spcAft>
                <a:spcPct val="0"/>
              </a:spcAft>
              <a:buClr>
                <a:srgbClr val="000000"/>
              </a:buClr>
              <a:buSzPct val="75000"/>
              <a:buFont typeface="Arial" pitchFamily="34" charset="0"/>
              <a:buChar char="•"/>
            </a:pPr>
            <a:r>
              <a:rPr lang="tr-TR" dirty="0" smtClean="0">
                <a:latin typeface="Times New Roman"/>
                <a:ea typeface="Times New Roman"/>
              </a:rPr>
              <a:t>Subay </a:t>
            </a:r>
            <a:r>
              <a:rPr lang="tr-TR" dirty="0">
                <a:latin typeface="Times New Roman"/>
                <a:ea typeface="Times New Roman"/>
              </a:rPr>
              <a:t>ve </a:t>
            </a:r>
            <a:r>
              <a:rPr lang="tr-TR" dirty="0" smtClean="0">
                <a:latin typeface="Times New Roman"/>
                <a:ea typeface="Times New Roman"/>
              </a:rPr>
              <a:t>Astsubaylar (TSK mensubu),</a:t>
            </a:r>
          </a:p>
          <a:p>
            <a:pPr marL="342900" lvl="1" indent="-342900" fontAlgn="base">
              <a:spcAft>
                <a:spcPct val="0"/>
              </a:spcAft>
              <a:buClr>
                <a:srgbClr val="000000"/>
              </a:buClr>
              <a:buSzPct val="75000"/>
              <a:buFont typeface="Arial" pitchFamily="34" charset="0"/>
              <a:buChar char="•"/>
            </a:pPr>
            <a:r>
              <a:rPr lang="tr-TR" dirty="0" smtClean="0">
                <a:latin typeface="Times New Roman"/>
                <a:ea typeface="Times New Roman"/>
              </a:rPr>
              <a:t>Öğretim Üyeleri,</a:t>
            </a:r>
          </a:p>
          <a:p>
            <a:pPr marL="342900" lvl="1" indent="-342900" fontAlgn="base">
              <a:spcAft>
                <a:spcPct val="0"/>
              </a:spcAft>
              <a:buClr>
                <a:srgbClr val="000000"/>
              </a:buClr>
              <a:buSzPct val="75000"/>
              <a:buFont typeface="Arial" pitchFamily="34" charset="0"/>
              <a:buChar char="•"/>
            </a:pPr>
            <a:r>
              <a:rPr lang="tr-TR" altLang="tr-TR" dirty="0" smtClean="0"/>
              <a:t>Avukatlar,</a:t>
            </a:r>
            <a:r>
              <a:rPr lang="tr-TR" altLang="tr-TR" dirty="0"/>
              <a:t> </a:t>
            </a:r>
          </a:p>
          <a:p>
            <a:pPr marL="342900" lvl="1" indent="-342900" fontAlgn="base">
              <a:spcAft>
                <a:spcPct val="0"/>
              </a:spcAft>
              <a:buClr>
                <a:srgbClr val="000000"/>
              </a:buClr>
              <a:buSzPct val="75000"/>
              <a:buFont typeface="Arial" pitchFamily="34" charset="0"/>
              <a:buChar char="•"/>
            </a:pPr>
            <a:r>
              <a:rPr lang="tr-TR" altLang="tr-TR" dirty="0" smtClean="0"/>
              <a:t>Noterler.</a:t>
            </a:r>
          </a:p>
          <a:p>
            <a:pPr marL="342900" lvl="1" indent="-342900" fontAlgn="base">
              <a:spcAft>
                <a:spcPct val="0"/>
              </a:spcAft>
              <a:buClr>
                <a:srgbClr val="000000"/>
              </a:buClr>
              <a:buSzPct val="75000"/>
              <a:buFont typeface="Arial" pitchFamily="34" charset="0"/>
              <a:buChar char="•"/>
            </a:pPr>
            <a:r>
              <a:rPr lang="tr-TR" altLang="tr-TR" sz="2000" kern="0" dirty="0">
                <a:solidFill>
                  <a:srgbClr val="FF0000"/>
                </a:solidFill>
                <a:latin typeface="Arial"/>
              </a:rPr>
              <a:t>Teşkilat kanunlarındaki </a:t>
            </a:r>
            <a:r>
              <a:rPr lang="tr-TR" altLang="tr-TR" sz="2000" kern="0" dirty="0" smtClean="0">
                <a:solidFill>
                  <a:srgbClr val="FF0000"/>
                </a:solidFill>
                <a:latin typeface="Arial"/>
              </a:rPr>
              <a:t>hükümler </a:t>
            </a:r>
            <a:r>
              <a:rPr lang="tr-TR" altLang="tr-TR" sz="2000" kern="0" dirty="0">
                <a:solidFill>
                  <a:srgbClr val="FF0000"/>
                </a:solidFill>
                <a:latin typeface="Arial"/>
              </a:rPr>
              <a:t>nedeniyle bazı </a:t>
            </a:r>
            <a:r>
              <a:rPr lang="tr-TR" altLang="tr-TR" sz="2000" kern="0" dirty="0" smtClean="0">
                <a:solidFill>
                  <a:srgbClr val="FF0000"/>
                </a:solidFill>
                <a:latin typeface="Arial"/>
              </a:rPr>
              <a:t>kurumların </a:t>
            </a:r>
            <a:r>
              <a:rPr lang="tr-TR" altLang="tr-TR" sz="2000" kern="0" dirty="0">
                <a:solidFill>
                  <a:srgbClr val="FF0000"/>
                </a:solidFill>
                <a:latin typeface="Arial"/>
              </a:rPr>
              <a:t>personeli genel hükümlere </a:t>
            </a:r>
            <a:r>
              <a:rPr lang="tr-TR" altLang="tr-TR" sz="2000" kern="0" dirty="0" smtClean="0">
                <a:solidFill>
                  <a:srgbClr val="FF0000"/>
                </a:solidFill>
                <a:latin typeface="Arial"/>
              </a:rPr>
              <a:t>tabidir.</a:t>
            </a:r>
            <a:endParaRPr lang="tr-TR" dirty="0" smtClean="0">
              <a:solidFill>
                <a:srgbClr val="FF0000"/>
              </a:solidFill>
              <a:latin typeface="Times New Roman"/>
              <a:ea typeface="Times New Roman"/>
            </a:endParaRPr>
          </a:p>
          <a:p>
            <a:pPr indent="0">
              <a:spcBef>
                <a:spcPts val="1200"/>
              </a:spcBef>
              <a:spcAft>
                <a:spcPts val="600"/>
              </a:spcAft>
              <a:buNone/>
            </a:pPr>
            <a:endParaRPr lang="tr-TR" dirty="0" smtClean="0">
              <a:latin typeface="Times New Roman"/>
              <a:ea typeface="Times New Roman"/>
            </a:endParaRPr>
          </a:p>
          <a:p>
            <a:pPr indent="0">
              <a:spcBef>
                <a:spcPts val="1200"/>
              </a:spcBef>
              <a:spcAft>
                <a:spcPts val="600"/>
              </a:spcAft>
              <a:buNone/>
            </a:pPr>
            <a:endParaRPr lang="tr-TR" dirty="0" smtClean="0">
              <a:latin typeface="Times New Roman"/>
              <a:ea typeface="Times New Roman"/>
              <a:cs typeface="Times New Roman"/>
            </a:endParaRPr>
          </a:p>
        </p:txBody>
      </p:sp>
      <p:sp>
        <p:nvSpPr>
          <p:cNvPr id="2" name="Başlık 1"/>
          <p:cNvSpPr>
            <a:spLocks noGrp="1"/>
          </p:cNvSpPr>
          <p:nvPr>
            <p:ph type="title"/>
          </p:nvPr>
        </p:nvSpPr>
        <p:spPr/>
        <p:txBody>
          <a:bodyPr>
            <a:normAutofit/>
          </a:bodyPr>
          <a:lstStyle/>
          <a:p>
            <a:r>
              <a:rPr lang="tr-TR" dirty="0" smtClean="0">
                <a:solidFill>
                  <a:srgbClr val="FF0000"/>
                </a:solidFill>
              </a:rPr>
              <a:t>KAPSAM DIŞI GÖREVLİLER</a:t>
            </a:r>
            <a:endParaRPr lang="tr-TR" dirty="0">
              <a:solidFill>
                <a:srgbClr val="FF0000"/>
              </a:solidFill>
            </a:endParaRPr>
          </a:p>
        </p:txBody>
      </p:sp>
      <p:sp>
        <p:nvSpPr>
          <p:cNvPr id="5" name="Veri Yer Tutucusu 4"/>
          <p:cNvSpPr>
            <a:spLocks noGrp="1"/>
          </p:cNvSpPr>
          <p:nvPr>
            <p:ph type="dt" sz="half" idx="10"/>
          </p:nvPr>
        </p:nvSpPr>
        <p:spPr/>
        <p:txBody>
          <a:bodyPr/>
          <a:lstStyle/>
          <a:p>
            <a:fld id="{2B2403ED-383F-4D2C-9D7E-CCB189B9DCCC}"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22</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980164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solidFill>
                  <a:srgbClr val="FF0000"/>
                </a:solidFill>
              </a:rPr>
              <a:t>2560 sayılı </a:t>
            </a:r>
            <a:r>
              <a:rPr lang="tr-TR" b="1" dirty="0" smtClean="0"/>
              <a:t>İstanbul Su ve Kanalizasyon İdaresi Genel Müdürlüğü Kuruluş ve Görevleri Hakkında Kanunun </a:t>
            </a:r>
            <a:r>
              <a:rPr lang="tr-TR" b="1" dirty="0" smtClean="0">
                <a:solidFill>
                  <a:srgbClr val="FF0000"/>
                </a:solidFill>
              </a:rPr>
              <a:t>Ek 3.</a:t>
            </a:r>
            <a:r>
              <a:rPr lang="tr-TR" b="1" dirty="0" smtClean="0"/>
              <a:t> maddesine göre; </a:t>
            </a:r>
          </a:p>
          <a:p>
            <a:pPr marL="0" indent="0">
              <a:buNone/>
            </a:pPr>
            <a:r>
              <a:rPr lang="tr-TR" b="1" dirty="0" smtClean="0"/>
              <a:t>     ASKİ/İSKİ Genel Müdürü ve Yönetim Kurulu Üyelerinin yargılama usulü 4483 sayılı Kanuna, </a:t>
            </a:r>
            <a:r>
              <a:rPr lang="tr-TR" b="1" dirty="0" smtClean="0">
                <a:solidFill>
                  <a:srgbClr val="FF0000"/>
                </a:solidFill>
              </a:rPr>
              <a:t>diğer personelin ise genel hükümlere tabidir. </a:t>
            </a:r>
            <a:endParaRPr lang="tr-TR" b="1" dirty="0">
              <a:solidFill>
                <a:srgbClr val="FF0000"/>
              </a:solidFill>
            </a:endParaRPr>
          </a:p>
        </p:txBody>
      </p:sp>
      <p:sp>
        <p:nvSpPr>
          <p:cNvPr id="3" name="Başlık 2"/>
          <p:cNvSpPr>
            <a:spLocks noGrp="1"/>
          </p:cNvSpPr>
          <p:nvPr>
            <p:ph type="title"/>
          </p:nvPr>
        </p:nvSpPr>
        <p:spPr/>
        <p:txBody>
          <a:bodyPr>
            <a:normAutofit fontScale="90000"/>
          </a:bodyPr>
          <a:lstStyle/>
          <a:p>
            <a:r>
              <a:rPr lang="tr-TR" dirty="0" smtClean="0"/>
              <a:t>  </a:t>
            </a:r>
            <a:r>
              <a:rPr lang="tr-TR" dirty="0" smtClean="0">
                <a:solidFill>
                  <a:srgbClr val="FF0000"/>
                </a:solidFill>
              </a:rPr>
              <a:t>GENEL HÜKÜMLERE TABİ PERSONEL</a:t>
            </a:r>
            <a:endParaRPr lang="tr-TR" dirty="0">
              <a:solidFill>
                <a:srgbClr val="FF0000"/>
              </a:solidFill>
            </a:endParaRPr>
          </a:p>
        </p:txBody>
      </p:sp>
      <p:sp>
        <p:nvSpPr>
          <p:cNvPr id="5" name="Veri Yer Tutucusu 4"/>
          <p:cNvSpPr>
            <a:spLocks noGrp="1"/>
          </p:cNvSpPr>
          <p:nvPr>
            <p:ph type="dt" sz="half" idx="10"/>
          </p:nvPr>
        </p:nvSpPr>
        <p:spPr/>
        <p:txBody>
          <a:bodyPr/>
          <a:lstStyle/>
          <a:p>
            <a:fld id="{A6E870C5-6E28-450B-97A0-59E7A9A3F00B}"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23</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5517535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060848"/>
            <a:ext cx="8352928" cy="4497363"/>
          </a:xfrm>
        </p:spPr>
        <p:txBody>
          <a:bodyPr>
            <a:normAutofit fontScale="92500" lnSpcReduction="10000"/>
          </a:bodyPr>
          <a:lstStyle/>
          <a:p>
            <a:pPr fontAlgn="base">
              <a:spcAft>
                <a:spcPct val="0"/>
              </a:spcAft>
              <a:buClr>
                <a:schemeClr val="bg2">
                  <a:lumMod val="50000"/>
                </a:schemeClr>
              </a:buClr>
              <a:buSzPct val="75000"/>
              <a:buFont typeface="Wingdings" pitchFamily="2" charset="2"/>
              <a:buChar char="l"/>
            </a:pPr>
            <a:r>
              <a:rPr lang="tr-TR" sz="3800" b="1" dirty="0">
                <a:solidFill>
                  <a:srgbClr val="00B0F0"/>
                </a:solidFill>
              </a:rPr>
              <a:t>İşkence ve kötü muamele </a:t>
            </a:r>
          </a:p>
          <a:p>
            <a:pPr marL="0" lvl="0" indent="0" fontAlgn="base">
              <a:spcAft>
                <a:spcPct val="0"/>
              </a:spcAft>
              <a:buClr>
                <a:schemeClr val="bg2">
                  <a:lumMod val="50000"/>
                </a:schemeClr>
              </a:buClr>
              <a:buSzPct val="75000"/>
              <a:buNone/>
            </a:pPr>
            <a:r>
              <a:rPr lang="tr-TR" altLang="tr-TR" sz="2800" kern="0" dirty="0" smtClean="0">
                <a:solidFill>
                  <a:schemeClr val="tx2">
                    <a:lumMod val="50000"/>
                  </a:schemeClr>
                </a:solidFill>
                <a:latin typeface="Arial"/>
              </a:rPr>
              <a:t>5237 </a:t>
            </a:r>
            <a:r>
              <a:rPr lang="tr-TR" altLang="tr-TR" sz="2800" kern="0" dirty="0">
                <a:solidFill>
                  <a:schemeClr val="tx2">
                    <a:lumMod val="50000"/>
                  </a:schemeClr>
                </a:solidFill>
                <a:latin typeface="Arial"/>
              </a:rPr>
              <a:t>sayılı </a:t>
            </a:r>
            <a:r>
              <a:rPr lang="tr-TR" altLang="tr-TR" sz="2800" kern="0" dirty="0" smtClean="0">
                <a:solidFill>
                  <a:schemeClr val="tx2">
                    <a:lumMod val="50000"/>
                  </a:schemeClr>
                </a:solidFill>
                <a:latin typeface="Arial"/>
              </a:rPr>
              <a:t>TCK’nın </a:t>
            </a:r>
            <a:r>
              <a:rPr lang="tr-TR" altLang="tr-TR" sz="2800" b="1" kern="0" dirty="0">
                <a:solidFill>
                  <a:srgbClr val="FF0000"/>
                </a:solidFill>
                <a:latin typeface="Arial"/>
              </a:rPr>
              <a:t>“işkence”</a:t>
            </a:r>
            <a:r>
              <a:rPr lang="tr-TR" altLang="tr-TR" sz="2800" b="1" kern="0" dirty="0">
                <a:solidFill>
                  <a:schemeClr val="tx2">
                    <a:lumMod val="50000"/>
                  </a:schemeClr>
                </a:solidFill>
                <a:latin typeface="Arial"/>
              </a:rPr>
              <a:t> </a:t>
            </a:r>
            <a:r>
              <a:rPr lang="tr-TR" altLang="tr-TR" sz="2800" kern="0" dirty="0">
                <a:solidFill>
                  <a:schemeClr val="tx2">
                    <a:lumMod val="50000"/>
                  </a:schemeClr>
                </a:solidFill>
                <a:latin typeface="Arial"/>
              </a:rPr>
              <a:t>başlıklı </a:t>
            </a:r>
            <a:r>
              <a:rPr lang="tr-TR" altLang="tr-TR" sz="2800" kern="0" dirty="0" smtClean="0">
                <a:solidFill>
                  <a:schemeClr val="tx2">
                    <a:lumMod val="50000"/>
                  </a:schemeClr>
                </a:solidFill>
                <a:latin typeface="Arial"/>
              </a:rPr>
              <a:t>94 üncü,  </a:t>
            </a:r>
          </a:p>
          <a:p>
            <a:pPr marL="0" lvl="0" indent="0" fontAlgn="base">
              <a:spcAft>
                <a:spcPct val="0"/>
              </a:spcAft>
              <a:buClr>
                <a:schemeClr val="bg2">
                  <a:lumMod val="50000"/>
                </a:schemeClr>
              </a:buClr>
              <a:buSzPct val="75000"/>
              <a:buNone/>
            </a:pPr>
            <a:r>
              <a:rPr lang="tr-TR" altLang="tr-TR" sz="2800" kern="0" dirty="0" smtClean="0">
                <a:solidFill>
                  <a:srgbClr val="FF0000"/>
                </a:solidFill>
                <a:latin typeface="Arial"/>
              </a:rPr>
              <a:t>“</a:t>
            </a:r>
            <a:r>
              <a:rPr lang="tr-TR" altLang="tr-TR" sz="2800" b="1" kern="0" dirty="0">
                <a:solidFill>
                  <a:srgbClr val="FF0000"/>
                </a:solidFill>
                <a:latin typeface="Arial"/>
              </a:rPr>
              <a:t>neticesi sebebiyle ağırlaştırılmış işkence” </a:t>
            </a:r>
            <a:r>
              <a:rPr lang="tr-TR" altLang="tr-TR" sz="2800" kern="0" dirty="0">
                <a:solidFill>
                  <a:schemeClr val="tx2">
                    <a:lumMod val="50000"/>
                  </a:schemeClr>
                </a:solidFill>
                <a:latin typeface="Arial"/>
              </a:rPr>
              <a:t>başlıklı </a:t>
            </a:r>
            <a:r>
              <a:rPr lang="tr-TR" altLang="tr-TR" sz="2800" kern="0" dirty="0" smtClean="0">
                <a:solidFill>
                  <a:schemeClr val="tx2">
                    <a:lumMod val="50000"/>
                  </a:schemeClr>
                </a:solidFill>
                <a:latin typeface="Arial"/>
              </a:rPr>
              <a:t>95 inci, </a:t>
            </a:r>
          </a:p>
          <a:p>
            <a:pPr marL="0" lvl="0" indent="0" fontAlgn="base">
              <a:spcAft>
                <a:spcPct val="0"/>
              </a:spcAft>
              <a:buClr>
                <a:schemeClr val="bg2">
                  <a:lumMod val="50000"/>
                </a:schemeClr>
              </a:buClr>
              <a:buSzPct val="75000"/>
              <a:buNone/>
            </a:pPr>
            <a:r>
              <a:rPr lang="tr-TR" altLang="tr-TR" sz="2800" b="1" kern="0" dirty="0" smtClean="0">
                <a:solidFill>
                  <a:srgbClr val="FF0000"/>
                </a:solidFill>
                <a:latin typeface="Arial"/>
              </a:rPr>
              <a:t>“eziyet</a:t>
            </a:r>
            <a:r>
              <a:rPr lang="tr-TR" altLang="tr-TR" sz="2800" b="1" kern="0" dirty="0">
                <a:solidFill>
                  <a:srgbClr val="FF0000"/>
                </a:solidFill>
                <a:latin typeface="Arial"/>
              </a:rPr>
              <a:t>” </a:t>
            </a:r>
            <a:r>
              <a:rPr lang="tr-TR" altLang="tr-TR" sz="2800" kern="0" dirty="0">
                <a:solidFill>
                  <a:schemeClr val="tx2">
                    <a:lumMod val="50000"/>
                  </a:schemeClr>
                </a:solidFill>
                <a:latin typeface="Arial"/>
              </a:rPr>
              <a:t>başlıklı </a:t>
            </a:r>
            <a:r>
              <a:rPr lang="tr-TR" altLang="tr-TR" sz="2800" kern="0" dirty="0" smtClean="0">
                <a:solidFill>
                  <a:schemeClr val="tx2">
                    <a:lumMod val="50000"/>
                  </a:schemeClr>
                </a:solidFill>
                <a:latin typeface="Arial"/>
              </a:rPr>
              <a:t>96 </a:t>
            </a:r>
            <a:r>
              <a:rPr lang="tr-TR" altLang="tr-TR" sz="2800" kern="0" dirty="0" err="1" smtClean="0">
                <a:solidFill>
                  <a:schemeClr val="tx2">
                    <a:lumMod val="50000"/>
                  </a:schemeClr>
                </a:solidFill>
                <a:latin typeface="Arial"/>
              </a:rPr>
              <a:t>ncı</a:t>
            </a:r>
            <a:r>
              <a:rPr lang="tr-TR" altLang="tr-TR" sz="2800" kern="0" dirty="0" smtClean="0">
                <a:solidFill>
                  <a:schemeClr val="tx2">
                    <a:lumMod val="50000"/>
                  </a:schemeClr>
                </a:solidFill>
                <a:latin typeface="Arial"/>
              </a:rPr>
              <a:t>, </a:t>
            </a:r>
          </a:p>
          <a:p>
            <a:pPr marL="0" lvl="0" indent="0" fontAlgn="base">
              <a:spcAft>
                <a:spcPct val="0"/>
              </a:spcAft>
              <a:buClr>
                <a:schemeClr val="bg2">
                  <a:lumMod val="50000"/>
                </a:schemeClr>
              </a:buClr>
              <a:buSzPct val="75000"/>
              <a:buNone/>
            </a:pPr>
            <a:r>
              <a:rPr lang="tr-TR" altLang="tr-TR" sz="2800" kern="0" dirty="0" smtClean="0">
                <a:solidFill>
                  <a:srgbClr val="FF0000"/>
                </a:solidFill>
                <a:latin typeface="Arial"/>
              </a:rPr>
              <a:t>“</a:t>
            </a:r>
            <a:r>
              <a:rPr lang="tr-TR" altLang="tr-TR" sz="2800" b="1" kern="0" dirty="0" smtClean="0">
                <a:solidFill>
                  <a:srgbClr val="FF0000"/>
                </a:solidFill>
                <a:latin typeface="Arial"/>
              </a:rPr>
              <a:t>zor </a:t>
            </a:r>
            <a:r>
              <a:rPr lang="tr-TR" altLang="tr-TR" sz="2800" b="1" kern="0" dirty="0">
                <a:solidFill>
                  <a:srgbClr val="FF0000"/>
                </a:solidFill>
                <a:latin typeface="Arial"/>
              </a:rPr>
              <a:t>kullanma yetkisine ilişkin sınırın aşılması” </a:t>
            </a:r>
            <a:r>
              <a:rPr lang="tr-TR" altLang="tr-TR" sz="2800" kern="0" dirty="0">
                <a:solidFill>
                  <a:schemeClr val="tx2">
                    <a:lumMod val="50000"/>
                  </a:schemeClr>
                </a:solidFill>
                <a:latin typeface="Arial"/>
              </a:rPr>
              <a:t>başlıklı </a:t>
            </a:r>
            <a:r>
              <a:rPr lang="tr-TR" altLang="tr-TR" sz="2800" kern="0" dirty="0" smtClean="0">
                <a:solidFill>
                  <a:schemeClr val="tx2">
                    <a:lumMod val="50000"/>
                  </a:schemeClr>
                </a:solidFill>
                <a:latin typeface="Arial"/>
              </a:rPr>
              <a:t>256 </a:t>
            </a:r>
            <a:r>
              <a:rPr lang="tr-TR" altLang="tr-TR" sz="2800" kern="0" dirty="0" err="1" smtClean="0">
                <a:solidFill>
                  <a:schemeClr val="tx2">
                    <a:lumMod val="50000"/>
                  </a:schemeClr>
                </a:solidFill>
                <a:latin typeface="Arial"/>
              </a:rPr>
              <a:t>ncı</a:t>
            </a:r>
            <a:r>
              <a:rPr lang="tr-TR" altLang="tr-TR" sz="2800" kern="0" dirty="0" smtClean="0">
                <a:solidFill>
                  <a:schemeClr val="tx2">
                    <a:lumMod val="50000"/>
                  </a:schemeClr>
                </a:solidFill>
                <a:latin typeface="Arial"/>
              </a:rPr>
              <a:t> maddeleri</a:t>
            </a:r>
            <a:r>
              <a:rPr lang="tr-TR" altLang="tr-TR" sz="2800" kern="0" dirty="0">
                <a:solidFill>
                  <a:schemeClr val="tx2">
                    <a:lumMod val="50000"/>
                  </a:schemeClr>
                </a:solidFill>
                <a:latin typeface="Arial"/>
              </a:rPr>
              <a:t>, </a:t>
            </a:r>
          </a:p>
          <a:p>
            <a:pPr fontAlgn="base">
              <a:spcAft>
                <a:spcPct val="0"/>
              </a:spcAft>
              <a:buClr>
                <a:schemeClr val="bg2">
                  <a:lumMod val="50000"/>
                </a:schemeClr>
              </a:buClr>
              <a:buSzPct val="75000"/>
              <a:buFont typeface="Wingdings" pitchFamily="2" charset="2"/>
              <a:buChar char="l"/>
            </a:pPr>
            <a:r>
              <a:rPr lang="tr-TR" sz="3800" b="1" dirty="0" smtClean="0">
                <a:solidFill>
                  <a:srgbClr val="00B0F0"/>
                </a:solidFill>
              </a:rPr>
              <a:t>Adli </a:t>
            </a:r>
            <a:r>
              <a:rPr lang="tr-TR" sz="3800" b="1" dirty="0">
                <a:solidFill>
                  <a:srgbClr val="00B0F0"/>
                </a:solidFill>
              </a:rPr>
              <a:t>Suçlar</a:t>
            </a:r>
          </a:p>
          <a:p>
            <a:pPr marL="0" lvl="0" indent="0" fontAlgn="base">
              <a:spcAft>
                <a:spcPct val="0"/>
              </a:spcAft>
              <a:buClr>
                <a:schemeClr val="bg2">
                  <a:lumMod val="50000"/>
                </a:schemeClr>
              </a:buClr>
              <a:buSzPct val="75000"/>
              <a:buNone/>
            </a:pPr>
            <a:r>
              <a:rPr lang="tr-TR" altLang="tr-TR" sz="2800" kern="0" dirty="0" smtClean="0">
                <a:solidFill>
                  <a:schemeClr val="tx2">
                    <a:lumMod val="75000"/>
                  </a:schemeClr>
                </a:solidFill>
                <a:latin typeface="Arial"/>
              </a:rPr>
              <a:t>5271 </a:t>
            </a:r>
            <a:r>
              <a:rPr lang="tr-TR" altLang="tr-TR" sz="2800" kern="0" dirty="0">
                <a:solidFill>
                  <a:schemeClr val="tx2">
                    <a:lumMod val="75000"/>
                  </a:schemeClr>
                </a:solidFill>
                <a:latin typeface="Arial"/>
              </a:rPr>
              <a:t>sayılı </a:t>
            </a:r>
            <a:r>
              <a:rPr lang="tr-TR" altLang="tr-TR" sz="2800" kern="0" dirty="0" err="1" smtClean="0">
                <a:solidFill>
                  <a:schemeClr val="tx2">
                    <a:lumMod val="75000"/>
                  </a:schemeClr>
                </a:solidFill>
                <a:latin typeface="Arial"/>
              </a:rPr>
              <a:t>CMK’nın</a:t>
            </a:r>
            <a:r>
              <a:rPr lang="tr-TR" altLang="tr-TR" sz="2800" kern="0" dirty="0" smtClean="0">
                <a:solidFill>
                  <a:schemeClr val="tx2">
                    <a:lumMod val="75000"/>
                  </a:schemeClr>
                </a:solidFill>
                <a:latin typeface="Arial"/>
              </a:rPr>
              <a:t> </a:t>
            </a:r>
            <a:r>
              <a:rPr lang="tr-TR" altLang="tr-TR" sz="2800" b="1" kern="0" dirty="0">
                <a:solidFill>
                  <a:srgbClr val="FF0000"/>
                </a:solidFill>
                <a:latin typeface="Arial"/>
              </a:rPr>
              <a:t>“Cumhuriyet savcısının görev ve yetkileri”</a:t>
            </a:r>
            <a:r>
              <a:rPr lang="tr-TR" altLang="tr-TR" sz="2800" b="1" kern="0" dirty="0">
                <a:solidFill>
                  <a:schemeClr val="tx2">
                    <a:lumMod val="75000"/>
                  </a:schemeClr>
                </a:solidFill>
                <a:latin typeface="Arial"/>
              </a:rPr>
              <a:t> </a:t>
            </a:r>
            <a:r>
              <a:rPr lang="tr-TR" altLang="tr-TR" sz="2800" kern="0" dirty="0">
                <a:solidFill>
                  <a:schemeClr val="tx2">
                    <a:lumMod val="75000"/>
                  </a:schemeClr>
                </a:solidFill>
                <a:latin typeface="Arial"/>
              </a:rPr>
              <a:t>başlıklı </a:t>
            </a:r>
            <a:r>
              <a:rPr lang="tr-TR" altLang="tr-TR" sz="2800" kern="0" dirty="0" smtClean="0">
                <a:solidFill>
                  <a:schemeClr val="tx2">
                    <a:lumMod val="75000"/>
                  </a:schemeClr>
                </a:solidFill>
                <a:latin typeface="Arial"/>
              </a:rPr>
              <a:t>161 inci maddesi,</a:t>
            </a:r>
            <a:endParaRPr lang="tr-TR" dirty="0" smtClean="0">
              <a:solidFill>
                <a:schemeClr val="tx2">
                  <a:lumMod val="75000"/>
                </a:schemeClr>
              </a:solidFill>
            </a:endParaRPr>
          </a:p>
          <a:p>
            <a:pPr marL="0" indent="0">
              <a:buNone/>
            </a:pPr>
            <a:endParaRPr lang="tr-TR" dirty="0"/>
          </a:p>
          <a:p>
            <a:endParaRPr lang="tr-TR" dirty="0"/>
          </a:p>
        </p:txBody>
      </p:sp>
      <p:sp>
        <p:nvSpPr>
          <p:cNvPr id="2" name="Başlık 1"/>
          <p:cNvSpPr>
            <a:spLocks noGrp="1"/>
          </p:cNvSpPr>
          <p:nvPr>
            <p:ph type="title"/>
          </p:nvPr>
        </p:nvSpPr>
        <p:spPr/>
        <p:txBody>
          <a:bodyPr>
            <a:normAutofit fontScale="90000"/>
          </a:bodyPr>
          <a:lstStyle/>
          <a:p>
            <a:r>
              <a:rPr lang="tr-TR" dirty="0" smtClean="0"/>
              <a:t>	</a:t>
            </a:r>
            <a:r>
              <a:rPr lang="tr-TR" dirty="0" smtClean="0">
                <a:solidFill>
                  <a:srgbClr val="FF0000"/>
                </a:solidFill>
              </a:rPr>
              <a:t>GENEL HÜKÜMLERE TABİ SUÇLAR</a:t>
            </a:r>
            <a:endParaRPr lang="tr-TR" dirty="0">
              <a:solidFill>
                <a:srgbClr val="FF0000"/>
              </a:solidFill>
            </a:endParaRPr>
          </a:p>
        </p:txBody>
      </p:sp>
      <p:sp>
        <p:nvSpPr>
          <p:cNvPr id="5" name="Veri Yer Tutucusu 4"/>
          <p:cNvSpPr>
            <a:spLocks noGrp="1"/>
          </p:cNvSpPr>
          <p:nvPr>
            <p:ph type="dt" sz="half" idx="10"/>
          </p:nvPr>
        </p:nvSpPr>
        <p:spPr/>
        <p:txBody>
          <a:bodyPr/>
          <a:lstStyle/>
          <a:p>
            <a:fld id="{0843DC32-0EFD-4300-9B5E-914618A25B91}"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24</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36277806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132856"/>
            <a:ext cx="7408333" cy="4248472"/>
          </a:xfrm>
        </p:spPr>
        <p:txBody>
          <a:bodyPr>
            <a:normAutofit/>
          </a:bodyPr>
          <a:lstStyle/>
          <a:p>
            <a:r>
              <a:rPr lang="tr-TR" b="1" dirty="0" smtClean="0">
                <a:solidFill>
                  <a:srgbClr val="FF0000"/>
                </a:solidFill>
                <a:latin typeface="Times New Roman"/>
                <a:ea typeface="Times New Roman"/>
              </a:rPr>
              <a:t>Cumhuriyet Savcısının Görev ve Yetkileri</a:t>
            </a:r>
          </a:p>
          <a:p>
            <a:pPr marL="0" indent="0">
              <a:buNone/>
            </a:pPr>
            <a:r>
              <a:rPr lang="tr-TR" dirty="0" smtClean="0">
                <a:latin typeface="Times New Roman"/>
                <a:ea typeface="Times New Roman"/>
              </a:rPr>
              <a:t> 	161. Maddenin 8 inci fıkrası; </a:t>
            </a:r>
            <a:endParaRPr lang="tr-TR" dirty="0">
              <a:latin typeface="Times New Roman"/>
              <a:ea typeface="Times New Roman"/>
            </a:endParaRPr>
          </a:p>
          <a:p>
            <a:pPr marL="0" indent="0">
              <a:buNone/>
            </a:pPr>
            <a:r>
              <a:rPr lang="tr-TR" dirty="0" smtClean="0">
                <a:latin typeface="Times New Roman"/>
                <a:ea typeface="Times New Roman"/>
              </a:rPr>
              <a:t> 	(</a:t>
            </a:r>
            <a:r>
              <a:rPr lang="tr-TR" dirty="0">
                <a:latin typeface="Times New Roman"/>
                <a:ea typeface="Times New Roman"/>
              </a:rPr>
              <a:t>8)</a:t>
            </a:r>
            <a:r>
              <a:rPr lang="tr-TR" sz="2000" b="1" dirty="0">
                <a:latin typeface="Times New Roman"/>
                <a:ea typeface="Times New Roman"/>
              </a:rPr>
              <a:t> (</a:t>
            </a:r>
            <a:r>
              <a:rPr lang="tr-TR" b="1" dirty="0">
                <a:latin typeface="Times New Roman"/>
                <a:ea typeface="Times New Roman"/>
              </a:rPr>
              <a:t>Ek:21/2/2014–6526/15 </a:t>
            </a:r>
            <a:r>
              <a:rPr lang="tr-TR" b="1" dirty="0" err="1">
                <a:latin typeface="Times New Roman"/>
                <a:ea typeface="Times New Roman"/>
              </a:rPr>
              <a:t>md.</a:t>
            </a:r>
            <a:r>
              <a:rPr lang="tr-TR" b="1" dirty="0">
                <a:latin typeface="Times New Roman"/>
                <a:ea typeface="Times New Roman"/>
              </a:rPr>
              <a:t>) </a:t>
            </a:r>
            <a:r>
              <a:rPr lang="tr-TR" dirty="0">
                <a:latin typeface="Times New Roman"/>
                <a:ea typeface="Times New Roman"/>
              </a:rPr>
              <a:t>Türk Ceza Kanununun </a:t>
            </a:r>
            <a:r>
              <a:rPr lang="tr-TR" b="1" dirty="0">
                <a:solidFill>
                  <a:srgbClr val="FF0000"/>
                </a:solidFill>
                <a:latin typeface="Times New Roman"/>
                <a:ea typeface="Times New Roman"/>
              </a:rPr>
              <a:t>302, 309, 311, 312, 313, 314, 315 ve 316 </a:t>
            </a:r>
            <a:r>
              <a:rPr lang="tr-TR" b="1" dirty="0" err="1">
                <a:solidFill>
                  <a:srgbClr val="FF0000"/>
                </a:solidFill>
                <a:latin typeface="Times New Roman"/>
                <a:ea typeface="Times New Roman"/>
              </a:rPr>
              <a:t>ncı</a:t>
            </a:r>
            <a:r>
              <a:rPr lang="tr-TR" b="1" dirty="0">
                <a:solidFill>
                  <a:srgbClr val="FF0000"/>
                </a:solidFill>
                <a:latin typeface="Times New Roman"/>
                <a:ea typeface="Times New Roman"/>
              </a:rPr>
              <a:t> maddelerinde düzenlenen suçlar</a:t>
            </a:r>
            <a:r>
              <a:rPr lang="tr-TR" dirty="0">
                <a:latin typeface="Times New Roman"/>
                <a:ea typeface="Times New Roman"/>
              </a:rPr>
              <a:t> hakkında, </a:t>
            </a:r>
            <a:r>
              <a:rPr lang="tr-TR" b="1" dirty="0">
                <a:solidFill>
                  <a:srgbClr val="FF0000"/>
                </a:solidFill>
                <a:latin typeface="Times New Roman"/>
                <a:ea typeface="Times New Roman"/>
              </a:rPr>
              <a:t>görev sırasında veya görevinden dolayı işlenmiş olsa bile</a:t>
            </a:r>
            <a:r>
              <a:rPr lang="tr-TR" dirty="0">
                <a:latin typeface="Times New Roman"/>
                <a:ea typeface="Times New Roman"/>
              </a:rPr>
              <a:t> Cumhuriyet savcılarınca doğrudan soruşturma yapılır</a:t>
            </a:r>
            <a:r>
              <a:rPr lang="tr-TR" dirty="0" smtClean="0">
                <a:latin typeface="Times New Roman"/>
                <a:ea typeface="Times New Roman"/>
              </a:rPr>
              <a:t>.</a:t>
            </a:r>
          </a:p>
          <a:p>
            <a:pPr marL="0" indent="0">
              <a:buNone/>
            </a:pPr>
            <a:r>
              <a:rPr lang="tr-TR" dirty="0">
                <a:latin typeface="Times New Roman"/>
                <a:ea typeface="Times New Roman"/>
              </a:rPr>
              <a:t>	</a:t>
            </a:r>
            <a:r>
              <a:rPr lang="tr-TR" dirty="0" smtClean="0">
                <a:latin typeface="Times New Roman"/>
                <a:ea typeface="Times New Roman"/>
              </a:rPr>
              <a:t>01/11/1983 </a:t>
            </a:r>
            <a:r>
              <a:rPr lang="tr-TR" dirty="0">
                <a:latin typeface="Times New Roman"/>
                <a:ea typeface="Times New Roman"/>
              </a:rPr>
              <a:t>tarihli ve 2937 sayılı Devlet İstihbarat Hizmetleri ve Milli İstihbarat Teşkilatı Kanununun 26 </a:t>
            </a:r>
            <a:r>
              <a:rPr lang="tr-TR" dirty="0" err="1">
                <a:latin typeface="Times New Roman"/>
                <a:ea typeface="Times New Roman"/>
              </a:rPr>
              <a:t>ncı</a:t>
            </a:r>
            <a:r>
              <a:rPr lang="tr-TR" dirty="0">
                <a:latin typeface="Times New Roman"/>
                <a:ea typeface="Times New Roman"/>
              </a:rPr>
              <a:t> maddesi hükmü saklıdır.</a:t>
            </a:r>
            <a:endParaRPr lang="tr-TR" dirty="0"/>
          </a:p>
        </p:txBody>
      </p:sp>
      <p:sp>
        <p:nvSpPr>
          <p:cNvPr id="3" name="Başlık 2"/>
          <p:cNvSpPr>
            <a:spLocks noGrp="1"/>
          </p:cNvSpPr>
          <p:nvPr>
            <p:ph type="title"/>
          </p:nvPr>
        </p:nvSpPr>
        <p:spPr/>
        <p:txBody>
          <a:bodyPr>
            <a:normAutofit fontScale="90000"/>
          </a:bodyPr>
          <a:lstStyle/>
          <a:p>
            <a:r>
              <a:rPr lang="tr-TR" dirty="0" smtClean="0">
                <a:solidFill>
                  <a:srgbClr val="FF0000"/>
                </a:solidFill>
              </a:rPr>
              <a:t>CEZA MUHAKEMESİ KANUNU (5271) </a:t>
            </a:r>
            <a:endParaRPr lang="tr-TR" dirty="0">
              <a:solidFill>
                <a:srgbClr val="FF0000"/>
              </a:solidFill>
            </a:endParaRPr>
          </a:p>
        </p:txBody>
      </p:sp>
      <p:sp>
        <p:nvSpPr>
          <p:cNvPr id="4" name="Veri Yer Tutucusu 3"/>
          <p:cNvSpPr>
            <a:spLocks noGrp="1"/>
          </p:cNvSpPr>
          <p:nvPr>
            <p:ph type="dt" sz="half" idx="10"/>
          </p:nvPr>
        </p:nvSpPr>
        <p:spPr/>
        <p:txBody>
          <a:bodyPr/>
          <a:lstStyle/>
          <a:p>
            <a:fld id="{79809813-33A8-45A3-AC3A-F7E39FF2B4EB}" type="datetime1">
              <a:rPr lang="tr-TR" smtClean="0"/>
              <a:t>17.02.2020</a:t>
            </a:fld>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t>25</a:t>
            </a:fld>
            <a:endParaRPr lang="tr-TR"/>
          </a:p>
        </p:txBody>
      </p:sp>
    </p:spTree>
    <p:extLst>
      <p:ext uri="{BB962C8B-B14F-4D97-AF65-F5344CB8AC3E}">
        <p14:creationId xmlns:p14="http://schemas.microsoft.com/office/powerpoint/2010/main" val="11687638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675467"/>
            <a:ext cx="7660373" cy="3450696"/>
          </a:xfrm>
        </p:spPr>
        <p:txBody>
          <a:bodyPr>
            <a:normAutofit fontScale="92500"/>
          </a:bodyPr>
          <a:lstStyle/>
          <a:p>
            <a:r>
              <a:rPr lang="tr-TR" dirty="0" smtClean="0"/>
              <a:t>Devletin Birliğini ve Ülke Bütünlüğünü Bozmak </a:t>
            </a:r>
            <a:r>
              <a:rPr lang="tr-TR" b="1" dirty="0" smtClean="0"/>
              <a:t>(Md. 302)</a:t>
            </a:r>
          </a:p>
          <a:p>
            <a:r>
              <a:rPr lang="tr-TR" dirty="0" smtClean="0"/>
              <a:t>Anayasayı İhlal </a:t>
            </a:r>
            <a:r>
              <a:rPr lang="tr-TR" b="1" dirty="0" smtClean="0"/>
              <a:t>(Md. 309)</a:t>
            </a:r>
          </a:p>
          <a:p>
            <a:r>
              <a:rPr lang="tr-TR" dirty="0" smtClean="0"/>
              <a:t>Yasama Organına Karşı Suç </a:t>
            </a:r>
            <a:r>
              <a:rPr lang="tr-TR" b="1" dirty="0" smtClean="0"/>
              <a:t>(Md. 311)</a:t>
            </a:r>
          </a:p>
          <a:p>
            <a:r>
              <a:rPr lang="tr-TR" dirty="0" smtClean="0"/>
              <a:t>Hükümete Karşı Suç </a:t>
            </a:r>
            <a:r>
              <a:rPr lang="tr-TR" b="1" dirty="0" smtClean="0"/>
              <a:t>(Md. 312)</a:t>
            </a:r>
          </a:p>
          <a:p>
            <a:r>
              <a:rPr lang="tr-TR" dirty="0" smtClean="0"/>
              <a:t>Türkiye Cumhuriyeti Hükümetine Karşı Silahlı İsyan </a:t>
            </a:r>
            <a:r>
              <a:rPr lang="tr-TR" b="1" dirty="0" smtClean="0"/>
              <a:t>(Md. 313)</a:t>
            </a:r>
          </a:p>
          <a:p>
            <a:r>
              <a:rPr lang="tr-TR" dirty="0" smtClean="0"/>
              <a:t>Silahlı Örgüt </a:t>
            </a:r>
            <a:r>
              <a:rPr lang="tr-TR" b="1" dirty="0" smtClean="0"/>
              <a:t>(Md. 314)</a:t>
            </a:r>
          </a:p>
          <a:p>
            <a:r>
              <a:rPr lang="tr-TR" dirty="0" smtClean="0"/>
              <a:t>Silah Sağlama </a:t>
            </a:r>
            <a:r>
              <a:rPr lang="tr-TR" b="1" dirty="0" smtClean="0"/>
              <a:t>(Md. 315)</a:t>
            </a:r>
          </a:p>
          <a:p>
            <a:r>
              <a:rPr lang="tr-TR" dirty="0" smtClean="0"/>
              <a:t>Silah İçin Anlaşma </a:t>
            </a:r>
            <a:r>
              <a:rPr lang="tr-TR" b="1" dirty="0" smtClean="0"/>
              <a:t>(Md. 316)</a:t>
            </a:r>
          </a:p>
          <a:p>
            <a:endParaRPr lang="tr-TR" dirty="0" smtClean="0"/>
          </a:p>
          <a:p>
            <a:endParaRPr lang="tr-TR" dirty="0"/>
          </a:p>
        </p:txBody>
      </p:sp>
      <p:sp>
        <p:nvSpPr>
          <p:cNvPr id="3" name="Başlık 2"/>
          <p:cNvSpPr>
            <a:spLocks noGrp="1"/>
          </p:cNvSpPr>
          <p:nvPr>
            <p:ph type="title"/>
          </p:nvPr>
        </p:nvSpPr>
        <p:spPr/>
        <p:txBody>
          <a:bodyPr/>
          <a:lstStyle/>
          <a:p>
            <a:r>
              <a:rPr lang="tr-TR" dirty="0" smtClean="0">
                <a:solidFill>
                  <a:srgbClr val="FF0000"/>
                </a:solidFill>
              </a:rPr>
              <a:t>TÜRK CEZA KANUNU (5237)</a:t>
            </a:r>
            <a:endParaRPr lang="tr-TR" dirty="0">
              <a:solidFill>
                <a:srgbClr val="FF0000"/>
              </a:solidFill>
            </a:endParaRPr>
          </a:p>
        </p:txBody>
      </p:sp>
      <p:sp>
        <p:nvSpPr>
          <p:cNvPr id="4" name="Veri Yer Tutucusu 3"/>
          <p:cNvSpPr>
            <a:spLocks noGrp="1"/>
          </p:cNvSpPr>
          <p:nvPr>
            <p:ph type="dt" sz="half" idx="10"/>
          </p:nvPr>
        </p:nvSpPr>
        <p:spPr/>
        <p:txBody>
          <a:bodyPr/>
          <a:lstStyle/>
          <a:p>
            <a:fld id="{566A2A7E-7360-4714-AC5A-C283A468DCB5}" type="datetime1">
              <a:rPr lang="tr-TR" smtClean="0"/>
              <a:t>17.02.2020</a:t>
            </a:fld>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t>26</a:t>
            </a:fld>
            <a:endParaRPr lang="tr-TR"/>
          </a:p>
        </p:txBody>
      </p:sp>
    </p:spTree>
    <p:extLst>
      <p:ext uri="{BB962C8B-B14F-4D97-AF65-F5344CB8AC3E}">
        <p14:creationId xmlns:p14="http://schemas.microsoft.com/office/powerpoint/2010/main" val="21094529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420888"/>
            <a:ext cx="7732381" cy="3888432"/>
          </a:xfrm>
        </p:spPr>
        <p:txBody>
          <a:bodyPr>
            <a:normAutofit/>
          </a:bodyPr>
          <a:lstStyle/>
          <a:p>
            <a:pPr lvl="0" indent="0">
              <a:spcBef>
                <a:spcPts val="1200"/>
              </a:spcBef>
              <a:spcAft>
                <a:spcPts val="600"/>
              </a:spcAft>
              <a:buNone/>
            </a:pPr>
            <a:r>
              <a:rPr lang="tr-TR" b="1" dirty="0">
                <a:solidFill>
                  <a:srgbClr val="00B0F0"/>
                </a:solidFill>
                <a:latin typeface="Times New Roman"/>
                <a:ea typeface="Times New Roman"/>
              </a:rPr>
              <a:t>Niteliğinden </a:t>
            </a:r>
            <a:r>
              <a:rPr lang="tr-TR" b="1" dirty="0" smtClean="0">
                <a:solidFill>
                  <a:srgbClr val="00B0F0"/>
                </a:solidFill>
                <a:latin typeface="Times New Roman"/>
                <a:ea typeface="Times New Roman"/>
              </a:rPr>
              <a:t>Dolayı Özel Soruşturma ve Kovuşturma Usullerine Tabi Olan Suçlar:</a:t>
            </a:r>
            <a:endParaRPr lang="tr-TR" b="1" dirty="0">
              <a:solidFill>
                <a:srgbClr val="00B0F0"/>
              </a:solidFill>
              <a:latin typeface="Times New Roman"/>
              <a:ea typeface="Times New Roman"/>
            </a:endParaRPr>
          </a:p>
          <a:p>
            <a:pPr lvl="0" indent="0">
              <a:spcBef>
                <a:spcPts val="1200"/>
              </a:spcBef>
              <a:spcAft>
                <a:spcPts val="600"/>
              </a:spcAft>
              <a:buNone/>
            </a:pPr>
            <a:r>
              <a:rPr lang="tr-TR" dirty="0" smtClean="0"/>
              <a:t>3628 sayılı Mal Bildiriminde Bulunulması, Rüşvet ve Yolsuzluklarla Mücadele Kanunu  kapsamında bulunan suçlar,  </a:t>
            </a:r>
            <a:r>
              <a:rPr lang="tr-TR" dirty="0" smtClean="0">
                <a:solidFill>
                  <a:srgbClr val="FF0000"/>
                </a:solidFill>
              </a:rPr>
              <a:t>(Müsteşarlar, Valiler, Kaymakamlar hariç)</a:t>
            </a:r>
          </a:p>
          <a:p>
            <a:pPr marL="301943" lvl="1" indent="0">
              <a:buNone/>
            </a:pPr>
            <a:r>
              <a:rPr lang="tr-TR" b="1" dirty="0" smtClean="0">
                <a:solidFill>
                  <a:srgbClr val="FF0000"/>
                </a:solidFill>
              </a:rPr>
              <a:t>(haksız mal edinme, irtikap, rüşvet, basit ve nitelikli zimmet, görev sırasında veya görevinden dolayı kaçakçılık, resmi ihale ve alım ve satımlara fesat karıştırma, devlet sırlarının açıklanması veya açıklanmasına sebebiyet verme)</a:t>
            </a:r>
          </a:p>
          <a:p>
            <a:pPr lvl="1"/>
            <a:endParaRPr lang="tr-TR" dirty="0"/>
          </a:p>
        </p:txBody>
      </p:sp>
      <p:sp>
        <p:nvSpPr>
          <p:cNvPr id="2" name="Başlık 1"/>
          <p:cNvSpPr>
            <a:spLocks noGrp="1"/>
          </p:cNvSpPr>
          <p:nvPr>
            <p:ph type="title"/>
          </p:nvPr>
        </p:nvSpPr>
        <p:spPr/>
        <p:txBody>
          <a:bodyPr>
            <a:normAutofit fontScale="90000"/>
          </a:bodyPr>
          <a:lstStyle/>
          <a:p>
            <a:r>
              <a:rPr lang="tr-TR" dirty="0" smtClean="0"/>
              <a:t>	</a:t>
            </a:r>
            <a:r>
              <a:rPr lang="tr-TR" dirty="0" smtClean="0">
                <a:solidFill>
                  <a:srgbClr val="FF0000"/>
                </a:solidFill>
              </a:rPr>
              <a:t>GENEL HÜKÜMLERE TABİ SUÇLAR</a:t>
            </a:r>
            <a:endParaRPr lang="tr-TR" dirty="0">
              <a:solidFill>
                <a:srgbClr val="FF0000"/>
              </a:solidFill>
            </a:endParaRPr>
          </a:p>
        </p:txBody>
      </p:sp>
      <p:sp>
        <p:nvSpPr>
          <p:cNvPr id="5" name="Veri Yer Tutucusu 4"/>
          <p:cNvSpPr>
            <a:spLocks noGrp="1"/>
          </p:cNvSpPr>
          <p:nvPr>
            <p:ph type="dt" sz="half" idx="10"/>
          </p:nvPr>
        </p:nvSpPr>
        <p:spPr/>
        <p:txBody>
          <a:bodyPr/>
          <a:lstStyle/>
          <a:p>
            <a:fld id="{24D7EFDA-110C-401C-AE30-81FC7A335365}"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27</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11725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2348880"/>
            <a:ext cx="8136904" cy="4176464"/>
          </a:xfrm>
        </p:spPr>
        <p:txBody>
          <a:bodyPr>
            <a:normAutofit fontScale="92500"/>
          </a:bodyPr>
          <a:lstStyle/>
          <a:p>
            <a:r>
              <a:rPr lang="tr-TR" altLang="tr-TR" dirty="0" smtClean="0">
                <a:solidFill>
                  <a:srgbClr val="FF0000"/>
                </a:solidFill>
                <a:latin typeface="Arial" charset="0"/>
                <a:cs typeface="Arial" charset="0"/>
              </a:rPr>
              <a:t>298</a:t>
            </a:r>
            <a:r>
              <a:rPr lang="tr-TR" altLang="tr-TR" dirty="0" smtClean="0">
                <a:solidFill>
                  <a:schemeClr val="tx2">
                    <a:lumMod val="50000"/>
                  </a:schemeClr>
                </a:solidFill>
                <a:latin typeface="Arial" charset="0"/>
                <a:cs typeface="Arial" charset="0"/>
              </a:rPr>
              <a:t> sayılı </a:t>
            </a:r>
            <a:r>
              <a:rPr lang="tr-TR" altLang="tr-TR" dirty="0">
                <a:solidFill>
                  <a:schemeClr val="tx2">
                    <a:lumMod val="50000"/>
                  </a:schemeClr>
                </a:solidFill>
                <a:latin typeface="Arial" charset="0"/>
                <a:cs typeface="Arial" charset="0"/>
              </a:rPr>
              <a:t>Seçimlerin Temel Hükümleri ve Seçmen Kütükleri Hakkındaki Kanun’da </a:t>
            </a:r>
            <a:r>
              <a:rPr lang="tr-TR" altLang="tr-TR" dirty="0" smtClean="0">
                <a:solidFill>
                  <a:schemeClr val="tx2">
                    <a:lumMod val="50000"/>
                  </a:schemeClr>
                </a:solidFill>
                <a:latin typeface="Arial" charset="0"/>
                <a:cs typeface="Arial" charset="0"/>
              </a:rPr>
              <a:t>yazılı suçlar,</a:t>
            </a:r>
          </a:p>
          <a:p>
            <a:r>
              <a:rPr lang="tr-TR" altLang="tr-TR" dirty="0">
                <a:solidFill>
                  <a:srgbClr val="FF0000"/>
                </a:solidFill>
                <a:latin typeface="Arial" charset="0"/>
                <a:cs typeface="Arial" charset="0"/>
              </a:rPr>
              <a:t>5186</a:t>
            </a:r>
            <a:r>
              <a:rPr lang="tr-TR" altLang="tr-TR" dirty="0">
                <a:solidFill>
                  <a:schemeClr val="tx2">
                    <a:lumMod val="50000"/>
                  </a:schemeClr>
                </a:solidFill>
                <a:latin typeface="Arial" charset="0"/>
                <a:cs typeface="Arial" charset="0"/>
              </a:rPr>
              <a:t> </a:t>
            </a:r>
            <a:r>
              <a:rPr lang="tr-TR" altLang="tr-TR" dirty="0" smtClean="0">
                <a:solidFill>
                  <a:schemeClr val="tx2">
                    <a:lumMod val="50000"/>
                  </a:schemeClr>
                </a:solidFill>
                <a:latin typeface="Arial" charset="0"/>
                <a:cs typeface="Arial" charset="0"/>
              </a:rPr>
              <a:t>sayılı </a:t>
            </a:r>
            <a:r>
              <a:rPr lang="tr-TR" altLang="tr-TR" dirty="0">
                <a:solidFill>
                  <a:schemeClr val="tx2">
                    <a:lumMod val="50000"/>
                  </a:schemeClr>
                </a:solidFill>
                <a:latin typeface="Arial" charset="0"/>
                <a:cs typeface="Arial" charset="0"/>
              </a:rPr>
              <a:t>Atatürk Aleyhine İşlenen Suçlar Hakkında Kanun’da </a:t>
            </a:r>
            <a:r>
              <a:rPr lang="tr-TR" altLang="tr-TR" dirty="0" smtClean="0">
                <a:solidFill>
                  <a:schemeClr val="tx2">
                    <a:lumMod val="50000"/>
                  </a:schemeClr>
                </a:solidFill>
                <a:latin typeface="Arial" charset="0"/>
                <a:cs typeface="Arial" charset="0"/>
              </a:rPr>
              <a:t>yazılı suçlar</a:t>
            </a:r>
            <a:r>
              <a:rPr lang="tr-TR" altLang="tr-TR" dirty="0">
                <a:solidFill>
                  <a:schemeClr val="tx2">
                    <a:lumMod val="50000"/>
                  </a:schemeClr>
                </a:solidFill>
                <a:latin typeface="Arial" charset="0"/>
                <a:cs typeface="Arial" charset="0"/>
              </a:rPr>
              <a:t> </a:t>
            </a:r>
            <a:r>
              <a:rPr lang="tr-TR" altLang="tr-TR" dirty="0" smtClean="0">
                <a:solidFill>
                  <a:schemeClr val="tx2">
                    <a:lumMod val="50000"/>
                  </a:schemeClr>
                </a:solidFill>
                <a:latin typeface="Arial" charset="0"/>
                <a:cs typeface="Arial" charset="0"/>
              </a:rPr>
              <a:t>(Md. 1)</a:t>
            </a:r>
          </a:p>
          <a:p>
            <a:r>
              <a:rPr lang="tr-TR" altLang="tr-TR" dirty="0">
                <a:solidFill>
                  <a:srgbClr val="FF0000"/>
                </a:solidFill>
                <a:latin typeface="Arial" charset="0"/>
                <a:cs typeface="Arial" charset="0"/>
              </a:rPr>
              <a:t>1402</a:t>
            </a:r>
            <a:r>
              <a:rPr lang="tr-TR" altLang="tr-TR" dirty="0">
                <a:solidFill>
                  <a:schemeClr val="tx2">
                    <a:lumMod val="50000"/>
                  </a:schemeClr>
                </a:solidFill>
                <a:latin typeface="Arial" charset="0"/>
                <a:cs typeface="Arial" charset="0"/>
              </a:rPr>
              <a:t> </a:t>
            </a:r>
            <a:r>
              <a:rPr lang="tr-TR" altLang="tr-TR" dirty="0" smtClean="0">
                <a:solidFill>
                  <a:schemeClr val="tx2">
                    <a:lumMod val="50000"/>
                  </a:schemeClr>
                </a:solidFill>
                <a:latin typeface="Arial" charset="0"/>
                <a:cs typeface="Arial" charset="0"/>
              </a:rPr>
              <a:t>sayılı </a:t>
            </a:r>
            <a:r>
              <a:rPr lang="tr-TR" altLang="tr-TR" dirty="0">
                <a:solidFill>
                  <a:schemeClr val="tx2">
                    <a:lumMod val="50000"/>
                  </a:schemeClr>
                </a:solidFill>
                <a:latin typeface="Arial" charset="0"/>
                <a:cs typeface="Arial" charset="0"/>
              </a:rPr>
              <a:t>Sıkıyönetim Kanunu </a:t>
            </a:r>
            <a:r>
              <a:rPr lang="tr-TR" altLang="tr-TR" dirty="0" smtClean="0">
                <a:solidFill>
                  <a:schemeClr val="tx2">
                    <a:lumMod val="50000"/>
                  </a:schemeClr>
                </a:solidFill>
                <a:latin typeface="Arial" charset="0"/>
                <a:cs typeface="Arial" charset="0"/>
              </a:rPr>
              <a:t>kapsamına giren suçlar (Md. 14-15)</a:t>
            </a:r>
          </a:p>
          <a:p>
            <a:r>
              <a:rPr lang="tr-TR" dirty="0" smtClean="0">
                <a:solidFill>
                  <a:srgbClr val="FF0000"/>
                </a:solidFill>
                <a:latin typeface="Arial" charset="0"/>
                <a:cs typeface="Arial" charset="0"/>
              </a:rPr>
              <a:t>3713</a:t>
            </a:r>
            <a:r>
              <a:rPr lang="tr-TR" dirty="0" smtClean="0">
                <a:solidFill>
                  <a:schemeClr val="tx2">
                    <a:lumMod val="50000"/>
                  </a:schemeClr>
                </a:solidFill>
                <a:latin typeface="Arial" charset="0"/>
                <a:cs typeface="Arial" charset="0"/>
              </a:rPr>
              <a:t> sayılı Terörle Mücadele Kanunu kapsamına giren suçlar,</a:t>
            </a:r>
          </a:p>
          <a:p>
            <a:r>
              <a:rPr lang="tr-TR" dirty="0" smtClean="0">
                <a:solidFill>
                  <a:srgbClr val="FF0000"/>
                </a:solidFill>
                <a:latin typeface="Arial" charset="0"/>
                <a:cs typeface="Arial" charset="0"/>
              </a:rPr>
              <a:t>2935</a:t>
            </a:r>
            <a:r>
              <a:rPr lang="tr-TR" dirty="0" smtClean="0">
                <a:solidFill>
                  <a:schemeClr val="tx2">
                    <a:lumMod val="50000"/>
                  </a:schemeClr>
                </a:solidFill>
                <a:latin typeface="Arial" charset="0"/>
                <a:cs typeface="Arial" charset="0"/>
              </a:rPr>
              <a:t> sayılı Olağanüstü Hal Kanunu kapsamına giren suçlar,</a:t>
            </a:r>
          </a:p>
          <a:p>
            <a:r>
              <a:rPr lang="tr-TR" dirty="0" smtClean="0">
                <a:solidFill>
                  <a:srgbClr val="FF0000"/>
                </a:solidFill>
                <a:latin typeface="Arial" charset="0"/>
                <a:cs typeface="Arial" charset="0"/>
              </a:rPr>
              <a:t>3780</a:t>
            </a:r>
            <a:r>
              <a:rPr lang="tr-TR" dirty="0" smtClean="0">
                <a:solidFill>
                  <a:schemeClr val="tx2">
                    <a:lumMod val="50000"/>
                  </a:schemeClr>
                </a:solidFill>
                <a:latin typeface="Arial" charset="0"/>
                <a:cs typeface="Arial" charset="0"/>
              </a:rPr>
              <a:t> sayılı Milli Korunma Kanunu kapsamına giren suçlar (Md. 64) </a:t>
            </a:r>
            <a:r>
              <a:rPr lang="tr-TR" dirty="0" smtClean="0">
                <a:solidFill>
                  <a:srgbClr val="FF0000"/>
                </a:solidFill>
                <a:latin typeface="Arial" charset="0"/>
                <a:cs typeface="Arial" charset="0"/>
              </a:rPr>
              <a:t>(Vali, Kaymakam, Vali Yrd. Bel. Bşk. hariç)</a:t>
            </a:r>
          </a:p>
          <a:p>
            <a:endParaRPr lang="tr-TR" dirty="0"/>
          </a:p>
        </p:txBody>
      </p:sp>
      <p:sp>
        <p:nvSpPr>
          <p:cNvPr id="2" name="Başlık 1"/>
          <p:cNvSpPr>
            <a:spLocks noGrp="1"/>
          </p:cNvSpPr>
          <p:nvPr>
            <p:ph type="title"/>
          </p:nvPr>
        </p:nvSpPr>
        <p:spPr/>
        <p:txBody>
          <a:bodyPr>
            <a:normAutofit fontScale="90000"/>
          </a:bodyPr>
          <a:lstStyle/>
          <a:p>
            <a:r>
              <a:rPr lang="tr-TR" dirty="0" smtClean="0"/>
              <a:t>	</a:t>
            </a:r>
            <a:r>
              <a:rPr lang="tr-TR" dirty="0" smtClean="0">
                <a:solidFill>
                  <a:srgbClr val="FF0000"/>
                </a:solidFill>
              </a:rPr>
              <a:t>GENEL HÜKÜMLERE TABİ SUÇLAR</a:t>
            </a:r>
            <a:endParaRPr lang="tr-TR" dirty="0">
              <a:solidFill>
                <a:srgbClr val="FF0000"/>
              </a:solidFill>
            </a:endParaRPr>
          </a:p>
        </p:txBody>
      </p:sp>
      <p:sp>
        <p:nvSpPr>
          <p:cNvPr id="5" name="Veri Yer Tutucusu 4"/>
          <p:cNvSpPr>
            <a:spLocks noGrp="1"/>
          </p:cNvSpPr>
          <p:nvPr>
            <p:ph type="dt" sz="half" idx="10"/>
          </p:nvPr>
        </p:nvSpPr>
        <p:spPr/>
        <p:txBody>
          <a:bodyPr/>
          <a:lstStyle/>
          <a:p>
            <a:fld id="{7AF5DBD2-2764-47B6-83D7-5E81E0504A40}"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28</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8883175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492896"/>
            <a:ext cx="7408333" cy="3633267"/>
          </a:xfrm>
        </p:spPr>
        <p:txBody>
          <a:bodyPr/>
          <a:lstStyle/>
          <a:p>
            <a:pPr lvl="0" fontAlgn="base">
              <a:spcAft>
                <a:spcPct val="0"/>
              </a:spcAft>
              <a:buClr>
                <a:srgbClr val="000000"/>
              </a:buClr>
              <a:buSzPct val="75000"/>
              <a:buFont typeface="Wingdings" pitchFamily="2" charset="2"/>
              <a:buChar char="l"/>
            </a:pPr>
            <a:r>
              <a:rPr lang="tr-TR" altLang="tr-TR" b="1" kern="0" dirty="0" smtClean="0">
                <a:solidFill>
                  <a:srgbClr val="C00000"/>
                </a:solidFill>
                <a:latin typeface="Arial"/>
              </a:rPr>
              <a:t>Ağır Ceza: </a:t>
            </a:r>
            <a:r>
              <a:rPr lang="tr-TR" altLang="tr-TR" kern="0" dirty="0" smtClean="0">
                <a:solidFill>
                  <a:srgbClr val="000000"/>
                </a:solidFill>
                <a:latin typeface="Arial"/>
              </a:rPr>
              <a:t>Kanunların </a:t>
            </a:r>
            <a:r>
              <a:rPr lang="tr-TR" altLang="tr-TR" kern="0" dirty="0">
                <a:solidFill>
                  <a:srgbClr val="000000"/>
                </a:solidFill>
                <a:latin typeface="Arial"/>
              </a:rPr>
              <a:t>ayrıca görevli kıldığı </a:t>
            </a:r>
            <a:r>
              <a:rPr lang="tr-TR" altLang="tr-TR" kern="0" dirty="0" smtClean="0">
                <a:solidFill>
                  <a:srgbClr val="000000"/>
                </a:solidFill>
                <a:latin typeface="Arial"/>
              </a:rPr>
              <a:t>haller saklı </a:t>
            </a:r>
            <a:r>
              <a:rPr lang="tr-TR" altLang="tr-TR" kern="0" dirty="0">
                <a:solidFill>
                  <a:srgbClr val="000000"/>
                </a:solidFill>
                <a:latin typeface="Arial"/>
              </a:rPr>
              <a:t>kalmak üzere ağırlaştırılmış müebbet hapis, müebbet hapis ve on yıldan fazla olan hapis cezalarını gerektiren </a:t>
            </a:r>
            <a:r>
              <a:rPr lang="tr-TR" altLang="tr-TR" kern="0" dirty="0" smtClean="0">
                <a:solidFill>
                  <a:srgbClr val="000000"/>
                </a:solidFill>
                <a:latin typeface="Arial"/>
              </a:rPr>
              <a:t>suçlar.</a:t>
            </a:r>
          </a:p>
          <a:p>
            <a:pPr lvl="0" fontAlgn="base">
              <a:spcAft>
                <a:spcPct val="0"/>
              </a:spcAft>
              <a:buClr>
                <a:srgbClr val="000000"/>
              </a:buClr>
              <a:buSzPct val="75000"/>
              <a:buFont typeface="Wingdings" pitchFamily="2" charset="2"/>
              <a:buChar char="l"/>
            </a:pPr>
            <a:r>
              <a:rPr lang="tr-TR" altLang="tr-TR" b="1" kern="0" dirty="0" smtClean="0">
                <a:solidFill>
                  <a:srgbClr val="C00000"/>
                </a:solidFill>
                <a:latin typeface="Arial"/>
              </a:rPr>
              <a:t>Suçüstü Hali; </a:t>
            </a:r>
            <a:r>
              <a:rPr lang="tr-TR" altLang="tr-TR" kern="0" dirty="0" smtClean="0">
                <a:solidFill>
                  <a:srgbClr val="000000"/>
                </a:solidFill>
                <a:latin typeface="Arial"/>
              </a:rPr>
              <a:t>İşlenmekte </a:t>
            </a:r>
            <a:r>
              <a:rPr lang="tr-TR" altLang="tr-TR" kern="0" dirty="0">
                <a:solidFill>
                  <a:srgbClr val="000000"/>
                </a:solidFill>
                <a:latin typeface="Arial"/>
              </a:rPr>
              <a:t>olan suçlar </a:t>
            </a:r>
            <a:r>
              <a:rPr lang="tr-TR" altLang="tr-TR" kern="0" dirty="0" smtClean="0">
                <a:solidFill>
                  <a:srgbClr val="000000"/>
                </a:solidFill>
                <a:latin typeface="Arial"/>
              </a:rPr>
              <a:t>ile fiilin </a:t>
            </a:r>
            <a:r>
              <a:rPr lang="tr-TR" altLang="tr-TR" kern="0" dirty="0">
                <a:solidFill>
                  <a:srgbClr val="000000"/>
                </a:solidFill>
                <a:latin typeface="Arial"/>
              </a:rPr>
              <a:t>kısa bir süre önce işlendiğine ilişkin </a:t>
            </a:r>
            <a:r>
              <a:rPr lang="tr-TR" altLang="tr-TR" kern="0" dirty="0" smtClean="0">
                <a:solidFill>
                  <a:srgbClr val="000000"/>
                </a:solidFill>
                <a:latin typeface="Arial"/>
              </a:rPr>
              <a:t>delillerle kişinin yakalanması hali.</a:t>
            </a:r>
            <a:endParaRPr lang="tr-TR" altLang="tr-TR" kern="0" dirty="0">
              <a:solidFill>
                <a:srgbClr val="000000"/>
              </a:solidFill>
              <a:latin typeface="Arial"/>
            </a:endParaRPr>
          </a:p>
          <a:p>
            <a:pPr algn="just"/>
            <a:endParaRPr lang="tr-TR" dirty="0">
              <a:solidFill>
                <a:prstClr val="black"/>
              </a:solidFill>
              <a:latin typeface="New York"/>
              <a:ea typeface="Times New Roman"/>
              <a:cs typeface="Times New Roman"/>
            </a:endParaRPr>
          </a:p>
          <a:p>
            <a:endParaRPr lang="tr-TR" dirty="0"/>
          </a:p>
        </p:txBody>
      </p:sp>
      <p:sp>
        <p:nvSpPr>
          <p:cNvPr id="2" name="Başlık 1"/>
          <p:cNvSpPr>
            <a:spLocks noGrp="1"/>
          </p:cNvSpPr>
          <p:nvPr>
            <p:ph type="title"/>
          </p:nvPr>
        </p:nvSpPr>
        <p:spPr/>
        <p:txBody>
          <a:bodyPr>
            <a:normAutofit fontScale="90000"/>
          </a:bodyPr>
          <a:lstStyle/>
          <a:p>
            <a:r>
              <a:rPr lang="tr-TR" dirty="0" smtClean="0">
                <a:solidFill>
                  <a:schemeClr val="bg1"/>
                </a:solidFill>
                <a:latin typeface="Arial Narrow" panose="020B0606020202030204" pitchFamily="34" charset="0"/>
                <a:ea typeface="Times New Roman"/>
                <a:cs typeface="Times New Roman"/>
              </a:rPr>
              <a:t>	</a:t>
            </a:r>
            <a:r>
              <a:rPr lang="tr-TR" dirty="0" smtClean="0">
                <a:solidFill>
                  <a:srgbClr val="FF0000"/>
                </a:solidFill>
                <a:latin typeface="Arial Narrow" panose="020B0606020202030204" pitchFamily="34" charset="0"/>
                <a:ea typeface="Times New Roman"/>
                <a:cs typeface="Times New Roman"/>
              </a:rPr>
              <a:t>AĞIR CEZAYI GEREKTİREN SUÇÜSTÜ HALİ</a:t>
            </a:r>
            <a:endParaRPr lang="tr-TR" dirty="0">
              <a:solidFill>
                <a:srgbClr val="FF0000"/>
              </a:solidFill>
              <a:latin typeface="Arial Narrow" panose="020B0606020202030204" pitchFamily="34" charset="0"/>
            </a:endParaRPr>
          </a:p>
        </p:txBody>
      </p:sp>
      <p:sp>
        <p:nvSpPr>
          <p:cNvPr id="5" name="Veri Yer Tutucusu 4"/>
          <p:cNvSpPr>
            <a:spLocks noGrp="1"/>
          </p:cNvSpPr>
          <p:nvPr>
            <p:ph type="dt" sz="half" idx="10"/>
          </p:nvPr>
        </p:nvSpPr>
        <p:spPr/>
        <p:txBody>
          <a:bodyPr/>
          <a:lstStyle/>
          <a:p>
            <a:fld id="{351E1CC4-5410-4DCD-AB0D-5961B1062D03}"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29</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658610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2420888"/>
            <a:ext cx="8280920" cy="3705275"/>
          </a:xfrm>
        </p:spPr>
        <p:txBody>
          <a:bodyPr>
            <a:normAutofit/>
          </a:bodyPr>
          <a:lstStyle/>
          <a:p>
            <a:pPr marL="0" lvl="0" indent="0" fontAlgn="base">
              <a:spcBef>
                <a:spcPct val="0"/>
              </a:spcBef>
              <a:spcAft>
                <a:spcPct val="0"/>
              </a:spcAft>
              <a:buClr>
                <a:srgbClr val="FFFFFF"/>
              </a:buClr>
              <a:buNone/>
            </a:pPr>
            <a:endParaRPr lang="tr-TR" altLang="tr-TR" sz="2800" b="1" dirty="0" smtClean="0">
              <a:solidFill>
                <a:srgbClr val="FFC000"/>
              </a:solidFill>
              <a:latin typeface="Arial Narrow" panose="020B0606020202030204" pitchFamily="34" charset="0"/>
            </a:endParaRPr>
          </a:p>
          <a:p>
            <a:pPr marL="0" lvl="0" indent="0" fontAlgn="base">
              <a:spcBef>
                <a:spcPct val="0"/>
              </a:spcBef>
              <a:spcAft>
                <a:spcPct val="0"/>
              </a:spcAft>
              <a:buClr>
                <a:srgbClr val="FFFFFF"/>
              </a:buClr>
              <a:buNone/>
            </a:pPr>
            <a:endParaRPr lang="tr-TR" altLang="tr-TR" sz="2800" b="1" dirty="0">
              <a:solidFill>
                <a:srgbClr val="FFC000"/>
              </a:solidFill>
              <a:latin typeface="Arial Narrow" panose="020B0606020202030204" pitchFamily="34" charset="0"/>
            </a:endParaRPr>
          </a:p>
          <a:p>
            <a:pPr marL="0" lvl="0" indent="0" fontAlgn="base">
              <a:spcBef>
                <a:spcPct val="0"/>
              </a:spcBef>
              <a:spcAft>
                <a:spcPct val="0"/>
              </a:spcAft>
              <a:buClr>
                <a:srgbClr val="FFFFFF"/>
              </a:buClr>
              <a:buNone/>
            </a:pPr>
            <a:r>
              <a:rPr lang="tr-TR" altLang="tr-TR" sz="2800" b="1" dirty="0" smtClean="0">
                <a:solidFill>
                  <a:srgbClr val="FFC000"/>
                </a:solidFill>
                <a:latin typeface="Arial Narrow" panose="020B0606020202030204" pitchFamily="34" charset="0"/>
              </a:rPr>
              <a:t>Memurlar </a:t>
            </a:r>
            <a:r>
              <a:rPr lang="tr-TR" altLang="tr-TR" sz="2800" b="1" dirty="0">
                <a:solidFill>
                  <a:srgbClr val="FFC000"/>
                </a:solidFill>
                <a:latin typeface="Arial Narrow" panose="020B0606020202030204" pitchFamily="34" charset="0"/>
              </a:rPr>
              <a:t>Ve Diğer Kamu Görevlilerinin </a:t>
            </a:r>
          </a:p>
          <a:p>
            <a:pPr marL="0" lvl="0" indent="0" fontAlgn="base">
              <a:spcBef>
                <a:spcPct val="0"/>
              </a:spcBef>
              <a:spcAft>
                <a:spcPct val="0"/>
              </a:spcAft>
              <a:buClr>
                <a:srgbClr val="FFFFFF"/>
              </a:buClr>
              <a:buNone/>
            </a:pPr>
            <a:r>
              <a:rPr lang="tr-TR" altLang="tr-TR" sz="2800" b="1" dirty="0">
                <a:solidFill>
                  <a:srgbClr val="FFC000"/>
                </a:solidFill>
                <a:latin typeface="Arial Narrow" panose="020B0606020202030204" pitchFamily="34" charset="0"/>
              </a:rPr>
              <a:t>Yargılanması Hakkında Kanunun Uygulaması </a:t>
            </a:r>
          </a:p>
          <a:p>
            <a:pPr marL="0" lvl="0" indent="0" fontAlgn="base">
              <a:spcBef>
                <a:spcPct val="0"/>
              </a:spcBef>
              <a:spcAft>
                <a:spcPct val="0"/>
              </a:spcAft>
              <a:buClr>
                <a:srgbClr val="FFFFFF"/>
              </a:buClr>
              <a:buNone/>
            </a:pPr>
            <a:r>
              <a:rPr lang="tr-TR" altLang="tr-TR" sz="2800" b="1" dirty="0">
                <a:solidFill>
                  <a:srgbClr val="FFC000"/>
                </a:solidFill>
                <a:latin typeface="Arial Narrow" panose="020B0606020202030204" pitchFamily="34" charset="0"/>
              </a:rPr>
              <a:t>İle İlgili Olarak İçişleri </a:t>
            </a:r>
            <a:r>
              <a:rPr lang="tr-TR" altLang="tr-TR" sz="2800" b="1" dirty="0" smtClean="0">
                <a:solidFill>
                  <a:srgbClr val="FFC000"/>
                </a:solidFill>
                <a:latin typeface="Arial Narrow" panose="020B0606020202030204" pitchFamily="34" charset="0"/>
              </a:rPr>
              <a:t>Bakanlığınca Yürütülecek İşlemlere </a:t>
            </a:r>
            <a:r>
              <a:rPr lang="tr-TR" altLang="tr-TR" sz="2800" b="1" dirty="0">
                <a:solidFill>
                  <a:srgbClr val="FFC000"/>
                </a:solidFill>
                <a:latin typeface="Arial Narrow" panose="020B0606020202030204" pitchFamily="34" charset="0"/>
              </a:rPr>
              <a:t>İlişkin </a:t>
            </a:r>
            <a:r>
              <a:rPr lang="tr-TR" altLang="tr-TR" sz="2800" b="1" dirty="0" smtClean="0">
                <a:solidFill>
                  <a:srgbClr val="FFC000"/>
                </a:solidFill>
                <a:latin typeface="Arial Narrow" panose="020B0606020202030204" pitchFamily="34" charset="0"/>
              </a:rPr>
              <a:t>Yönerge</a:t>
            </a:r>
          </a:p>
          <a:p>
            <a:pPr marL="0" indent="0">
              <a:buNone/>
            </a:pPr>
            <a:endParaRPr lang="tr-TR" sz="2800" dirty="0" smtClean="0"/>
          </a:p>
          <a:p>
            <a:pPr marL="0" lvl="0" indent="0" fontAlgn="base">
              <a:spcBef>
                <a:spcPct val="0"/>
              </a:spcBef>
              <a:spcAft>
                <a:spcPct val="0"/>
              </a:spcAft>
              <a:buClr>
                <a:srgbClr val="FFFFFF"/>
              </a:buClr>
              <a:buNone/>
            </a:pPr>
            <a:endParaRPr lang="tr-TR" dirty="0">
              <a:solidFill>
                <a:srgbClr val="FFC000"/>
              </a:solidFill>
              <a:latin typeface="Arial Narrow" panose="020B0606020202030204" pitchFamily="34" charset="0"/>
            </a:endParaRPr>
          </a:p>
        </p:txBody>
      </p:sp>
      <p:sp>
        <p:nvSpPr>
          <p:cNvPr id="2" name="Başlık 1"/>
          <p:cNvSpPr>
            <a:spLocks noGrp="1"/>
          </p:cNvSpPr>
          <p:nvPr>
            <p:ph type="title"/>
          </p:nvPr>
        </p:nvSpPr>
        <p:spPr>
          <a:xfrm>
            <a:off x="467544" y="332656"/>
            <a:ext cx="8229600" cy="1944216"/>
          </a:xfrm>
        </p:spPr>
        <p:txBody>
          <a:bodyPr>
            <a:normAutofit fontScale="90000"/>
          </a:bodyPr>
          <a:lstStyle/>
          <a:p>
            <a:r>
              <a:rPr lang="tr-TR" dirty="0" smtClean="0">
                <a:solidFill>
                  <a:srgbClr val="FF0000"/>
                </a:solidFill>
              </a:rPr>
              <a:t>	</a:t>
            </a:r>
            <a:r>
              <a:rPr lang="tr-TR" b="1" dirty="0" smtClean="0">
                <a:solidFill>
                  <a:srgbClr val="FF0000"/>
                </a:solidFill>
              </a:rPr>
              <a:t>4483 SAYILI MEMURLAR VE   DİĞER KAMU GÖREVLİLERİNİN YARGILANMASI HAKKINDA KANUN</a:t>
            </a:r>
            <a:endParaRPr lang="tr-TR" b="1" dirty="0">
              <a:solidFill>
                <a:srgbClr val="FF0000"/>
              </a:solidFill>
            </a:endParaRPr>
          </a:p>
        </p:txBody>
      </p:sp>
      <p:sp>
        <p:nvSpPr>
          <p:cNvPr id="5" name="Veri Yer Tutucusu 4"/>
          <p:cNvSpPr>
            <a:spLocks noGrp="1"/>
          </p:cNvSpPr>
          <p:nvPr>
            <p:ph type="dt" sz="half" idx="10"/>
          </p:nvPr>
        </p:nvSpPr>
        <p:spPr/>
        <p:txBody>
          <a:bodyPr/>
          <a:lstStyle/>
          <a:p>
            <a:fld id="{D2FED142-4072-4CBB-BD01-0D69887BE4CA}" type="datetime1">
              <a:rPr lang="tr-TR" smtClean="0"/>
              <a:t>17.02.2020</a:t>
            </a:fld>
            <a:endParaRPr lang="tr-TR" dirty="0"/>
          </a:p>
        </p:txBody>
      </p:sp>
      <p:sp>
        <p:nvSpPr>
          <p:cNvPr id="6" name="Slayt Numarası Yer Tutucusu 5"/>
          <p:cNvSpPr>
            <a:spLocks noGrp="1"/>
          </p:cNvSpPr>
          <p:nvPr>
            <p:ph type="sldNum" sz="quarter" idx="12"/>
          </p:nvPr>
        </p:nvSpPr>
        <p:spPr/>
        <p:txBody>
          <a:bodyPr/>
          <a:lstStyle/>
          <a:p>
            <a:fld id="{F302176B-0E47-46AC-8F43-DAB4B8A37D06}" type="slidenum">
              <a:rPr lang="tr-TR" smtClean="0"/>
              <a:t>3</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395537" y="332656"/>
            <a:ext cx="792088" cy="792088"/>
          </a:xfrm>
          <a:prstGeom prst="rect">
            <a:avLst/>
          </a:prstGeom>
        </p:spPr>
      </p:pic>
    </p:spTree>
    <p:extLst>
      <p:ext uri="{BB962C8B-B14F-4D97-AF65-F5344CB8AC3E}">
        <p14:creationId xmlns:p14="http://schemas.microsoft.com/office/powerpoint/2010/main" val="35775693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675467"/>
            <a:ext cx="7948405" cy="3450696"/>
          </a:xfrm>
        </p:spPr>
        <p:txBody>
          <a:bodyPr>
            <a:normAutofit/>
          </a:bodyPr>
          <a:lstStyle/>
          <a:p>
            <a:pPr lvl="0" fontAlgn="base">
              <a:spcAft>
                <a:spcPct val="0"/>
              </a:spcAft>
              <a:buClr>
                <a:srgbClr val="000000"/>
              </a:buClr>
              <a:buSzPct val="75000"/>
              <a:buFont typeface="Wingdings" pitchFamily="2" charset="2"/>
              <a:buChar char="l"/>
            </a:pPr>
            <a:r>
              <a:rPr lang="tr-TR" altLang="tr-TR" kern="0" dirty="0">
                <a:solidFill>
                  <a:schemeClr val="tx2">
                    <a:lumMod val="75000"/>
                  </a:schemeClr>
                </a:solidFill>
                <a:latin typeface="Arial"/>
              </a:rPr>
              <a:t>Kamu görevlileri için </a:t>
            </a:r>
            <a:r>
              <a:rPr lang="tr-TR" altLang="tr-TR" kern="0" dirty="0" smtClean="0">
                <a:solidFill>
                  <a:schemeClr val="tx2">
                    <a:lumMod val="75000"/>
                  </a:schemeClr>
                </a:solidFill>
                <a:latin typeface="Arial"/>
              </a:rPr>
              <a:t>mevzuatta </a:t>
            </a:r>
            <a:r>
              <a:rPr lang="tr-TR" altLang="tr-TR" kern="0" dirty="0">
                <a:solidFill>
                  <a:schemeClr val="tx2">
                    <a:lumMod val="75000"/>
                  </a:schemeClr>
                </a:solidFill>
                <a:latin typeface="Arial"/>
              </a:rPr>
              <a:t>öngörülen </a:t>
            </a:r>
            <a:r>
              <a:rPr lang="tr-TR" altLang="tr-TR" b="1" kern="0" dirty="0">
                <a:solidFill>
                  <a:srgbClr val="C00000"/>
                </a:solidFill>
                <a:latin typeface="Arial"/>
              </a:rPr>
              <a:t>“disiplin hükümleri”</a:t>
            </a:r>
            <a:r>
              <a:rPr lang="tr-TR" altLang="tr-TR" b="1" kern="0" dirty="0">
                <a:solidFill>
                  <a:schemeClr val="tx2">
                    <a:lumMod val="75000"/>
                  </a:schemeClr>
                </a:solidFill>
                <a:latin typeface="Arial"/>
              </a:rPr>
              <a:t> </a:t>
            </a:r>
            <a:r>
              <a:rPr lang="tr-TR" altLang="tr-TR" kern="0" dirty="0">
                <a:solidFill>
                  <a:schemeClr val="tx2">
                    <a:lumMod val="75000"/>
                  </a:schemeClr>
                </a:solidFill>
                <a:latin typeface="Arial"/>
              </a:rPr>
              <a:t>bu Kanun kapsamında değildir. </a:t>
            </a:r>
          </a:p>
          <a:p>
            <a:pPr lvl="0" fontAlgn="base">
              <a:spcAft>
                <a:spcPct val="0"/>
              </a:spcAft>
              <a:buClr>
                <a:srgbClr val="000000"/>
              </a:buClr>
              <a:buSzPct val="75000"/>
              <a:buFont typeface="Wingdings" pitchFamily="2" charset="2"/>
              <a:buChar char="l"/>
            </a:pPr>
            <a:endParaRPr lang="tr-TR" altLang="tr-TR" kern="0" dirty="0">
              <a:solidFill>
                <a:schemeClr val="tx2">
                  <a:lumMod val="75000"/>
                </a:schemeClr>
              </a:solidFill>
              <a:latin typeface="Arial"/>
            </a:endParaRPr>
          </a:p>
          <a:p>
            <a:pPr lvl="0" fontAlgn="base">
              <a:spcAft>
                <a:spcPct val="0"/>
              </a:spcAft>
              <a:buClr>
                <a:srgbClr val="000000"/>
              </a:buClr>
              <a:buSzPct val="75000"/>
              <a:buFont typeface="Wingdings" pitchFamily="2" charset="2"/>
              <a:buChar char="l"/>
            </a:pPr>
            <a:r>
              <a:rPr lang="tr-TR" altLang="tr-TR" kern="0" dirty="0">
                <a:solidFill>
                  <a:schemeClr val="tx2">
                    <a:lumMod val="75000"/>
                  </a:schemeClr>
                </a:solidFill>
                <a:latin typeface="Arial"/>
              </a:rPr>
              <a:t>Fiilin ayrıca disiplin suçu olması halinde, ilgili mevzuata göre disiplin soruşturması yapılır. </a:t>
            </a:r>
          </a:p>
        </p:txBody>
      </p:sp>
      <p:sp>
        <p:nvSpPr>
          <p:cNvPr id="2" name="Başlık 1"/>
          <p:cNvSpPr>
            <a:spLocks noGrp="1"/>
          </p:cNvSpPr>
          <p:nvPr>
            <p:ph type="title"/>
          </p:nvPr>
        </p:nvSpPr>
        <p:spPr/>
        <p:txBody>
          <a:bodyPr/>
          <a:lstStyle/>
          <a:p>
            <a:r>
              <a:rPr lang="tr-TR" dirty="0" smtClean="0"/>
              <a:t>DİSİPLİN HÜKÜMLERİ</a:t>
            </a:r>
            <a:endParaRPr lang="tr-TR" dirty="0"/>
          </a:p>
        </p:txBody>
      </p:sp>
      <p:sp>
        <p:nvSpPr>
          <p:cNvPr id="5" name="Veri Yer Tutucusu 4"/>
          <p:cNvSpPr>
            <a:spLocks noGrp="1"/>
          </p:cNvSpPr>
          <p:nvPr>
            <p:ph type="dt" sz="half" idx="10"/>
          </p:nvPr>
        </p:nvSpPr>
        <p:spPr/>
        <p:txBody>
          <a:bodyPr/>
          <a:lstStyle/>
          <a:p>
            <a:fld id="{2FC3301A-9807-48E6-9918-D21FC707F9DB}"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30</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0944817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9" y="1916832"/>
            <a:ext cx="8568952" cy="4392488"/>
          </a:xfrm>
        </p:spPr>
        <p:txBody>
          <a:bodyPr>
            <a:normAutofit/>
          </a:bodyPr>
          <a:lstStyle/>
          <a:p>
            <a:r>
              <a:rPr lang="tr-TR" altLang="tr-TR" sz="2400" dirty="0" smtClean="0">
                <a:solidFill>
                  <a:srgbClr val="FF0000"/>
                </a:solidFill>
                <a:latin typeface="Arial" charset="0"/>
                <a:cs typeface="Arial" charset="0"/>
              </a:rPr>
              <a:t>Haksız </a:t>
            </a:r>
            <a:r>
              <a:rPr lang="tr-TR" altLang="tr-TR" sz="2400" dirty="0">
                <a:solidFill>
                  <a:srgbClr val="FF0000"/>
                </a:solidFill>
                <a:latin typeface="Arial" charset="0"/>
                <a:cs typeface="Arial" charset="0"/>
              </a:rPr>
              <a:t>arama (m.120</a:t>
            </a:r>
            <a:r>
              <a:rPr lang="tr-TR" altLang="tr-TR" sz="2400" dirty="0" smtClean="0">
                <a:solidFill>
                  <a:srgbClr val="FF0000"/>
                </a:solidFill>
                <a:latin typeface="Arial" charset="0"/>
                <a:cs typeface="Arial" charset="0"/>
              </a:rPr>
              <a:t>)</a:t>
            </a:r>
          </a:p>
          <a:p>
            <a:r>
              <a:rPr lang="tr-TR" altLang="tr-TR" sz="2400" dirty="0" smtClean="0">
                <a:solidFill>
                  <a:srgbClr val="FF0000"/>
                </a:solidFill>
                <a:latin typeface="Arial" charset="0"/>
                <a:cs typeface="Arial" charset="0"/>
              </a:rPr>
              <a:t>Dilekçe </a:t>
            </a:r>
            <a:r>
              <a:rPr lang="tr-TR" altLang="tr-TR" sz="2400" dirty="0">
                <a:solidFill>
                  <a:srgbClr val="FF0000"/>
                </a:solidFill>
                <a:latin typeface="Arial" charset="0"/>
                <a:cs typeface="Arial" charset="0"/>
              </a:rPr>
              <a:t>hakkının kullanılmasının engellenmesi (m.121</a:t>
            </a:r>
            <a:r>
              <a:rPr lang="tr-TR" altLang="tr-TR" sz="2400" dirty="0" smtClean="0">
                <a:solidFill>
                  <a:srgbClr val="FF0000"/>
                </a:solidFill>
                <a:latin typeface="Arial" charset="0"/>
                <a:cs typeface="Arial" charset="0"/>
              </a:rPr>
              <a:t>)</a:t>
            </a:r>
          </a:p>
          <a:p>
            <a:r>
              <a:rPr lang="tr-TR" altLang="tr-TR" sz="2400" dirty="0" smtClean="0">
                <a:solidFill>
                  <a:srgbClr val="FF0000"/>
                </a:solidFill>
                <a:latin typeface="Arial" charset="0"/>
                <a:cs typeface="Arial" charset="0"/>
              </a:rPr>
              <a:t>Ayrımcılık </a:t>
            </a:r>
            <a:r>
              <a:rPr lang="tr-TR" altLang="tr-TR" sz="2400" dirty="0">
                <a:solidFill>
                  <a:srgbClr val="FF0000"/>
                </a:solidFill>
                <a:latin typeface="Arial" charset="0"/>
                <a:cs typeface="Arial" charset="0"/>
              </a:rPr>
              <a:t>(m.122</a:t>
            </a:r>
            <a:r>
              <a:rPr lang="tr-TR" altLang="tr-TR" sz="2400" dirty="0" smtClean="0">
                <a:solidFill>
                  <a:srgbClr val="FF0000"/>
                </a:solidFill>
                <a:latin typeface="Arial" charset="0"/>
                <a:cs typeface="Arial" charset="0"/>
              </a:rPr>
              <a:t>)</a:t>
            </a:r>
          </a:p>
          <a:p>
            <a:r>
              <a:rPr lang="tr-TR" altLang="tr-TR" sz="2400" dirty="0" smtClean="0">
                <a:solidFill>
                  <a:srgbClr val="FF0000"/>
                </a:solidFill>
                <a:latin typeface="Arial" charset="0"/>
                <a:cs typeface="Arial" charset="0"/>
              </a:rPr>
              <a:t>Hayatın </a:t>
            </a:r>
            <a:r>
              <a:rPr lang="tr-TR" altLang="tr-TR" sz="2400" dirty="0">
                <a:solidFill>
                  <a:srgbClr val="FF0000"/>
                </a:solidFill>
                <a:latin typeface="Arial" charset="0"/>
                <a:cs typeface="Arial" charset="0"/>
              </a:rPr>
              <a:t>gizliliğini ihlal (m.134</a:t>
            </a:r>
            <a:r>
              <a:rPr lang="tr-TR" altLang="tr-TR" sz="2400" dirty="0" smtClean="0">
                <a:solidFill>
                  <a:srgbClr val="FF0000"/>
                </a:solidFill>
                <a:latin typeface="Arial" charset="0"/>
                <a:cs typeface="Arial" charset="0"/>
              </a:rPr>
              <a:t>)</a:t>
            </a:r>
          </a:p>
          <a:p>
            <a:r>
              <a:rPr lang="tr-TR" altLang="tr-TR" sz="2400" dirty="0" smtClean="0">
                <a:solidFill>
                  <a:srgbClr val="FF0000"/>
                </a:solidFill>
                <a:latin typeface="Arial" charset="0"/>
                <a:cs typeface="Arial" charset="0"/>
              </a:rPr>
              <a:t>Kişisel </a:t>
            </a:r>
            <a:r>
              <a:rPr lang="tr-TR" altLang="tr-TR" sz="2400" dirty="0">
                <a:solidFill>
                  <a:srgbClr val="FF0000"/>
                </a:solidFill>
                <a:latin typeface="Arial" charset="0"/>
                <a:cs typeface="Arial" charset="0"/>
              </a:rPr>
              <a:t>verilerin kaydedilmesi (m.135</a:t>
            </a:r>
            <a:r>
              <a:rPr lang="tr-TR" altLang="tr-TR" sz="2400" dirty="0" smtClean="0">
                <a:solidFill>
                  <a:srgbClr val="FF0000"/>
                </a:solidFill>
                <a:latin typeface="Arial" charset="0"/>
                <a:cs typeface="Arial" charset="0"/>
              </a:rPr>
              <a:t>)</a:t>
            </a:r>
          </a:p>
          <a:p>
            <a:r>
              <a:rPr lang="tr-TR" altLang="tr-TR" sz="2400" dirty="0" smtClean="0">
                <a:solidFill>
                  <a:srgbClr val="FF0000"/>
                </a:solidFill>
                <a:latin typeface="Arial" charset="0"/>
                <a:cs typeface="Arial" charset="0"/>
              </a:rPr>
              <a:t>Verileri </a:t>
            </a:r>
            <a:r>
              <a:rPr lang="tr-TR" altLang="tr-TR" sz="2400" dirty="0">
                <a:solidFill>
                  <a:srgbClr val="FF0000"/>
                </a:solidFill>
                <a:latin typeface="Arial" charset="0"/>
                <a:cs typeface="Arial" charset="0"/>
              </a:rPr>
              <a:t>hukuka aykırı olarak verme veya ele geçirme (m.136</a:t>
            </a:r>
            <a:r>
              <a:rPr lang="tr-TR" altLang="tr-TR" sz="2400" dirty="0" smtClean="0">
                <a:solidFill>
                  <a:srgbClr val="FF0000"/>
                </a:solidFill>
                <a:latin typeface="Arial" charset="0"/>
                <a:cs typeface="Arial" charset="0"/>
              </a:rPr>
              <a:t>)</a:t>
            </a:r>
          </a:p>
          <a:p>
            <a:r>
              <a:rPr lang="tr-TR" altLang="tr-TR" sz="2400" dirty="0" smtClean="0">
                <a:solidFill>
                  <a:srgbClr val="FF0000"/>
                </a:solidFill>
                <a:latin typeface="Arial" charset="0"/>
                <a:cs typeface="Arial" charset="0"/>
              </a:rPr>
              <a:t>Verileri </a:t>
            </a:r>
            <a:r>
              <a:rPr lang="tr-TR" altLang="tr-TR" sz="2400" dirty="0">
                <a:solidFill>
                  <a:srgbClr val="FF0000"/>
                </a:solidFill>
                <a:latin typeface="Arial" charset="0"/>
                <a:cs typeface="Arial" charset="0"/>
              </a:rPr>
              <a:t>yok etmeme (m.138</a:t>
            </a:r>
            <a:r>
              <a:rPr lang="tr-TR" altLang="tr-TR" sz="2400" dirty="0" smtClean="0">
                <a:solidFill>
                  <a:srgbClr val="FF0000"/>
                </a:solidFill>
                <a:latin typeface="Arial" charset="0"/>
                <a:cs typeface="Arial" charset="0"/>
              </a:rPr>
              <a:t>)</a:t>
            </a:r>
          </a:p>
        </p:txBody>
      </p:sp>
      <p:sp>
        <p:nvSpPr>
          <p:cNvPr id="2" name="Başlık 1"/>
          <p:cNvSpPr>
            <a:spLocks noGrp="1"/>
          </p:cNvSpPr>
          <p:nvPr>
            <p:ph type="title"/>
          </p:nvPr>
        </p:nvSpPr>
        <p:spPr/>
        <p:txBody>
          <a:bodyPr>
            <a:normAutofit fontScale="90000"/>
          </a:bodyPr>
          <a:lstStyle/>
          <a:p>
            <a:r>
              <a:rPr lang="tr-TR" sz="3600" dirty="0" smtClean="0"/>
              <a:t>	4483 SAYILI KANUN’UN TCK’DA 	TANIMLANAN SUÇLAR AÇISINDAN KAPSAMI</a:t>
            </a:r>
            <a:endParaRPr lang="tr-TR" sz="3600" dirty="0"/>
          </a:p>
        </p:txBody>
      </p:sp>
      <p:sp>
        <p:nvSpPr>
          <p:cNvPr id="5" name="Veri Yer Tutucusu 4"/>
          <p:cNvSpPr>
            <a:spLocks noGrp="1"/>
          </p:cNvSpPr>
          <p:nvPr>
            <p:ph type="dt" sz="half" idx="10"/>
          </p:nvPr>
        </p:nvSpPr>
        <p:spPr/>
        <p:txBody>
          <a:bodyPr/>
          <a:lstStyle/>
          <a:p>
            <a:fld id="{EDCC63D6-FF15-453B-8029-1607CB7F5EC2}"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31</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8253739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276872"/>
            <a:ext cx="7948405" cy="4248472"/>
          </a:xfrm>
        </p:spPr>
        <p:txBody>
          <a:bodyPr/>
          <a:lstStyle/>
          <a:p>
            <a:pPr lvl="0"/>
            <a:r>
              <a:rPr lang="tr-TR" altLang="tr-TR" dirty="0" smtClean="0">
                <a:solidFill>
                  <a:srgbClr val="FF0000"/>
                </a:solidFill>
                <a:latin typeface="Arial" charset="0"/>
                <a:cs typeface="Arial" charset="0"/>
              </a:rPr>
              <a:t>İmar </a:t>
            </a:r>
            <a:r>
              <a:rPr lang="tr-TR" altLang="tr-TR" dirty="0">
                <a:solidFill>
                  <a:srgbClr val="FF0000"/>
                </a:solidFill>
                <a:latin typeface="Arial" charset="0"/>
                <a:cs typeface="Arial" charset="0"/>
              </a:rPr>
              <a:t>kirliliğine neden olma </a:t>
            </a:r>
            <a:r>
              <a:rPr lang="tr-TR" altLang="tr-TR" dirty="0" smtClean="0">
                <a:solidFill>
                  <a:srgbClr val="FF0000"/>
                </a:solidFill>
                <a:latin typeface="Arial" charset="0"/>
                <a:cs typeface="Arial" charset="0"/>
              </a:rPr>
              <a:t>(Md.184)</a:t>
            </a:r>
          </a:p>
          <a:p>
            <a:pPr lvl="0"/>
            <a:r>
              <a:rPr lang="tr-TR" altLang="tr-TR" dirty="0" smtClean="0">
                <a:solidFill>
                  <a:srgbClr val="FF0000"/>
                </a:solidFill>
                <a:latin typeface="Arial" charset="0"/>
                <a:cs typeface="Arial" charset="0"/>
              </a:rPr>
              <a:t>Resmi </a:t>
            </a:r>
            <a:r>
              <a:rPr lang="tr-TR" altLang="tr-TR" dirty="0">
                <a:solidFill>
                  <a:srgbClr val="FF0000"/>
                </a:solidFill>
                <a:latin typeface="Arial" charset="0"/>
                <a:cs typeface="Arial" charset="0"/>
              </a:rPr>
              <a:t>belgede sahtecilik </a:t>
            </a:r>
            <a:r>
              <a:rPr lang="tr-TR" altLang="tr-TR" dirty="0" smtClean="0">
                <a:solidFill>
                  <a:srgbClr val="FF0000"/>
                </a:solidFill>
                <a:latin typeface="Arial" charset="0"/>
                <a:cs typeface="Arial" charset="0"/>
              </a:rPr>
              <a:t>(Md. 204)</a:t>
            </a:r>
          </a:p>
          <a:p>
            <a:pPr lvl="0"/>
            <a:r>
              <a:rPr lang="tr-TR" altLang="tr-TR" dirty="0" smtClean="0">
                <a:solidFill>
                  <a:srgbClr val="FF0000"/>
                </a:solidFill>
                <a:latin typeface="Arial" charset="0"/>
                <a:cs typeface="Arial" charset="0"/>
              </a:rPr>
              <a:t>Denetim </a:t>
            </a:r>
            <a:r>
              <a:rPr lang="tr-TR" altLang="tr-TR" dirty="0">
                <a:solidFill>
                  <a:srgbClr val="FF0000"/>
                </a:solidFill>
                <a:latin typeface="Arial" charset="0"/>
                <a:cs typeface="Arial" charset="0"/>
              </a:rPr>
              <a:t>görevinin ihmali </a:t>
            </a:r>
            <a:r>
              <a:rPr lang="tr-TR" altLang="tr-TR" dirty="0" smtClean="0">
                <a:solidFill>
                  <a:srgbClr val="FF0000"/>
                </a:solidFill>
                <a:latin typeface="Arial" charset="0"/>
                <a:cs typeface="Arial" charset="0"/>
              </a:rPr>
              <a:t>(Md. 251) </a:t>
            </a:r>
          </a:p>
          <a:p>
            <a:pPr lvl="0"/>
            <a:r>
              <a:rPr lang="tr-TR" altLang="tr-TR" dirty="0" smtClean="0">
                <a:solidFill>
                  <a:srgbClr val="FF0000"/>
                </a:solidFill>
                <a:latin typeface="Arial" charset="0"/>
                <a:cs typeface="Arial" charset="0"/>
              </a:rPr>
              <a:t>Görevi </a:t>
            </a:r>
            <a:r>
              <a:rPr lang="tr-TR" altLang="tr-TR" dirty="0">
                <a:solidFill>
                  <a:srgbClr val="FF0000"/>
                </a:solidFill>
                <a:latin typeface="Arial" charset="0"/>
                <a:cs typeface="Arial" charset="0"/>
              </a:rPr>
              <a:t>kötüye kullanma </a:t>
            </a:r>
            <a:r>
              <a:rPr lang="tr-TR" altLang="tr-TR" dirty="0" smtClean="0">
                <a:solidFill>
                  <a:srgbClr val="FF0000"/>
                </a:solidFill>
                <a:latin typeface="Arial" charset="0"/>
                <a:cs typeface="Arial" charset="0"/>
              </a:rPr>
              <a:t>(Md. 257)</a:t>
            </a:r>
          </a:p>
          <a:p>
            <a:pPr lvl="0"/>
            <a:r>
              <a:rPr lang="tr-TR" altLang="tr-TR" dirty="0" smtClean="0">
                <a:solidFill>
                  <a:srgbClr val="FF0000"/>
                </a:solidFill>
                <a:latin typeface="Arial" charset="0"/>
                <a:cs typeface="Arial" charset="0"/>
              </a:rPr>
              <a:t>Göreve </a:t>
            </a:r>
            <a:r>
              <a:rPr lang="tr-TR" altLang="tr-TR" dirty="0">
                <a:solidFill>
                  <a:srgbClr val="FF0000"/>
                </a:solidFill>
                <a:latin typeface="Arial" charset="0"/>
                <a:cs typeface="Arial" charset="0"/>
              </a:rPr>
              <a:t>ilişkin sırrın açıklanması </a:t>
            </a:r>
            <a:r>
              <a:rPr lang="tr-TR" altLang="tr-TR" dirty="0" smtClean="0">
                <a:solidFill>
                  <a:srgbClr val="FF0000"/>
                </a:solidFill>
                <a:latin typeface="Arial" charset="0"/>
                <a:cs typeface="Arial" charset="0"/>
              </a:rPr>
              <a:t>(Md. 258) </a:t>
            </a:r>
          </a:p>
          <a:p>
            <a:pPr lvl="0"/>
            <a:r>
              <a:rPr lang="tr-TR" altLang="tr-TR" dirty="0" smtClean="0">
                <a:solidFill>
                  <a:srgbClr val="FF0000"/>
                </a:solidFill>
                <a:latin typeface="Arial" charset="0"/>
                <a:cs typeface="Arial" charset="0"/>
              </a:rPr>
              <a:t>Kişilerin </a:t>
            </a:r>
            <a:r>
              <a:rPr lang="tr-TR" altLang="tr-TR" dirty="0">
                <a:solidFill>
                  <a:srgbClr val="FF0000"/>
                </a:solidFill>
                <a:latin typeface="Arial" charset="0"/>
                <a:cs typeface="Arial" charset="0"/>
              </a:rPr>
              <a:t>malları üzerinde usulsüz tasarruf </a:t>
            </a:r>
            <a:r>
              <a:rPr lang="tr-TR" altLang="tr-TR" dirty="0" smtClean="0">
                <a:solidFill>
                  <a:srgbClr val="FF0000"/>
                </a:solidFill>
                <a:latin typeface="Arial" charset="0"/>
                <a:cs typeface="Arial" charset="0"/>
              </a:rPr>
              <a:t>(Md. 261) </a:t>
            </a:r>
          </a:p>
          <a:p>
            <a:pPr lvl="0"/>
            <a:r>
              <a:rPr lang="tr-TR" altLang="tr-TR" dirty="0" smtClean="0">
                <a:solidFill>
                  <a:srgbClr val="FF0000"/>
                </a:solidFill>
                <a:latin typeface="Arial" charset="0"/>
                <a:cs typeface="Arial" charset="0"/>
              </a:rPr>
              <a:t>Kamu </a:t>
            </a:r>
            <a:r>
              <a:rPr lang="tr-TR" altLang="tr-TR" dirty="0">
                <a:solidFill>
                  <a:srgbClr val="FF0000"/>
                </a:solidFill>
                <a:latin typeface="Arial" charset="0"/>
                <a:cs typeface="Arial" charset="0"/>
              </a:rPr>
              <a:t>görevinin usulsüz olarak üstlenilmesi </a:t>
            </a:r>
            <a:r>
              <a:rPr lang="tr-TR" altLang="tr-TR" dirty="0" smtClean="0">
                <a:solidFill>
                  <a:srgbClr val="FF0000"/>
                </a:solidFill>
                <a:latin typeface="Arial" charset="0"/>
                <a:cs typeface="Arial" charset="0"/>
              </a:rPr>
              <a:t>(Md. 262) </a:t>
            </a:r>
          </a:p>
          <a:p>
            <a:endParaRPr lang="tr-TR" dirty="0"/>
          </a:p>
        </p:txBody>
      </p:sp>
      <p:sp>
        <p:nvSpPr>
          <p:cNvPr id="2" name="Başlık 1"/>
          <p:cNvSpPr>
            <a:spLocks noGrp="1"/>
          </p:cNvSpPr>
          <p:nvPr>
            <p:ph type="title"/>
          </p:nvPr>
        </p:nvSpPr>
        <p:spPr/>
        <p:txBody>
          <a:bodyPr>
            <a:normAutofit fontScale="90000"/>
          </a:bodyPr>
          <a:lstStyle/>
          <a:p>
            <a:r>
              <a:rPr lang="tr-TR" sz="3600" dirty="0" smtClean="0"/>
              <a:t>	4483 </a:t>
            </a:r>
            <a:r>
              <a:rPr lang="tr-TR" sz="3600" dirty="0"/>
              <a:t>SAYILI KANUN’UN TCK’DA </a:t>
            </a:r>
            <a:r>
              <a:rPr lang="tr-TR" sz="3600" dirty="0" smtClean="0"/>
              <a:t>	TANIMLANAN </a:t>
            </a:r>
            <a:r>
              <a:rPr lang="tr-TR" sz="3600" dirty="0"/>
              <a:t>SUÇLAR AÇISINDAN KAPSAMI</a:t>
            </a:r>
            <a:endParaRPr lang="tr-TR" dirty="0"/>
          </a:p>
        </p:txBody>
      </p:sp>
      <p:sp>
        <p:nvSpPr>
          <p:cNvPr id="5" name="Veri Yer Tutucusu 4"/>
          <p:cNvSpPr>
            <a:spLocks noGrp="1"/>
          </p:cNvSpPr>
          <p:nvPr>
            <p:ph type="dt" sz="half" idx="10"/>
          </p:nvPr>
        </p:nvSpPr>
        <p:spPr/>
        <p:txBody>
          <a:bodyPr/>
          <a:lstStyle/>
          <a:p>
            <a:fld id="{DCD84DA0-18B6-45F6-A101-CDA10AE5A9D3}"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32</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5113348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675467"/>
            <a:ext cx="7948405" cy="3450696"/>
          </a:xfrm>
        </p:spPr>
        <p:txBody>
          <a:bodyPr/>
          <a:lstStyle/>
          <a:p>
            <a:pPr lvl="0"/>
            <a:r>
              <a:rPr lang="tr-TR" altLang="tr-TR" sz="2200" dirty="0" smtClean="0">
                <a:solidFill>
                  <a:srgbClr val="FF0000"/>
                </a:solidFill>
                <a:latin typeface="Arial" charset="0"/>
                <a:cs typeface="Arial" charset="0"/>
              </a:rPr>
              <a:t>Kamu </a:t>
            </a:r>
            <a:r>
              <a:rPr lang="tr-TR" altLang="tr-TR" sz="2200" dirty="0">
                <a:solidFill>
                  <a:srgbClr val="FF0000"/>
                </a:solidFill>
                <a:latin typeface="Arial" charset="0"/>
                <a:cs typeface="Arial" charset="0"/>
              </a:rPr>
              <a:t>görevine ait araç gereçleri suçta kullanma (Md. 266) </a:t>
            </a:r>
          </a:p>
          <a:p>
            <a:pPr lvl="0"/>
            <a:r>
              <a:rPr lang="tr-TR" altLang="tr-TR" sz="2200" dirty="0" smtClean="0">
                <a:solidFill>
                  <a:srgbClr val="FF0000"/>
                </a:solidFill>
                <a:latin typeface="Arial" charset="0"/>
                <a:cs typeface="Arial" charset="0"/>
              </a:rPr>
              <a:t>Suç </a:t>
            </a:r>
            <a:r>
              <a:rPr lang="tr-TR" altLang="tr-TR" sz="2200" dirty="0">
                <a:solidFill>
                  <a:srgbClr val="FF0000"/>
                </a:solidFill>
                <a:latin typeface="Arial" charset="0"/>
                <a:cs typeface="Arial" charset="0"/>
              </a:rPr>
              <a:t>delillerini yok etme, gizleme veya değiştirme (Md. 281) </a:t>
            </a:r>
          </a:p>
          <a:p>
            <a:pPr lvl="0"/>
            <a:r>
              <a:rPr lang="tr-TR" altLang="tr-TR" sz="2200" dirty="0" smtClean="0">
                <a:solidFill>
                  <a:srgbClr val="FF0000"/>
                </a:solidFill>
                <a:latin typeface="Arial" charset="0"/>
                <a:cs typeface="Arial" charset="0"/>
              </a:rPr>
              <a:t>Suçluyu </a:t>
            </a:r>
            <a:r>
              <a:rPr lang="tr-TR" altLang="tr-TR" sz="2200" dirty="0">
                <a:solidFill>
                  <a:srgbClr val="FF0000"/>
                </a:solidFill>
                <a:latin typeface="Arial" charset="0"/>
                <a:cs typeface="Arial" charset="0"/>
              </a:rPr>
              <a:t>kayırma (</a:t>
            </a:r>
            <a:r>
              <a:rPr lang="tr-TR" altLang="tr-TR" sz="2200" dirty="0" smtClean="0">
                <a:solidFill>
                  <a:srgbClr val="FF0000"/>
                </a:solidFill>
                <a:latin typeface="Arial" charset="0"/>
                <a:cs typeface="Arial" charset="0"/>
              </a:rPr>
              <a:t>Md. 283</a:t>
            </a:r>
            <a:r>
              <a:rPr lang="tr-TR" altLang="tr-TR" sz="2200" dirty="0">
                <a:solidFill>
                  <a:srgbClr val="FF0000"/>
                </a:solidFill>
                <a:latin typeface="Arial" charset="0"/>
                <a:cs typeface="Arial" charset="0"/>
              </a:rPr>
              <a:t>) </a:t>
            </a:r>
          </a:p>
          <a:p>
            <a:pPr lvl="0"/>
            <a:r>
              <a:rPr lang="tr-TR" altLang="tr-TR" sz="2200" dirty="0" smtClean="0">
                <a:solidFill>
                  <a:srgbClr val="FF0000"/>
                </a:solidFill>
                <a:latin typeface="Arial" charset="0"/>
                <a:cs typeface="Arial" charset="0"/>
              </a:rPr>
              <a:t>Tutuklu, hükümlü </a:t>
            </a:r>
            <a:r>
              <a:rPr lang="tr-TR" altLang="tr-TR" sz="2200" dirty="0">
                <a:solidFill>
                  <a:srgbClr val="FF0000"/>
                </a:solidFill>
                <a:latin typeface="Arial" charset="0"/>
                <a:cs typeface="Arial" charset="0"/>
              </a:rPr>
              <a:t>veya suç delillerini bildirmeme (Md. 284)</a:t>
            </a:r>
          </a:p>
          <a:p>
            <a:pPr lvl="0"/>
            <a:r>
              <a:rPr lang="tr-TR" altLang="tr-TR" sz="2200" dirty="0" smtClean="0">
                <a:solidFill>
                  <a:srgbClr val="FF0000"/>
                </a:solidFill>
                <a:latin typeface="Arial" charset="0"/>
                <a:cs typeface="Arial" charset="0"/>
              </a:rPr>
              <a:t>Gizliliğin </a:t>
            </a:r>
            <a:r>
              <a:rPr lang="tr-TR" altLang="tr-TR" sz="2200" dirty="0">
                <a:solidFill>
                  <a:srgbClr val="FF0000"/>
                </a:solidFill>
                <a:latin typeface="Arial" charset="0"/>
                <a:cs typeface="Arial" charset="0"/>
              </a:rPr>
              <a:t>ihlali (Md. 285)</a:t>
            </a:r>
          </a:p>
          <a:p>
            <a:pPr lvl="0"/>
            <a:r>
              <a:rPr lang="tr-TR" altLang="tr-TR" sz="2200" dirty="0" err="1" smtClean="0">
                <a:solidFill>
                  <a:srgbClr val="FF0000"/>
                </a:solidFill>
                <a:latin typeface="Arial" charset="0"/>
                <a:cs typeface="Arial" charset="0"/>
              </a:rPr>
              <a:t>Genital</a:t>
            </a:r>
            <a:r>
              <a:rPr lang="tr-TR" altLang="tr-TR" sz="2200" dirty="0" smtClean="0">
                <a:solidFill>
                  <a:srgbClr val="FF0000"/>
                </a:solidFill>
                <a:latin typeface="Arial" charset="0"/>
                <a:cs typeface="Arial" charset="0"/>
              </a:rPr>
              <a:t> </a:t>
            </a:r>
            <a:r>
              <a:rPr lang="tr-TR" altLang="tr-TR" sz="2200" dirty="0">
                <a:solidFill>
                  <a:srgbClr val="FF0000"/>
                </a:solidFill>
                <a:latin typeface="Arial" charset="0"/>
                <a:cs typeface="Arial" charset="0"/>
              </a:rPr>
              <a:t>muayene (Md. 287</a:t>
            </a:r>
            <a:r>
              <a:rPr lang="tr-TR" altLang="tr-TR" sz="2200" dirty="0" smtClean="0">
                <a:solidFill>
                  <a:srgbClr val="FF0000"/>
                </a:solidFill>
                <a:latin typeface="Arial" charset="0"/>
                <a:cs typeface="Arial" charset="0"/>
              </a:rPr>
              <a:t>)</a:t>
            </a:r>
            <a:endParaRPr lang="tr-TR" sz="2200" dirty="0">
              <a:solidFill>
                <a:srgbClr val="FF0000"/>
              </a:solidFill>
            </a:endParaRPr>
          </a:p>
        </p:txBody>
      </p:sp>
      <p:sp>
        <p:nvSpPr>
          <p:cNvPr id="2" name="Başlık 1"/>
          <p:cNvSpPr>
            <a:spLocks noGrp="1"/>
          </p:cNvSpPr>
          <p:nvPr>
            <p:ph type="title"/>
          </p:nvPr>
        </p:nvSpPr>
        <p:spPr/>
        <p:txBody>
          <a:bodyPr>
            <a:normAutofit fontScale="90000"/>
          </a:bodyPr>
          <a:lstStyle/>
          <a:p>
            <a:r>
              <a:rPr lang="tr-TR" sz="3200" dirty="0" smtClean="0"/>
              <a:t>	4483 </a:t>
            </a:r>
            <a:r>
              <a:rPr lang="tr-TR" sz="3200" dirty="0"/>
              <a:t>SAYILI KANUN’UN TCK’DA </a:t>
            </a:r>
            <a:r>
              <a:rPr lang="tr-TR" sz="3200" dirty="0" smtClean="0"/>
              <a:t>	TANIMLANAN </a:t>
            </a:r>
            <a:r>
              <a:rPr lang="tr-TR" sz="3200" dirty="0"/>
              <a:t>SUÇLAR AÇISINDAN KAPSAMI</a:t>
            </a:r>
            <a:endParaRPr lang="tr-TR" dirty="0"/>
          </a:p>
        </p:txBody>
      </p:sp>
      <p:sp>
        <p:nvSpPr>
          <p:cNvPr id="5" name="Veri Yer Tutucusu 4"/>
          <p:cNvSpPr>
            <a:spLocks noGrp="1"/>
          </p:cNvSpPr>
          <p:nvPr>
            <p:ph type="dt" sz="half" idx="10"/>
          </p:nvPr>
        </p:nvSpPr>
        <p:spPr/>
        <p:txBody>
          <a:bodyPr/>
          <a:lstStyle/>
          <a:p>
            <a:fld id="{A977B562-3632-4549-B284-B699419C8CDC}"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33</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0097465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fontAlgn="base">
              <a:spcAft>
                <a:spcPct val="0"/>
              </a:spcAft>
              <a:buClr>
                <a:srgbClr val="000000"/>
              </a:buClr>
              <a:buSzPct val="75000"/>
              <a:buNone/>
            </a:pPr>
            <a:r>
              <a:rPr lang="tr-TR" altLang="tr-TR" kern="0" dirty="0">
                <a:solidFill>
                  <a:srgbClr val="000000"/>
                </a:solidFill>
                <a:latin typeface="Arial"/>
              </a:rPr>
              <a:t>İdarece yapılan </a:t>
            </a:r>
            <a:r>
              <a:rPr lang="tr-TR" altLang="tr-TR" b="1" kern="0" dirty="0">
                <a:solidFill>
                  <a:srgbClr val="FF0000"/>
                </a:solidFill>
                <a:latin typeface="Arial"/>
              </a:rPr>
              <a:t>“ön inceleme”</a:t>
            </a:r>
            <a:r>
              <a:rPr lang="tr-TR" altLang="tr-TR" kern="0" dirty="0">
                <a:solidFill>
                  <a:srgbClr val="FF0000"/>
                </a:solidFill>
                <a:latin typeface="Arial"/>
              </a:rPr>
              <a:t> </a:t>
            </a:r>
            <a:r>
              <a:rPr lang="tr-TR" altLang="tr-TR" kern="0" dirty="0">
                <a:solidFill>
                  <a:srgbClr val="000000"/>
                </a:solidFill>
                <a:latin typeface="Arial"/>
              </a:rPr>
              <a:t>sonucunda iddia edilen suçu işlediği kanaati üzerine ilgili memur ve diğer kamu görevlileri hakkında ilgili Cumhuriyet </a:t>
            </a:r>
            <a:r>
              <a:rPr lang="tr-TR" altLang="tr-TR" kern="0" dirty="0" smtClean="0">
                <a:solidFill>
                  <a:srgbClr val="000000"/>
                </a:solidFill>
                <a:latin typeface="Arial"/>
              </a:rPr>
              <a:t>Başsavcısına</a:t>
            </a:r>
            <a:r>
              <a:rPr lang="tr-TR" altLang="tr-TR" kern="0" dirty="0">
                <a:solidFill>
                  <a:srgbClr val="000000"/>
                </a:solidFill>
                <a:latin typeface="Arial"/>
              </a:rPr>
              <a:t>, CMK hükümlerine göre </a:t>
            </a:r>
            <a:r>
              <a:rPr lang="tr-TR" altLang="tr-TR" b="1" kern="0" dirty="0">
                <a:solidFill>
                  <a:srgbClr val="FF0000"/>
                </a:solidFill>
                <a:latin typeface="Arial"/>
              </a:rPr>
              <a:t>“soruşturma” </a:t>
            </a:r>
            <a:r>
              <a:rPr lang="tr-TR" altLang="tr-TR" kern="0" dirty="0">
                <a:solidFill>
                  <a:srgbClr val="000000"/>
                </a:solidFill>
                <a:latin typeface="Arial"/>
              </a:rPr>
              <a:t>yapmasına izin verme yetkisidir. </a:t>
            </a:r>
          </a:p>
          <a:p>
            <a:endParaRPr lang="tr-TR" dirty="0"/>
          </a:p>
        </p:txBody>
      </p:sp>
      <p:sp>
        <p:nvSpPr>
          <p:cNvPr id="2" name="Başlık 1"/>
          <p:cNvSpPr>
            <a:spLocks noGrp="1"/>
          </p:cNvSpPr>
          <p:nvPr>
            <p:ph type="title"/>
          </p:nvPr>
        </p:nvSpPr>
        <p:spPr/>
        <p:txBody>
          <a:bodyPr>
            <a:normAutofit fontScale="90000"/>
          </a:bodyPr>
          <a:lstStyle/>
          <a:p>
            <a:r>
              <a:rPr lang="tr-TR" dirty="0" smtClean="0"/>
              <a:t>	SORUŞTURMA İZNİ VERME YETKİSİ</a:t>
            </a:r>
            <a:endParaRPr lang="tr-TR" dirty="0"/>
          </a:p>
        </p:txBody>
      </p:sp>
      <p:sp>
        <p:nvSpPr>
          <p:cNvPr id="5" name="Veri Yer Tutucusu 4"/>
          <p:cNvSpPr>
            <a:spLocks noGrp="1"/>
          </p:cNvSpPr>
          <p:nvPr>
            <p:ph type="dt" sz="half" idx="10"/>
          </p:nvPr>
        </p:nvSpPr>
        <p:spPr/>
        <p:txBody>
          <a:bodyPr/>
          <a:lstStyle/>
          <a:p>
            <a:fld id="{0D5BB5A3-0F65-413C-A8B8-369390967D20}"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34</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9858272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204864"/>
            <a:ext cx="7408333" cy="4032448"/>
          </a:xfrm>
        </p:spPr>
        <p:txBody>
          <a:bodyPr/>
          <a:lstStyle/>
          <a:p>
            <a:pPr lvl="0" fontAlgn="base">
              <a:lnSpc>
                <a:spcPct val="90000"/>
              </a:lnSpc>
              <a:spcAft>
                <a:spcPct val="0"/>
              </a:spcAft>
              <a:buClr>
                <a:srgbClr val="000000"/>
              </a:buClr>
              <a:buSzPct val="75000"/>
              <a:buNone/>
            </a:pPr>
            <a:r>
              <a:rPr lang="tr-TR" altLang="tr-TR" b="1" kern="0" dirty="0" smtClean="0">
                <a:solidFill>
                  <a:srgbClr val="FF0000"/>
                </a:solidFill>
                <a:latin typeface="Arial"/>
              </a:rPr>
              <a:t>Soruşturma </a:t>
            </a:r>
            <a:r>
              <a:rPr lang="tr-TR" altLang="tr-TR" b="1" kern="0" dirty="0">
                <a:solidFill>
                  <a:srgbClr val="FF0000"/>
                </a:solidFill>
                <a:latin typeface="Arial"/>
              </a:rPr>
              <a:t>izni </a:t>
            </a:r>
            <a:r>
              <a:rPr lang="tr-TR" altLang="tr-TR" b="1" kern="0" dirty="0" smtClean="0">
                <a:solidFill>
                  <a:srgbClr val="FF0000"/>
                </a:solidFill>
                <a:latin typeface="Arial"/>
              </a:rPr>
              <a:t>verme yetkisi</a:t>
            </a:r>
            <a:r>
              <a:rPr lang="tr-TR" altLang="tr-TR" b="1" kern="0" dirty="0">
                <a:solidFill>
                  <a:srgbClr val="FF0000"/>
                </a:solidFill>
                <a:latin typeface="Arial"/>
              </a:rPr>
              <a:t>,</a:t>
            </a:r>
          </a:p>
          <a:p>
            <a:pPr lvl="0" fontAlgn="base">
              <a:lnSpc>
                <a:spcPct val="90000"/>
              </a:lnSpc>
              <a:spcAft>
                <a:spcPct val="0"/>
              </a:spcAft>
              <a:buClr>
                <a:srgbClr val="000000"/>
              </a:buClr>
              <a:buSzPct val="75000"/>
              <a:buNone/>
            </a:pPr>
            <a:r>
              <a:rPr lang="tr-TR" altLang="tr-TR" sz="2000" kern="0" dirty="0">
                <a:solidFill>
                  <a:srgbClr val="000000"/>
                </a:solidFill>
                <a:latin typeface="Arial"/>
              </a:rPr>
              <a:t>             a) </a:t>
            </a:r>
            <a:r>
              <a:rPr lang="tr-TR" altLang="tr-TR" sz="2000" kern="0" dirty="0">
                <a:solidFill>
                  <a:srgbClr val="FFC000"/>
                </a:solidFill>
                <a:latin typeface="Arial"/>
              </a:rPr>
              <a:t>İlçede</a:t>
            </a:r>
            <a:r>
              <a:rPr lang="tr-TR" altLang="tr-TR" sz="2000" kern="0" dirty="0">
                <a:solidFill>
                  <a:srgbClr val="000000"/>
                </a:solidFill>
                <a:latin typeface="Arial"/>
              </a:rPr>
              <a:t> görevli memurlar ve diğer kamu görevlileri hakkında </a:t>
            </a:r>
            <a:r>
              <a:rPr lang="tr-TR" altLang="tr-TR" sz="2000" kern="0" dirty="0" smtClean="0">
                <a:solidFill>
                  <a:srgbClr val="FF0000"/>
                </a:solidFill>
                <a:latin typeface="Arial"/>
              </a:rPr>
              <a:t>KAYMAKAM</a:t>
            </a:r>
            <a:r>
              <a:rPr lang="tr-TR" altLang="tr-TR" sz="2000" kern="0" dirty="0" smtClean="0">
                <a:solidFill>
                  <a:srgbClr val="000000"/>
                </a:solidFill>
                <a:latin typeface="Arial"/>
              </a:rPr>
              <a:t>,</a:t>
            </a:r>
            <a:endParaRPr lang="tr-TR" altLang="tr-TR" sz="2000" kern="0" dirty="0">
              <a:solidFill>
                <a:srgbClr val="000000"/>
              </a:solidFill>
              <a:latin typeface="Arial"/>
            </a:endParaRPr>
          </a:p>
          <a:p>
            <a:pPr lvl="0" fontAlgn="base">
              <a:lnSpc>
                <a:spcPct val="90000"/>
              </a:lnSpc>
              <a:spcAft>
                <a:spcPct val="0"/>
              </a:spcAft>
              <a:buClr>
                <a:srgbClr val="000000"/>
              </a:buClr>
              <a:buSzPct val="75000"/>
              <a:buNone/>
            </a:pPr>
            <a:r>
              <a:rPr lang="tr-TR" altLang="tr-TR" sz="2000" kern="0" dirty="0">
                <a:solidFill>
                  <a:srgbClr val="000000"/>
                </a:solidFill>
                <a:latin typeface="Arial"/>
              </a:rPr>
              <a:t>             b) </a:t>
            </a:r>
            <a:r>
              <a:rPr lang="tr-TR" altLang="tr-TR" sz="2000" kern="0" dirty="0">
                <a:solidFill>
                  <a:srgbClr val="FFC000"/>
                </a:solidFill>
                <a:latin typeface="Arial"/>
              </a:rPr>
              <a:t>İlde</a:t>
            </a:r>
            <a:r>
              <a:rPr lang="tr-TR" altLang="tr-TR" sz="2000" kern="0" dirty="0">
                <a:solidFill>
                  <a:srgbClr val="000000"/>
                </a:solidFill>
                <a:latin typeface="Arial"/>
              </a:rPr>
              <a:t> ve merkez ilçede görevli memurlar ve diğer kamu görevlileri </a:t>
            </a:r>
            <a:r>
              <a:rPr lang="tr-TR" altLang="tr-TR" sz="2000" kern="0" dirty="0" smtClean="0">
                <a:solidFill>
                  <a:srgbClr val="000000"/>
                </a:solidFill>
                <a:latin typeface="Arial"/>
              </a:rPr>
              <a:t>ile Kaymakamlar hakkında </a:t>
            </a:r>
            <a:r>
              <a:rPr lang="tr-TR" altLang="tr-TR" sz="2000" kern="0" dirty="0" smtClean="0">
                <a:solidFill>
                  <a:srgbClr val="FF0000"/>
                </a:solidFill>
                <a:latin typeface="Arial"/>
              </a:rPr>
              <a:t>VALİ</a:t>
            </a:r>
            <a:r>
              <a:rPr lang="tr-TR" altLang="tr-TR" sz="2000" kern="0" dirty="0" smtClean="0">
                <a:solidFill>
                  <a:srgbClr val="000000"/>
                </a:solidFill>
                <a:latin typeface="Arial"/>
              </a:rPr>
              <a:t>, (Değişik:6/12/2019-7196/51 </a:t>
            </a:r>
            <a:r>
              <a:rPr lang="tr-TR" altLang="tr-TR" sz="2000" kern="0" dirty="0" err="1" smtClean="0">
                <a:solidFill>
                  <a:srgbClr val="000000"/>
                </a:solidFill>
                <a:latin typeface="Arial"/>
              </a:rPr>
              <a:t>md.</a:t>
            </a:r>
            <a:r>
              <a:rPr lang="tr-TR" altLang="tr-TR" sz="2000" kern="0" smtClean="0">
                <a:solidFill>
                  <a:srgbClr val="000000"/>
                </a:solidFill>
                <a:latin typeface="Arial"/>
              </a:rPr>
              <a:t>)</a:t>
            </a:r>
            <a:endParaRPr lang="tr-TR" altLang="tr-TR" sz="2000" kern="0" dirty="0">
              <a:solidFill>
                <a:srgbClr val="000000"/>
              </a:solidFill>
              <a:latin typeface="Arial"/>
            </a:endParaRPr>
          </a:p>
          <a:p>
            <a:pPr lvl="0" fontAlgn="base">
              <a:lnSpc>
                <a:spcPct val="90000"/>
              </a:lnSpc>
              <a:spcAft>
                <a:spcPct val="0"/>
              </a:spcAft>
              <a:buClr>
                <a:srgbClr val="000000"/>
              </a:buClr>
              <a:buSzPct val="75000"/>
              <a:buNone/>
            </a:pPr>
            <a:r>
              <a:rPr lang="tr-TR" altLang="tr-TR" sz="2000" kern="0" dirty="0">
                <a:solidFill>
                  <a:srgbClr val="000000"/>
                </a:solidFill>
                <a:latin typeface="Arial"/>
              </a:rPr>
              <a:t>           	c) </a:t>
            </a:r>
            <a:r>
              <a:rPr lang="tr-TR" altLang="tr-TR" sz="2000" kern="0" dirty="0">
                <a:solidFill>
                  <a:srgbClr val="FFC000"/>
                </a:solidFill>
                <a:latin typeface="Arial"/>
              </a:rPr>
              <a:t>Bölge</a:t>
            </a:r>
            <a:r>
              <a:rPr lang="tr-TR" altLang="tr-TR" sz="2000" kern="0" dirty="0">
                <a:solidFill>
                  <a:srgbClr val="000000"/>
                </a:solidFill>
                <a:latin typeface="Arial"/>
              </a:rPr>
              <a:t> düzeyinde teşkilatlanan kurum ve kuruluşlarda görev yapan memurlar ve diğer kamu görevlileri hakkında görev yaptıkları </a:t>
            </a:r>
            <a:r>
              <a:rPr lang="tr-TR" altLang="tr-TR" sz="2000" kern="0" dirty="0" smtClean="0">
                <a:solidFill>
                  <a:srgbClr val="FF0000"/>
                </a:solidFill>
                <a:latin typeface="Arial"/>
              </a:rPr>
              <a:t>İLİN VALİSİ</a:t>
            </a:r>
            <a:r>
              <a:rPr lang="tr-TR" altLang="tr-TR" sz="2000" kern="0" dirty="0" smtClean="0">
                <a:solidFill>
                  <a:srgbClr val="000000"/>
                </a:solidFill>
                <a:latin typeface="Arial"/>
              </a:rPr>
              <a:t>,</a:t>
            </a:r>
            <a:endParaRPr lang="tr-TR" altLang="tr-TR" sz="2000" kern="0" dirty="0">
              <a:solidFill>
                <a:srgbClr val="000000"/>
              </a:solidFill>
              <a:latin typeface="Arial"/>
            </a:endParaRPr>
          </a:p>
          <a:p>
            <a:pPr lvl="0" fontAlgn="base">
              <a:lnSpc>
                <a:spcPct val="90000"/>
              </a:lnSpc>
              <a:spcAft>
                <a:spcPct val="0"/>
              </a:spcAft>
              <a:buClr>
                <a:srgbClr val="000000"/>
              </a:buClr>
              <a:buSzPct val="75000"/>
              <a:buNone/>
            </a:pPr>
            <a:r>
              <a:rPr lang="tr-TR" altLang="tr-TR" sz="2000" kern="0" dirty="0">
                <a:solidFill>
                  <a:srgbClr val="000000"/>
                </a:solidFill>
                <a:latin typeface="Arial"/>
              </a:rPr>
              <a:t>        	d) </a:t>
            </a:r>
            <a:r>
              <a:rPr lang="tr-TR" altLang="tr-TR" sz="2000" kern="0" dirty="0">
                <a:solidFill>
                  <a:srgbClr val="FFC000"/>
                </a:solidFill>
                <a:latin typeface="Arial"/>
              </a:rPr>
              <a:t>Başbakanlık ve bakanlıkların merkez ve bağlı veya ilgili kuruluşlarında</a:t>
            </a:r>
            <a:r>
              <a:rPr lang="tr-TR" altLang="tr-TR" sz="2000" kern="0" dirty="0">
                <a:solidFill>
                  <a:srgbClr val="000000"/>
                </a:solidFill>
                <a:latin typeface="Arial"/>
              </a:rPr>
              <a:t> görev yapan diğer memur ve kamu görevlileri hakkında o kuruluşun </a:t>
            </a:r>
            <a:r>
              <a:rPr lang="tr-TR" altLang="tr-TR" sz="2000" kern="0" dirty="0" smtClean="0">
                <a:solidFill>
                  <a:srgbClr val="FF0000"/>
                </a:solidFill>
                <a:latin typeface="Arial"/>
              </a:rPr>
              <a:t>EN ÜST İDARİ AMİRİ</a:t>
            </a:r>
            <a:r>
              <a:rPr lang="tr-TR" altLang="tr-TR" sz="2000" kern="0" dirty="0" smtClean="0">
                <a:solidFill>
                  <a:srgbClr val="000000"/>
                </a:solidFill>
                <a:latin typeface="Arial"/>
              </a:rPr>
              <a:t>,</a:t>
            </a:r>
            <a:endParaRPr lang="tr-TR" altLang="tr-TR" sz="2000" kern="0" dirty="0">
              <a:solidFill>
                <a:srgbClr val="000000"/>
              </a:solidFill>
              <a:latin typeface="Arial"/>
            </a:endParaRPr>
          </a:p>
          <a:p>
            <a:endParaRPr lang="tr-TR" dirty="0"/>
          </a:p>
        </p:txBody>
      </p:sp>
      <p:sp>
        <p:nvSpPr>
          <p:cNvPr id="2" name="Başlık 1"/>
          <p:cNvSpPr>
            <a:spLocks noGrp="1"/>
          </p:cNvSpPr>
          <p:nvPr>
            <p:ph type="title"/>
          </p:nvPr>
        </p:nvSpPr>
        <p:spPr/>
        <p:txBody>
          <a:bodyPr>
            <a:normAutofit fontScale="90000"/>
          </a:bodyPr>
          <a:lstStyle/>
          <a:p>
            <a:r>
              <a:rPr lang="tr-TR" dirty="0" smtClean="0"/>
              <a:t>	SORUŞTURMA İZNİ VERMEYE YETKİLİ MERCİLER</a:t>
            </a:r>
            <a:endParaRPr lang="tr-TR" dirty="0"/>
          </a:p>
        </p:txBody>
      </p:sp>
      <p:sp>
        <p:nvSpPr>
          <p:cNvPr id="5" name="Veri Yer Tutucusu 4"/>
          <p:cNvSpPr>
            <a:spLocks noGrp="1"/>
          </p:cNvSpPr>
          <p:nvPr>
            <p:ph type="dt" sz="half" idx="10"/>
          </p:nvPr>
        </p:nvSpPr>
        <p:spPr/>
        <p:txBody>
          <a:bodyPr/>
          <a:lstStyle/>
          <a:p>
            <a:fld id="{75CB74B3-B2D0-4E95-92B6-81CCC172189C}"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35</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34321543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86290" y="2348880"/>
            <a:ext cx="7732381" cy="3960440"/>
          </a:xfrm>
        </p:spPr>
        <p:txBody>
          <a:bodyPr>
            <a:normAutofit fontScale="85000" lnSpcReduction="20000"/>
          </a:bodyPr>
          <a:lstStyle/>
          <a:p>
            <a:pPr lvl="0" fontAlgn="base">
              <a:lnSpc>
                <a:spcPct val="110000"/>
              </a:lnSpc>
              <a:spcBef>
                <a:spcPts val="0"/>
              </a:spcBef>
              <a:spcAft>
                <a:spcPct val="0"/>
              </a:spcAft>
              <a:buClr>
                <a:srgbClr val="000000"/>
              </a:buClr>
              <a:buSzPct val="75000"/>
              <a:buNone/>
            </a:pPr>
            <a:r>
              <a:rPr lang="tr-TR" altLang="tr-TR" sz="2000" kern="0" dirty="0">
                <a:solidFill>
                  <a:srgbClr val="000000"/>
                </a:solidFill>
                <a:latin typeface="Arial"/>
              </a:rPr>
              <a:t>	</a:t>
            </a:r>
            <a:r>
              <a:rPr lang="tr-TR" altLang="tr-TR" sz="2000" kern="0" dirty="0" smtClean="0">
                <a:solidFill>
                  <a:srgbClr val="000000"/>
                </a:solidFill>
                <a:latin typeface="Arial"/>
              </a:rPr>
              <a:t>	e) </a:t>
            </a:r>
            <a:r>
              <a:rPr lang="tr-TR" altLang="tr-TR" sz="2000" kern="0" dirty="0" smtClean="0">
                <a:solidFill>
                  <a:srgbClr val="000000"/>
                </a:solidFill>
                <a:latin typeface="Arial"/>
              </a:rPr>
              <a:t>(b) ve (c) bentlerindeki hükümler saklı kalmak kaydıyla Cumhurbaşkanı kararıyla atanan memurlar ve diğer </a:t>
            </a:r>
            <a:r>
              <a:rPr lang="tr-TR" altLang="tr-TR" sz="2000" kern="0" dirty="0" smtClean="0">
                <a:solidFill>
                  <a:srgbClr val="000000"/>
                </a:solidFill>
                <a:latin typeface="Arial"/>
              </a:rPr>
              <a:t>kamu görevlileri hakkında Cumhurbaşkanı veya ilgili bakan, (Değişik:6/12/2019-7196/51 </a:t>
            </a:r>
            <a:r>
              <a:rPr lang="tr-TR" altLang="tr-TR" sz="2000" kern="0" dirty="0" err="1" smtClean="0">
                <a:solidFill>
                  <a:srgbClr val="000000"/>
                </a:solidFill>
                <a:latin typeface="Arial"/>
              </a:rPr>
              <a:t>md.</a:t>
            </a:r>
            <a:r>
              <a:rPr lang="tr-TR" altLang="tr-TR" sz="2000" kern="0" dirty="0" smtClean="0">
                <a:solidFill>
                  <a:srgbClr val="000000"/>
                </a:solidFill>
                <a:latin typeface="Arial"/>
              </a:rPr>
              <a:t>)</a:t>
            </a:r>
          </a:p>
          <a:p>
            <a:pPr lvl="0" fontAlgn="base">
              <a:lnSpc>
                <a:spcPct val="110000"/>
              </a:lnSpc>
              <a:spcBef>
                <a:spcPts val="0"/>
              </a:spcBef>
              <a:spcAft>
                <a:spcPct val="0"/>
              </a:spcAft>
              <a:buClr>
                <a:srgbClr val="000000"/>
              </a:buClr>
              <a:buSzPct val="75000"/>
              <a:buNone/>
            </a:pPr>
            <a:r>
              <a:rPr lang="tr-TR" altLang="tr-TR" sz="2000" kern="0" dirty="0">
                <a:solidFill>
                  <a:srgbClr val="000000"/>
                </a:solidFill>
                <a:latin typeface="Arial"/>
              </a:rPr>
              <a:t>		f) Türkiye Büyük Millet Meclisinde görevli memurlar ve diğer kamu görevlileri hakkında </a:t>
            </a:r>
            <a:r>
              <a:rPr lang="tr-TR" altLang="tr-TR" sz="2000" kern="0" dirty="0" smtClean="0">
                <a:solidFill>
                  <a:srgbClr val="FF0000"/>
                </a:solidFill>
                <a:latin typeface="Arial"/>
              </a:rPr>
              <a:t>TÜRKİYE BÜYÜK MİLLET MECLİSİ GENEL SEKRETERİ,</a:t>
            </a:r>
            <a:r>
              <a:rPr lang="tr-TR" altLang="tr-TR" sz="2000" kern="0" dirty="0" smtClean="0">
                <a:solidFill>
                  <a:srgbClr val="000000"/>
                </a:solidFill>
                <a:latin typeface="Arial"/>
              </a:rPr>
              <a:t> </a:t>
            </a:r>
            <a:r>
              <a:rPr lang="tr-TR" altLang="tr-TR" sz="2000" kern="0" dirty="0">
                <a:solidFill>
                  <a:srgbClr val="000000"/>
                </a:solidFill>
                <a:latin typeface="Arial"/>
              </a:rPr>
              <a:t>Türkiye Büyük Millet Meclisi Genel Sekreteri ve yardımcıları hakkında </a:t>
            </a:r>
            <a:r>
              <a:rPr lang="tr-TR" altLang="tr-TR" sz="2000" kern="0" dirty="0" smtClean="0">
                <a:solidFill>
                  <a:srgbClr val="FF0000"/>
                </a:solidFill>
                <a:latin typeface="Arial"/>
              </a:rPr>
              <a:t>TÜRKİYE BÜYÜK MİLLET MECLİSİ BAŞKANI</a:t>
            </a:r>
            <a:r>
              <a:rPr lang="tr-TR" altLang="tr-TR" sz="2000" kern="0" dirty="0" smtClean="0">
                <a:solidFill>
                  <a:srgbClr val="000000"/>
                </a:solidFill>
                <a:latin typeface="Arial"/>
              </a:rPr>
              <a:t>,</a:t>
            </a:r>
            <a:endParaRPr lang="tr-TR" altLang="tr-TR" sz="2000" kern="0" dirty="0">
              <a:solidFill>
                <a:srgbClr val="000000"/>
              </a:solidFill>
              <a:latin typeface="Arial"/>
            </a:endParaRPr>
          </a:p>
          <a:p>
            <a:pPr lvl="0" algn="just" fontAlgn="base">
              <a:lnSpc>
                <a:spcPct val="110000"/>
              </a:lnSpc>
              <a:spcBef>
                <a:spcPts val="0"/>
              </a:spcBef>
              <a:spcAft>
                <a:spcPct val="0"/>
              </a:spcAft>
              <a:buClr>
                <a:srgbClr val="000000"/>
              </a:buClr>
              <a:buSzPct val="75000"/>
              <a:buNone/>
            </a:pPr>
            <a:r>
              <a:rPr lang="tr-TR" altLang="tr-TR" sz="2000" kern="0" dirty="0">
                <a:solidFill>
                  <a:srgbClr val="000000"/>
                </a:solidFill>
                <a:latin typeface="Arial"/>
              </a:rPr>
              <a:t>		g) Cumhurbaşkanlığında  görevli  memurlar  ve  diğer kamu görevlileri hakkında </a:t>
            </a:r>
            <a:r>
              <a:rPr lang="tr-TR" altLang="tr-TR" sz="2000" kern="0" dirty="0" smtClean="0">
                <a:solidFill>
                  <a:srgbClr val="FF0000"/>
                </a:solidFill>
                <a:latin typeface="Arial"/>
              </a:rPr>
              <a:t>CUMHURBAŞKANLIĞI </a:t>
            </a:r>
            <a:r>
              <a:rPr lang="tr-TR" altLang="tr-TR" sz="2000" kern="0" dirty="0" smtClean="0">
                <a:solidFill>
                  <a:srgbClr val="FF0000"/>
                </a:solidFill>
                <a:latin typeface="Arial"/>
              </a:rPr>
              <a:t>İDARİ İŞLER BAŞKANI</a:t>
            </a:r>
            <a:r>
              <a:rPr lang="tr-TR" altLang="tr-TR" sz="2000" kern="0" smtClean="0">
                <a:solidFill>
                  <a:srgbClr val="000000"/>
                </a:solidFill>
                <a:latin typeface="Arial"/>
              </a:rPr>
              <a:t>, Cumhurbaşkanlığı </a:t>
            </a:r>
            <a:r>
              <a:rPr lang="tr-TR" altLang="tr-TR" sz="2000" kern="0" smtClean="0">
                <a:solidFill>
                  <a:srgbClr val="000000"/>
                </a:solidFill>
                <a:latin typeface="Arial"/>
              </a:rPr>
              <a:t>İdari </a:t>
            </a:r>
            <a:r>
              <a:rPr lang="tr-TR" altLang="tr-TR" sz="2000" kern="0" dirty="0" smtClean="0">
                <a:solidFill>
                  <a:srgbClr val="000000"/>
                </a:solidFill>
                <a:latin typeface="Arial"/>
              </a:rPr>
              <a:t>İşler Başkanı hakkında </a:t>
            </a:r>
            <a:r>
              <a:rPr lang="tr-TR" altLang="tr-TR" sz="2000" kern="0" smtClean="0">
                <a:solidFill>
                  <a:srgbClr val="000000"/>
                </a:solidFill>
                <a:latin typeface="Arial"/>
              </a:rPr>
              <a:t>Cumhurbaşkanı, (</a:t>
            </a:r>
            <a:r>
              <a:rPr lang="tr-TR" altLang="tr-TR" sz="2000" kern="0" dirty="0" smtClean="0">
                <a:solidFill>
                  <a:srgbClr val="000000"/>
                </a:solidFill>
                <a:latin typeface="Arial"/>
              </a:rPr>
              <a:t>Değişik:2/7/2018-KHK-703/196 </a:t>
            </a:r>
            <a:r>
              <a:rPr lang="tr-TR" altLang="tr-TR" sz="2000" kern="0" dirty="0" err="1" smtClean="0">
                <a:solidFill>
                  <a:srgbClr val="000000"/>
                </a:solidFill>
                <a:latin typeface="Arial"/>
              </a:rPr>
              <a:t>md.</a:t>
            </a:r>
            <a:r>
              <a:rPr lang="tr-TR" altLang="tr-TR" sz="2000" kern="0" dirty="0" smtClean="0">
                <a:solidFill>
                  <a:srgbClr val="000000"/>
                </a:solidFill>
                <a:latin typeface="Arial"/>
              </a:rPr>
              <a:t>)</a:t>
            </a:r>
            <a:endParaRPr lang="tr-TR" altLang="tr-TR" sz="2000" kern="0" dirty="0">
              <a:solidFill>
                <a:srgbClr val="000000"/>
              </a:solidFill>
              <a:latin typeface="Arial"/>
            </a:endParaRPr>
          </a:p>
          <a:p>
            <a:pPr lvl="0" fontAlgn="base">
              <a:lnSpc>
                <a:spcPct val="110000"/>
              </a:lnSpc>
              <a:spcBef>
                <a:spcPts val="0"/>
              </a:spcBef>
              <a:spcAft>
                <a:spcPct val="0"/>
              </a:spcAft>
              <a:buClr>
                <a:srgbClr val="000000"/>
              </a:buClr>
              <a:buSzPct val="75000"/>
              <a:buNone/>
            </a:pPr>
            <a:r>
              <a:rPr lang="tr-TR" altLang="tr-TR" sz="2000" kern="0" dirty="0">
                <a:solidFill>
                  <a:srgbClr val="000000"/>
                </a:solidFill>
                <a:latin typeface="Arial"/>
              </a:rPr>
              <a:t>		h) Büyükşehir belediye başkanları, il ve ilçe belediye başkanları; büyükşehir, il ve ilçe belediye meclisi üyeleri ile il genel meclisi üyeleri hakkında </a:t>
            </a:r>
            <a:r>
              <a:rPr lang="tr-TR" altLang="tr-TR" sz="2000" kern="0" dirty="0" smtClean="0">
                <a:solidFill>
                  <a:srgbClr val="FF0000"/>
                </a:solidFill>
                <a:latin typeface="Arial"/>
              </a:rPr>
              <a:t>İÇİŞLERİ BAKANI</a:t>
            </a:r>
            <a:r>
              <a:rPr lang="tr-TR" altLang="tr-TR" sz="2000" kern="0" dirty="0" smtClean="0">
                <a:solidFill>
                  <a:srgbClr val="000000"/>
                </a:solidFill>
                <a:latin typeface="Arial"/>
              </a:rPr>
              <a:t>,</a:t>
            </a:r>
            <a:endParaRPr lang="tr-TR" dirty="0"/>
          </a:p>
        </p:txBody>
      </p:sp>
      <p:sp>
        <p:nvSpPr>
          <p:cNvPr id="2" name="Başlık 1"/>
          <p:cNvSpPr>
            <a:spLocks noGrp="1"/>
          </p:cNvSpPr>
          <p:nvPr>
            <p:ph type="title"/>
          </p:nvPr>
        </p:nvSpPr>
        <p:spPr/>
        <p:txBody>
          <a:bodyPr>
            <a:normAutofit fontScale="90000"/>
          </a:bodyPr>
          <a:lstStyle/>
          <a:p>
            <a:r>
              <a:rPr lang="tr-TR" dirty="0" smtClean="0"/>
              <a:t>	SORUŞTURMA İZNİ VERMEYE YETKİLİ MERCİLER</a:t>
            </a:r>
            <a:endParaRPr lang="tr-TR" dirty="0"/>
          </a:p>
        </p:txBody>
      </p:sp>
      <p:sp>
        <p:nvSpPr>
          <p:cNvPr id="5" name="Veri Yer Tutucusu 4"/>
          <p:cNvSpPr>
            <a:spLocks noGrp="1"/>
          </p:cNvSpPr>
          <p:nvPr>
            <p:ph type="dt" sz="half" idx="10"/>
          </p:nvPr>
        </p:nvSpPr>
        <p:spPr/>
        <p:txBody>
          <a:bodyPr/>
          <a:lstStyle/>
          <a:p>
            <a:fld id="{5815984F-5763-4A5F-9FF8-4E858A9CE7CE}"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36</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4779907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fontAlgn="base">
              <a:lnSpc>
                <a:spcPct val="90000"/>
              </a:lnSpc>
              <a:spcAft>
                <a:spcPct val="0"/>
              </a:spcAft>
              <a:buClr>
                <a:srgbClr val="000000"/>
              </a:buClr>
              <a:buSzPct val="75000"/>
              <a:buNone/>
            </a:pPr>
            <a:r>
              <a:rPr lang="tr-TR" altLang="tr-TR" sz="2000" kern="0" dirty="0">
                <a:solidFill>
                  <a:srgbClr val="000000"/>
                </a:solidFill>
                <a:latin typeface="Arial"/>
              </a:rPr>
              <a:t>i) İlçelerdeki belde belediye başkanları ve belde belediye meclisi üyeleri hakkında </a:t>
            </a:r>
            <a:r>
              <a:rPr lang="tr-TR" altLang="tr-TR" sz="2000" kern="0" dirty="0" smtClean="0">
                <a:solidFill>
                  <a:srgbClr val="FF0000"/>
                </a:solidFill>
                <a:latin typeface="Arial"/>
              </a:rPr>
              <a:t>KAYMAKAM</a:t>
            </a:r>
            <a:r>
              <a:rPr lang="tr-TR" altLang="tr-TR" sz="2000" kern="0" dirty="0" smtClean="0">
                <a:solidFill>
                  <a:srgbClr val="000000"/>
                </a:solidFill>
                <a:latin typeface="Arial"/>
              </a:rPr>
              <a:t>, </a:t>
            </a:r>
            <a:r>
              <a:rPr lang="tr-TR" altLang="tr-TR" sz="2000" kern="0" dirty="0">
                <a:solidFill>
                  <a:srgbClr val="000000"/>
                </a:solidFill>
                <a:latin typeface="Arial"/>
              </a:rPr>
              <a:t>merkez ilçelerdeki belde belediye başkanları ve belde belediye meclisi üyeleri hakkında bulundukları </a:t>
            </a:r>
            <a:r>
              <a:rPr lang="tr-TR" altLang="tr-TR" sz="2000" kern="0" dirty="0" smtClean="0">
                <a:solidFill>
                  <a:srgbClr val="FF0000"/>
                </a:solidFill>
                <a:latin typeface="Arial"/>
              </a:rPr>
              <a:t>İLİN VALİSİ</a:t>
            </a:r>
            <a:r>
              <a:rPr lang="tr-TR" altLang="tr-TR" sz="2000" kern="0" dirty="0" smtClean="0">
                <a:solidFill>
                  <a:srgbClr val="000000"/>
                </a:solidFill>
                <a:latin typeface="Arial"/>
              </a:rPr>
              <a:t>,</a:t>
            </a:r>
            <a:endParaRPr lang="tr-TR" altLang="tr-TR" sz="2000" kern="0" dirty="0">
              <a:solidFill>
                <a:srgbClr val="000000"/>
              </a:solidFill>
              <a:latin typeface="Arial"/>
            </a:endParaRPr>
          </a:p>
          <a:p>
            <a:pPr lvl="0" fontAlgn="base">
              <a:lnSpc>
                <a:spcPct val="90000"/>
              </a:lnSpc>
              <a:spcAft>
                <a:spcPct val="0"/>
              </a:spcAft>
              <a:buClr>
                <a:srgbClr val="000000"/>
              </a:buClr>
              <a:buSzPct val="75000"/>
              <a:buNone/>
            </a:pPr>
            <a:r>
              <a:rPr lang="tr-TR" altLang="tr-TR" sz="2000" kern="0" dirty="0" smtClean="0">
                <a:solidFill>
                  <a:srgbClr val="000000"/>
                </a:solidFill>
                <a:latin typeface="Arial"/>
              </a:rPr>
              <a:t>j</a:t>
            </a:r>
            <a:r>
              <a:rPr lang="tr-TR" altLang="tr-TR" sz="2000" kern="0" dirty="0">
                <a:solidFill>
                  <a:srgbClr val="000000"/>
                </a:solidFill>
                <a:latin typeface="Arial"/>
              </a:rPr>
              <a:t>) Köy ve mahalle muhtarları ile bu Kanun kapsamına giren </a:t>
            </a:r>
            <a:r>
              <a:rPr lang="tr-TR" altLang="tr-TR" sz="2000" kern="0" dirty="0" smtClean="0">
                <a:solidFill>
                  <a:srgbClr val="000000"/>
                </a:solidFill>
                <a:latin typeface="Arial"/>
              </a:rPr>
              <a:t>diğer memurlar </a:t>
            </a:r>
            <a:r>
              <a:rPr lang="tr-TR" altLang="tr-TR" sz="2000" kern="0" dirty="0">
                <a:solidFill>
                  <a:srgbClr val="000000"/>
                </a:solidFill>
                <a:latin typeface="Arial"/>
              </a:rPr>
              <a:t>ve kamu görevlileri hakkında ilçelerde </a:t>
            </a:r>
            <a:r>
              <a:rPr lang="tr-TR" altLang="tr-TR" sz="2000" kern="0" dirty="0" smtClean="0">
                <a:solidFill>
                  <a:srgbClr val="FF0000"/>
                </a:solidFill>
                <a:latin typeface="Arial"/>
              </a:rPr>
              <a:t>KAYMAKAM</a:t>
            </a:r>
            <a:r>
              <a:rPr lang="tr-TR" altLang="tr-TR" sz="2000" kern="0" dirty="0" smtClean="0">
                <a:solidFill>
                  <a:srgbClr val="000000"/>
                </a:solidFill>
                <a:latin typeface="Arial"/>
              </a:rPr>
              <a:t>, </a:t>
            </a:r>
            <a:r>
              <a:rPr lang="tr-TR" altLang="tr-TR" sz="2000" kern="0" dirty="0">
                <a:solidFill>
                  <a:srgbClr val="000000"/>
                </a:solidFill>
                <a:latin typeface="Arial"/>
              </a:rPr>
              <a:t>merkez ilçede </a:t>
            </a:r>
            <a:r>
              <a:rPr lang="tr-TR" altLang="tr-TR" sz="2000" kern="0" dirty="0" smtClean="0">
                <a:solidFill>
                  <a:srgbClr val="FF0000"/>
                </a:solidFill>
                <a:latin typeface="Arial"/>
              </a:rPr>
              <a:t>VALİ</a:t>
            </a:r>
            <a:r>
              <a:rPr lang="tr-TR" altLang="tr-TR" sz="2000" kern="0" dirty="0" smtClean="0">
                <a:solidFill>
                  <a:srgbClr val="000000"/>
                </a:solidFill>
                <a:latin typeface="Arial"/>
              </a:rPr>
              <a:t>,</a:t>
            </a:r>
            <a:endParaRPr lang="tr-TR" altLang="tr-TR" sz="2000" kern="0" dirty="0">
              <a:solidFill>
                <a:srgbClr val="000000"/>
              </a:solidFill>
              <a:latin typeface="Arial"/>
            </a:endParaRPr>
          </a:p>
          <a:p>
            <a:pPr marL="0" lvl="0" indent="274320" fontAlgn="base">
              <a:spcBef>
                <a:spcPts val="0"/>
              </a:spcBef>
              <a:spcAft>
                <a:spcPct val="0"/>
              </a:spcAft>
              <a:buClr>
                <a:srgbClr val="000000"/>
              </a:buClr>
              <a:buSzPct val="75000"/>
              <a:buNone/>
            </a:pPr>
            <a:r>
              <a:rPr lang="tr-TR" altLang="tr-TR" sz="2000" b="1" kern="0" dirty="0" smtClean="0">
                <a:solidFill>
                  <a:srgbClr val="FF0000"/>
                </a:solidFill>
                <a:latin typeface="Arial"/>
              </a:rPr>
              <a:t>Bu yetkiler asillerinin yokluklarında vekilleri </a:t>
            </a:r>
            <a:r>
              <a:rPr lang="tr-TR" altLang="tr-TR" sz="2000" b="1" kern="0" dirty="0">
                <a:solidFill>
                  <a:srgbClr val="FF0000"/>
                </a:solidFill>
                <a:latin typeface="Arial"/>
              </a:rPr>
              <a:t>tarafından bizzat </a:t>
            </a:r>
            <a:r>
              <a:rPr lang="tr-TR" altLang="tr-TR" sz="2000" b="1" kern="0" dirty="0" smtClean="0">
                <a:solidFill>
                  <a:srgbClr val="FF0000"/>
                </a:solidFill>
                <a:latin typeface="Arial"/>
              </a:rPr>
              <a:t>kullanılır.</a:t>
            </a:r>
          </a:p>
          <a:p>
            <a:pPr marL="0" lvl="0" indent="274320" fontAlgn="base">
              <a:spcBef>
                <a:spcPts val="0"/>
              </a:spcBef>
              <a:spcAft>
                <a:spcPct val="0"/>
              </a:spcAft>
              <a:buClr>
                <a:srgbClr val="000000"/>
              </a:buClr>
              <a:buSzPct val="75000"/>
              <a:buNone/>
            </a:pPr>
            <a:r>
              <a:rPr lang="tr-TR" altLang="tr-TR" sz="2000" b="1" u="sng" kern="0" dirty="0" smtClean="0">
                <a:solidFill>
                  <a:srgbClr val="00B050"/>
                </a:solidFill>
                <a:latin typeface="Arial"/>
              </a:rPr>
              <a:t>Yetkili </a:t>
            </a:r>
            <a:r>
              <a:rPr lang="tr-TR" altLang="tr-TR" sz="2000" b="1" u="sng" kern="0" dirty="0">
                <a:solidFill>
                  <a:srgbClr val="00B050"/>
                </a:solidFill>
                <a:latin typeface="Arial"/>
              </a:rPr>
              <a:t>mercilerin saptanmasında, memur veya kamu görevlisinin suç tarihindeki görevi esas </a:t>
            </a:r>
            <a:r>
              <a:rPr lang="tr-TR" altLang="tr-TR" sz="2000" b="1" u="sng" kern="0" dirty="0" smtClean="0">
                <a:solidFill>
                  <a:srgbClr val="00B050"/>
                </a:solidFill>
                <a:latin typeface="Arial"/>
              </a:rPr>
              <a:t>alınır.</a:t>
            </a:r>
          </a:p>
          <a:p>
            <a:endParaRPr lang="tr-TR" dirty="0"/>
          </a:p>
        </p:txBody>
      </p:sp>
      <p:sp>
        <p:nvSpPr>
          <p:cNvPr id="2" name="Başlık 1"/>
          <p:cNvSpPr>
            <a:spLocks noGrp="1"/>
          </p:cNvSpPr>
          <p:nvPr>
            <p:ph type="title"/>
          </p:nvPr>
        </p:nvSpPr>
        <p:spPr/>
        <p:txBody>
          <a:bodyPr>
            <a:normAutofit fontScale="90000"/>
          </a:bodyPr>
          <a:lstStyle/>
          <a:p>
            <a:r>
              <a:rPr lang="tr-TR" dirty="0" smtClean="0">
                <a:solidFill>
                  <a:schemeClr val="bg1"/>
                </a:solidFill>
              </a:rPr>
              <a:t>	SORUŞTURMA İZNİ </a:t>
            </a:r>
            <a:r>
              <a:rPr lang="tr-TR" dirty="0">
                <a:solidFill>
                  <a:schemeClr val="bg1"/>
                </a:solidFill>
              </a:rPr>
              <a:t>VERMEYE YETKİLİ MERCİLER</a:t>
            </a:r>
          </a:p>
        </p:txBody>
      </p:sp>
      <p:sp>
        <p:nvSpPr>
          <p:cNvPr id="5" name="Veri Yer Tutucusu 4"/>
          <p:cNvSpPr>
            <a:spLocks noGrp="1"/>
          </p:cNvSpPr>
          <p:nvPr>
            <p:ph type="dt" sz="half" idx="10"/>
          </p:nvPr>
        </p:nvSpPr>
        <p:spPr/>
        <p:txBody>
          <a:bodyPr/>
          <a:lstStyle/>
          <a:p>
            <a:fld id="{632E31EE-2FCE-4057-BC26-DD2480613EAD}"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37</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34891533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675467"/>
            <a:ext cx="7876397" cy="3450696"/>
          </a:xfrm>
        </p:spPr>
        <p:txBody>
          <a:bodyPr/>
          <a:lstStyle/>
          <a:p>
            <a:pPr marL="0" lvl="0" indent="0" fontAlgn="base">
              <a:spcAft>
                <a:spcPct val="0"/>
              </a:spcAft>
              <a:buClr>
                <a:srgbClr val="000000"/>
              </a:buClr>
              <a:buSzPct val="75000"/>
              <a:buNone/>
            </a:pPr>
            <a:r>
              <a:rPr lang="tr-TR" altLang="tr-TR" sz="2800" kern="0" dirty="0" smtClean="0">
                <a:solidFill>
                  <a:schemeClr val="tx2">
                    <a:lumMod val="75000"/>
                  </a:schemeClr>
                </a:solidFill>
                <a:latin typeface="Arial"/>
              </a:rPr>
              <a:t>	Ast </a:t>
            </a:r>
            <a:r>
              <a:rPr lang="tr-TR" altLang="tr-TR" sz="2800" kern="0" dirty="0">
                <a:solidFill>
                  <a:schemeClr val="tx2">
                    <a:lumMod val="75000"/>
                  </a:schemeClr>
                </a:solidFill>
                <a:latin typeface="Arial"/>
              </a:rPr>
              <a:t>memur ile üst memurun aynı fiile iştiraki halinde izin, üst memurun bağlı olduğu merciden istenir.</a:t>
            </a:r>
          </a:p>
          <a:p>
            <a:endParaRPr lang="tr-TR" dirty="0"/>
          </a:p>
        </p:txBody>
      </p:sp>
      <p:sp>
        <p:nvSpPr>
          <p:cNvPr id="2" name="Başlık 1"/>
          <p:cNvSpPr>
            <a:spLocks noGrp="1"/>
          </p:cNvSpPr>
          <p:nvPr>
            <p:ph type="title"/>
          </p:nvPr>
        </p:nvSpPr>
        <p:spPr/>
        <p:txBody>
          <a:bodyPr>
            <a:normAutofit fontScale="90000"/>
          </a:bodyPr>
          <a:lstStyle/>
          <a:p>
            <a:r>
              <a:rPr lang="tr-TR" dirty="0" smtClean="0"/>
              <a:t>	AST VE ÜST MEMURUN BİRLİKTE SUÇ İŞLEMESİ</a:t>
            </a:r>
            <a:endParaRPr lang="tr-TR" dirty="0"/>
          </a:p>
        </p:txBody>
      </p:sp>
      <p:sp>
        <p:nvSpPr>
          <p:cNvPr id="5" name="Veri Yer Tutucusu 4"/>
          <p:cNvSpPr>
            <a:spLocks noGrp="1"/>
          </p:cNvSpPr>
          <p:nvPr>
            <p:ph type="dt" sz="half" idx="10"/>
          </p:nvPr>
        </p:nvSpPr>
        <p:spPr/>
        <p:txBody>
          <a:bodyPr/>
          <a:lstStyle/>
          <a:p>
            <a:fld id="{1B6C6633-6696-466D-A3E6-758AFA819AEF}"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38</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33686194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348880"/>
            <a:ext cx="7948405" cy="3777283"/>
          </a:xfrm>
        </p:spPr>
        <p:txBody>
          <a:bodyPr>
            <a:normAutofit/>
          </a:bodyPr>
          <a:lstStyle/>
          <a:p>
            <a:pPr marL="0" lvl="0" indent="274320" fontAlgn="base">
              <a:spcBef>
                <a:spcPts val="0"/>
              </a:spcBef>
              <a:spcAft>
                <a:spcPct val="0"/>
              </a:spcAft>
              <a:buClr>
                <a:srgbClr val="000000"/>
              </a:buClr>
              <a:buSzPct val="75000"/>
              <a:buNone/>
            </a:pPr>
            <a:r>
              <a:rPr lang="tr-TR" altLang="tr-TR" kern="0" dirty="0">
                <a:solidFill>
                  <a:schemeClr val="tx2">
                    <a:lumMod val="75000"/>
                  </a:schemeClr>
                </a:solidFill>
                <a:latin typeface="Arial"/>
              </a:rPr>
              <a:t>Cumhuriyet başsavcıları, memurlar ve diğer kamu görevlilerinin bu Kanun kapsamına giren suçlarına ilişkin herhangi bir ihbar veya şikayet aldıklarında veya böyle bir durumu öğrendiklerinde ivedilikle toplanması gerekli ve kaybolma ihtimali bulunan delilleri tespitten başka hiçbir işlem yapmayarak ve </a:t>
            </a:r>
            <a:r>
              <a:rPr lang="tr-TR" altLang="tr-TR" kern="0" dirty="0">
                <a:solidFill>
                  <a:srgbClr val="FF0000"/>
                </a:solidFill>
                <a:latin typeface="Arial"/>
              </a:rPr>
              <a:t>hakkında ihbar veya şikayette bulunulan memur veya diğer kamu görevlisinin ifadesine başvurmaksızın</a:t>
            </a:r>
            <a:r>
              <a:rPr lang="tr-TR" altLang="tr-TR" kern="0" dirty="0">
                <a:solidFill>
                  <a:schemeClr val="bg2">
                    <a:lumMod val="50000"/>
                  </a:schemeClr>
                </a:solidFill>
                <a:latin typeface="Arial"/>
              </a:rPr>
              <a:t> </a:t>
            </a:r>
            <a:r>
              <a:rPr lang="tr-TR" altLang="tr-TR" kern="0" dirty="0">
                <a:solidFill>
                  <a:schemeClr val="tx2">
                    <a:lumMod val="75000"/>
                  </a:schemeClr>
                </a:solidFill>
                <a:latin typeface="Arial"/>
              </a:rPr>
              <a:t>evrakın bir örneğini ilgili makama göndererek soruşturma izni </a:t>
            </a:r>
            <a:r>
              <a:rPr lang="tr-TR" altLang="tr-TR" kern="0" dirty="0" smtClean="0">
                <a:solidFill>
                  <a:schemeClr val="tx2">
                    <a:lumMod val="75000"/>
                  </a:schemeClr>
                </a:solidFill>
                <a:latin typeface="Arial"/>
              </a:rPr>
              <a:t>isterler</a:t>
            </a:r>
            <a:r>
              <a:rPr lang="tr-TR" altLang="tr-TR" kern="0" dirty="0">
                <a:solidFill>
                  <a:schemeClr val="tx2">
                    <a:lumMod val="75000"/>
                  </a:schemeClr>
                </a:solidFill>
                <a:latin typeface="Arial"/>
              </a:rPr>
              <a:t> </a:t>
            </a:r>
            <a:r>
              <a:rPr lang="tr-TR" altLang="tr-TR" kern="0" dirty="0" smtClean="0">
                <a:solidFill>
                  <a:srgbClr val="FF0000"/>
                </a:solidFill>
                <a:latin typeface="Arial"/>
              </a:rPr>
              <a:t>(Md. 4).</a:t>
            </a:r>
            <a:endParaRPr lang="tr-TR" dirty="0">
              <a:solidFill>
                <a:srgbClr val="FF0000"/>
              </a:solidFill>
            </a:endParaRPr>
          </a:p>
        </p:txBody>
      </p:sp>
      <p:sp>
        <p:nvSpPr>
          <p:cNvPr id="2" name="Başlık 1"/>
          <p:cNvSpPr>
            <a:spLocks noGrp="1"/>
          </p:cNvSpPr>
          <p:nvPr>
            <p:ph type="title"/>
          </p:nvPr>
        </p:nvSpPr>
        <p:spPr/>
        <p:txBody>
          <a:bodyPr>
            <a:noAutofit/>
          </a:bodyPr>
          <a:lstStyle/>
          <a:p>
            <a:r>
              <a:rPr lang="tr-TR" sz="3200" dirty="0" smtClean="0"/>
              <a:t>OLAYIN YETKİLİ MERCİE İLETİLMESİ</a:t>
            </a:r>
            <a:br>
              <a:rPr lang="tr-TR" sz="3200" dirty="0" smtClean="0"/>
            </a:br>
            <a:r>
              <a:rPr lang="tr-TR" sz="3200" dirty="0" smtClean="0"/>
              <a:t>       (CUMHURİYET BAŞSAVCILARININ GÖREVİ)</a:t>
            </a:r>
            <a:endParaRPr lang="tr-TR" sz="3200" dirty="0"/>
          </a:p>
        </p:txBody>
      </p:sp>
      <p:sp>
        <p:nvSpPr>
          <p:cNvPr id="5" name="Veri Yer Tutucusu 4"/>
          <p:cNvSpPr>
            <a:spLocks noGrp="1"/>
          </p:cNvSpPr>
          <p:nvPr>
            <p:ph type="dt" sz="half" idx="10"/>
          </p:nvPr>
        </p:nvSpPr>
        <p:spPr/>
        <p:txBody>
          <a:bodyPr/>
          <a:lstStyle/>
          <a:p>
            <a:fld id="{8D2F3CFD-95A7-4FBB-ABB9-35692CCEEFB2}"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39</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338328"/>
            <a:ext cx="802432" cy="714408"/>
          </a:xfrm>
          <a:prstGeom prst="rect">
            <a:avLst/>
          </a:prstGeom>
        </p:spPr>
      </p:pic>
    </p:spTree>
    <p:extLst>
      <p:ext uri="{BB962C8B-B14F-4D97-AF65-F5344CB8AC3E}">
        <p14:creationId xmlns:p14="http://schemas.microsoft.com/office/powerpoint/2010/main" val="4285446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Sunu 4483 sayılı Kanun hükümlerinin açıklanması şeklinde yürütülecek,</a:t>
            </a:r>
          </a:p>
          <a:p>
            <a:r>
              <a:rPr lang="tr-TR" dirty="0" smtClean="0"/>
              <a:t>İlgili kavramlar açıklanacak,</a:t>
            </a:r>
          </a:p>
          <a:p>
            <a:r>
              <a:rPr lang="tr-TR" dirty="0" smtClean="0"/>
              <a:t>Yargı kararlarından örnekler verilecek,</a:t>
            </a:r>
          </a:p>
          <a:p>
            <a:r>
              <a:rPr lang="tr-TR" dirty="0" smtClean="0"/>
              <a:t>Akademik çalışmalara atıfta bulunulacaktır.</a:t>
            </a:r>
          </a:p>
          <a:p>
            <a:endParaRPr lang="tr-TR" dirty="0"/>
          </a:p>
        </p:txBody>
      </p:sp>
      <p:sp>
        <p:nvSpPr>
          <p:cNvPr id="3" name="Başlık 2"/>
          <p:cNvSpPr>
            <a:spLocks noGrp="1"/>
          </p:cNvSpPr>
          <p:nvPr>
            <p:ph type="title"/>
          </p:nvPr>
        </p:nvSpPr>
        <p:spPr/>
        <p:txBody>
          <a:bodyPr/>
          <a:lstStyle/>
          <a:p>
            <a:r>
              <a:rPr lang="tr-TR" dirty="0" smtClean="0"/>
              <a:t>YÖNTEM VE SÜRE</a:t>
            </a:r>
            <a:endParaRPr lang="tr-TR" dirty="0"/>
          </a:p>
        </p:txBody>
      </p:sp>
      <p:sp>
        <p:nvSpPr>
          <p:cNvPr id="5" name="Veri Yer Tutucusu 4"/>
          <p:cNvSpPr>
            <a:spLocks noGrp="1"/>
          </p:cNvSpPr>
          <p:nvPr>
            <p:ph type="dt" sz="half" idx="10"/>
          </p:nvPr>
        </p:nvSpPr>
        <p:spPr/>
        <p:txBody>
          <a:bodyPr/>
          <a:lstStyle/>
          <a:p>
            <a:fld id="{A75D8718-0FE4-4714-B530-B68099E1C3CA}"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4</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367235" y="404664"/>
            <a:ext cx="1009664" cy="720080"/>
          </a:xfrm>
          <a:prstGeom prst="rect">
            <a:avLst/>
          </a:prstGeom>
        </p:spPr>
      </p:pic>
    </p:spTree>
    <p:extLst>
      <p:ext uri="{BB962C8B-B14F-4D97-AF65-F5344CB8AC3E}">
        <p14:creationId xmlns:p14="http://schemas.microsoft.com/office/powerpoint/2010/main" val="25978335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348880"/>
            <a:ext cx="7408333" cy="4104456"/>
          </a:xfrm>
        </p:spPr>
        <p:txBody>
          <a:bodyPr>
            <a:normAutofit lnSpcReduction="10000"/>
          </a:bodyPr>
          <a:lstStyle/>
          <a:p>
            <a:r>
              <a:rPr lang="tr-TR" altLang="tr-TR" dirty="0">
                <a:solidFill>
                  <a:srgbClr val="FF0000"/>
                </a:solidFill>
              </a:rPr>
              <a:t>Memurlar ve diğer kamu görevlileri bir suç işlendiğini ihbar, şikayet </a:t>
            </a:r>
            <a:r>
              <a:rPr lang="tr-TR" altLang="tr-TR" dirty="0" smtClean="0">
                <a:solidFill>
                  <a:srgbClr val="FF0000"/>
                </a:solidFill>
              </a:rPr>
              <a:t>ya da </a:t>
            </a:r>
            <a:r>
              <a:rPr lang="tr-TR" altLang="tr-TR" dirty="0">
                <a:solidFill>
                  <a:srgbClr val="FF0000"/>
                </a:solidFill>
              </a:rPr>
              <a:t>bilgi, belge ve bulgulara dayanarak öğrenmeleri halinde soruşturma izni vermeye yetkili </a:t>
            </a:r>
            <a:r>
              <a:rPr lang="tr-TR" altLang="tr-TR" dirty="0" smtClean="0">
                <a:solidFill>
                  <a:srgbClr val="FF0000"/>
                </a:solidFill>
              </a:rPr>
              <a:t>mercilere </a:t>
            </a:r>
            <a:r>
              <a:rPr lang="tr-TR" altLang="tr-TR" dirty="0">
                <a:solidFill>
                  <a:srgbClr val="FF0000"/>
                </a:solidFill>
              </a:rPr>
              <a:t>derhal bilgi vermekle </a:t>
            </a:r>
            <a:r>
              <a:rPr lang="tr-TR" altLang="tr-TR" dirty="0" smtClean="0">
                <a:solidFill>
                  <a:srgbClr val="FF0000"/>
                </a:solidFill>
              </a:rPr>
              <a:t>yükümlüdürler.”</a:t>
            </a:r>
            <a:endParaRPr lang="tr-TR" altLang="tr-TR" dirty="0">
              <a:solidFill>
                <a:srgbClr val="FF0000"/>
              </a:solidFill>
            </a:endParaRPr>
          </a:p>
          <a:p>
            <a:endParaRPr lang="tr-TR" altLang="tr-TR" dirty="0"/>
          </a:p>
          <a:p>
            <a:r>
              <a:rPr lang="tr-TR" altLang="tr-TR" dirty="0"/>
              <a:t>5237 sayılı </a:t>
            </a:r>
            <a:r>
              <a:rPr lang="tr-TR" altLang="tr-TR" dirty="0" err="1"/>
              <a:t>TCK’nun</a:t>
            </a:r>
            <a:r>
              <a:rPr lang="tr-TR" altLang="tr-TR" dirty="0"/>
              <a:t> </a:t>
            </a:r>
            <a:r>
              <a:rPr lang="tr-TR" altLang="tr-TR" dirty="0" smtClean="0"/>
              <a:t>279. </a:t>
            </a:r>
            <a:r>
              <a:rPr lang="tr-TR" altLang="tr-TR" dirty="0"/>
              <a:t>maddesi, </a:t>
            </a:r>
          </a:p>
          <a:p>
            <a:pPr marL="0" indent="0">
              <a:buNone/>
            </a:pPr>
            <a:r>
              <a:rPr lang="tr-TR" altLang="tr-TR" dirty="0"/>
              <a:t>“Kamu adına soruşturma ve kovuşturmayı gerektiren bir suçun işlendiğini göreviyle bağlantılı olarak öğrenip de yetkili makamlara bildirimde bulunmayı ihmal eden veya bu hususta gecikme gösteren kamu görevlisi</a:t>
            </a:r>
            <a:r>
              <a:rPr lang="tr-TR" altLang="tr-TR" dirty="0" smtClean="0"/>
              <a:t>” </a:t>
            </a:r>
            <a:r>
              <a:rPr lang="tr-TR" altLang="tr-TR" b="1" dirty="0" smtClean="0">
                <a:solidFill>
                  <a:srgbClr val="FF0000"/>
                </a:solidFill>
              </a:rPr>
              <a:t>(6 aydan 2 yıla kadar)</a:t>
            </a:r>
            <a:endParaRPr lang="tr-TR" altLang="tr-TR" b="1" dirty="0">
              <a:solidFill>
                <a:srgbClr val="FF0000"/>
              </a:solidFill>
            </a:endParaRPr>
          </a:p>
          <a:p>
            <a:endParaRPr lang="tr-TR" dirty="0"/>
          </a:p>
        </p:txBody>
      </p:sp>
      <p:sp>
        <p:nvSpPr>
          <p:cNvPr id="2" name="Başlık 1"/>
          <p:cNvSpPr>
            <a:spLocks noGrp="1"/>
          </p:cNvSpPr>
          <p:nvPr>
            <p:ph type="title"/>
          </p:nvPr>
        </p:nvSpPr>
        <p:spPr/>
        <p:txBody>
          <a:bodyPr>
            <a:normAutofit fontScale="90000"/>
          </a:bodyPr>
          <a:lstStyle/>
          <a:p>
            <a:r>
              <a:rPr lang="tr-TR" dirty="0" smtClean="0"/>
              <a:t> KAMU GÖREVLİLERİNİN SUÇU BİLDİRMEMESİ</a:t>
            </a:r>
            <a:endParaRPr lang="tr-TR" dirty="0"/>
          </a:p>
        </p:txBody>
      </p:sp>
      <p:sp>
        <p:nvSpPr>
          <p:cNvPr id="5" name="Veri Yer Tutucusu 4"/>
          <p:cNvSpPr>
            <a:spLocks noGrp="1"/>
          </p:cNvSpPr>
          <p:nvPr>
            <p:ph type="dt" sz="half" idx="10"/>
          </p:nvPr>
        </p:nvSpPr>
        <p:spPr/>
        <p:txBody>
          <a:bodyPr/>
          <a:lstStyle/>
          <a:p>
            <a:fld id="{6ABE678A-BB12-48C3-9714-571538A4D728}"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40</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02432" cy="720080"/>
          </a:xfrm>
          <a:prstGeom prst="rect">
            <a:avLst/>
          </a:prstGeom>
        </p:spPr>
      </p:pic>
    </p:spTree>
    <p:extLst>
      <p:ext uri="{BB962C8B-B14F-4D97-AF65-F5344CB8AC3E}">
        <p14:creationId xmlns:p14="http://schemas.microsoft.com/office/powerpoint/2010/main" val="21530956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276872"/>
            <a:ext cx="7804389" cy="4248472"/>
          </a:xfrm>
        </p:spPr>
        <p:txBody>
          <a:bodyPr>
            <a:normAutofit fontScale="40000" lnSpcReduction="20000"/>
          </a:bodyPr>
          <a:lstStyle/>
          <a:p>
            <a:pPr marL="0" lvl="0" indent="0" fontAlgn="base">
              <a:lnSpc>
                <a:spcPct val="120000"/>
              </a:lnSpc>
              <a:spcAft>
                <a:spcPct val="0"/>
              </a:spcAft>
              <a:buClr>
                <a:srgbClr val="000000"/>
              </a:buClr>
              <a:buSzPct val="75000"/>
              <a:buNone/>
            </a:pPr>
            <a:r>
              <a:rPr lang="tr-TR" altLang="tr-TR" sz="4000" b="1" kern="0" dirty="0">
                <a:solidFill>
                  <a:srgbClr val="C00000"/>
                </a:solidFill>
                <a:latin typeface="Arial"/>
              </a:rPr>
              <a:t>Bu Kanuna göre memurlar ve diğer kamu görevlileri hakkında yapılacak ihbar ve </a:t>
            </a:r>
            <a:r>
              <a:rPr lang="tr-TR" altLang="tr-TR" sz="4000" b="1" kern="0" dirty="0" smtClean="0">
                <a:solidFill>
                  <a:srgbClr val="C00000"/>
                </a:solidFill>
                <a:latin typeface="Arial"/>
              </a:rPr>
              <a:t>şikâyetlerin;</a:t>
            </a:r>
          </a:p>
          <a:p>
            <a:pPr marL="68580" lvl="0" indent="-342900" fontAlgn="base">
              <a:lnSpc>
                <a:spcPct val="120000"/>
              </a:lnSpc>
              <a:spcAft>
                <a:spcPct val="0"/>
              </a:spcAft>
              <a:buClr>
                <a:srgbClr val="000000"/>
              </a:buClr>
              <a:buSzPct val="75000"/>
              <a:buFont typeface="Wingdings" panose="05000000000000000000" pitchFamily="2" charset="2"/>
              <a:buChar char="v"/>
            </a:pPr>
            <a:r>
              <a:rPr lang="tr-TR" altLang="tr-TR" sz="3400" kern="0" dirty="0">
                <a:solidFill>
                  <a:srgbClr val="000000"/>
                </a:solidFill>
                <a:latin typeface="Arial"/>
              </a:rPr>
              <a:t>S</a:t>
            </a:r>
            <a:r>
              <a:rPr lang="tr-TR" altLang="tr-TR" sz="3400" kern="0" dirty="0" smtClean="0">
                <a:solidFill>
                  <a:srgbClr val="000000"/>
                </a:solidFill>
                <a:latin typeface="Arial"/>
              </a:rPr>
              <a:t>oyut </a:t>
            </a:r>
            <a:r>
              <a:rPr lang="tr-TR" altLang="tr-TR" sz="3400" kern="0" dirty="0">
                <a:solidFill>
                  <a:srgbClr val="000000"/>
                </a:solidFill>
                <a:latin typeface="Arial"/>
              </a:rPr>
              <a:t>ve genel nitelikte olmaması, </a:t>
            </a:r>
            <a:endParaRPr lang="tr-TR" altLang="tr-TR" sz="3400" kern="0" dirty="0" smtClean="0">
              <a:solidFill>
                <a:srgbClr val="000000"/>
              </a:solidFill>
              <a:latin typeface="Arial"/>
            </a:endParaRPr>
          </a:p>
          <a:p>
            <a:pPr marL="68580" lvl="0" indent="-342900" fontAlgn="base">
              <a:lnSpc>
                <a:spcPct val="120000"/>
              </a:lnSpc>
              <a:spcAft>
                <a:spcPct val="0"/>
              </a:spcAft>
              <a:buClr>
                <a:srgbClr val="000000"/>
              </a:buClr>
              <a:buSzPct val="75000"/>
              <a:buFont typeface="Wingdings" panose="05000000000000000000" pitchFamily="2" charset="2"/>
              <a:buChar char="v"/>
            </a:pPr>
            <a:r>
              <a:rPr lang="tr-TR" altLang="tr-TR" sz="3400" kern="0" dirty="0" smtClean="0">
                <a:solidFill>
                  <a:srgbClr val="000000"/>
                </a:solidFill>
                <a:latin typeface="Arial"/>
              </a:rPr>
              <a:t>İhbar </a:t>
            </a:r>
            <a:r>
              <a:rPr lang="tr-TR" altLang="tr-TR" sz="3400" kern="0" dirty="0">
                <a:solidFill>
                  <a:srgbClr val="000000"/>
                </a:solidFill>
                <a:latin typeface="Arial"/>
              </a:rPr>
              <a:t>veya şikâyetlerde kişi veya olay belirtilmesi, </a:t>
            </a:r>
            <a:endParaRPr lang="tr-TR" altLang="tr-TR" sz="3400" kern="0" dirty="0" smtClean="0">
              <a:solidFill>
                <a:srgbClr val="000000"/>
              </a:solidFill>
              <a:latin typeface="Arial"/>
            </a:endParaRPr>
          </a:p>
          <a:p>
            <a:pPr marL="68580" lvl="0" indent="-342900" fontAlgn="base">
              <a:lnSpc>
                <a:spcPct val="120000"/>
              </a:lnSpc>
              <a:spcAft>
                <a:spcPct val="0"/>
              </a:spcAft>
              <a:buClr>
                <a:srgbClr val="000000"/>
              </a:buClr>
              <a:buSzPct val="75000"/>
              <a:buFont typeface="Wingdings" panose="05000000000000000000" pitchFamily="2" charset="2"/>
              <a:buChar char="v"/>
            </a:pPr>
            <a:r>
              <a:rPr lang="tr-TR" altLang="tr-TR" sz="3400" kern="0" dirty="0" smtClean="0">
                <a:solidFill>
                  <a:srgbClr val="000000"/>
                </a:solidFill>
                <a:latin typeface="Arial"/>
              </a:rPr>
              <a:t>İddiaların </a:t>
            </a:r>
            <a:r>
              <a:rPr lang="tr-TR" altLang="tr-TR" sz="3400" kern="0" dirty="0">
                <a:solidFill>
                  <a:srgbClr val="000000"/>
                </a:solidFill>
                <a:latin typeface="Arial"/>
              </a:rPr>
              <a:t>ciddî bulgu ve belgelere dayanması, </a:t>
            </a:r>
            <a:endParaRPr lang="tr-TR" altLang="tr-TR" sz="3400" kern="0" dirty="0" smtClean="0">
              <a:solidFill>
                <a:srgbClr val="000000"/>
              </a:solidFill>
              <a:latin typeface="Arial"/>
            </a:endParaRPr>
          </a:p>
          <a:p>
            <a:pPr marL="68580" lvl="0" indent="-342900" fontAlgn="base">
              <a:lnSpc>
                <a:spcPct val="120000"/>
              </a:lnSpc>
              <a:spcAft>
                <a:spcPct val="0"/>
              </a:spcAft>
              <a:buClr>
                <a:srgbClr val="000000"/>
              </a:buClr>
              <a:buSzPct val="75000"/>
              <a:buFont typeface="Wingdings" panose="05000000000000000000" pitchFamily="2" charset="2"/>
              <a:buChar char="v"/>
            </a:pPr>
            <a:r>
              <a:rPr lang="tr-TR" altLang="tr-TR" sz="3400" kern="0" dirty="0" smtClean="0">
                <a:solidFill>
                  <a:srgbClr val="000000"/>
                </a:solidFill>
                <a:latin typeface="Arial"/>
              </a:rPr>
              <a:t>İhbar </a:t>
            </a:r>
            <a:r>
              <a:rPr lang="tr-TR" altLang="tr-TR" sz="3400" kern="0" dirty="0">
                <a:solidFill>
                  <a:srgbClr val="000000"/>
                </a:solidFill>
                <a:latin typeface="Arial"/>
              </a:rPr>
              <a:t>veya şikâyet dilekçesinde dilekçe sahibinin doğru ad, </a:t>
            </a:r>
            <a:r>
              <a:rPr lang="tr-TR" altLang="tr-TR" sz="3400" kern="0" dirty="0" err="1">
                <a:solidFill>
                  <a:srgbClr val="000000"/>
                </a:solidFill>
                <a:latin typeface="Arial"/>
              </a:rPr>
              <a:t>soyad</a:t>
            </a:r>
            <a:r>
              <a:rPr lang="tr-TR" altLang="tr-TR" sz="3400" kern="0" dirty="0">
                <a:solidFill>
                  <a:srgbClr val="000000"/>
                </a:solidFill>
                <a:latin typeface="Arial"/>
              </a:rPr>
              <a:t> </a:t>
            </a:r>
            <a:r>
              <a:rPr lang="tr-TR" altLang="tr-TR" sz="3400" kern="0" dirty="0" smtClean="0">
                <a:solidFill>
                  <a:srgbClr val="000000"/>
                </a:solidFill>
                <a:latin typeface="Arial"/>
              </a:rPr>
              <a:t> ve </a:t>
            </a:r>
            <a:r>
              <a:rPr lang="tr-TR" altLang="tr-TR" sz="3400" kern="0" dirty="0">
                <a:solidFill>
                  <a:srgbClr val="000000"/>
                </a:solidFill>
                <a:latin typeface="Arial"/>
              </a:rPr>
              <a:t>imzası ile iş veya ikametgâh adresinin bulunması zorunludur</a:t>
            </a:r>
            <a:r>
              <a:rPr lang="tr-TR" altLang="tr-TR" sz="3400" kern="0" dirty="0" smtClean="0">
                <a:solidFill>
                  <a:srgbClr val="000000"/>
                </a:solidFill>
                <a:latin typeface="Arial"/>
              </a:rPr>
              <a:t>.</a:t>
            </a:r>
          </a:p>
          <a:p>
            <a:pPr marL="68580" lvl="0" indent="-342900" fontAlgn="base">
              <a:lnSpc>
                <a:spcPct val="120000"/>
              </a:lnSpc>
              <a:spcAft>
                <a:spcPct val="0"/>
              </a:spcAft>
              <a:buClr>
                <a:srgbClr val="000000"/>
              </a:buClr>
              <a:buSzPct val="75000"/>
              <a:buFont typeface="Wingdings" panose="05000000000000000000" pitchFamily="2" charset="2"/>
              <a:buChar char="v"/>
            </a:pPr>
            <a:endParaRPr lang="tr-TR" altLang="tr-TR" sz="3400" kern="0" dirty="0">
              <a:solidFill>
                <a:srgbClr val="000000"/>
              </a:solidFill>
              <a:latin typeface="Arial"/>
            </a:endParaRPr>
          </a:p>
          <a:p>
            <a:pPr marL="68580" lvl="0" indent="-342900" fontAlgn="base">
              <a:lnSpc>
                <a:spcPct val="120000"/>
              </a:lnSpc>
              <a:spcAft>
                <a:spcPct val="0"/>
              </a:spcAft>
              <a:buClr>
                <a:srgbClr val="000000"/>
              </a:buClr>
              <a:buSzPct val="75000"/>
              <a:buFont typeface="Wingdings" panose="05000000000000000000" pitchFamily="2" charset="2"/>
              <a:buChar char="v"/>
            </a:pPr>
            <a:r>
              <a:rPr lang="tr-TR" altLang="tr-TR" sz="3400" kern="0" dirty="0" smtClean="0">
                <a:solidFill>
                  <a:srgbClr val="000000"/>
                </a:solidFill>
                <a:latin typeface="Arial"/>
              </a:rPr>
              <a:t>Bu şartları taşımayan ihbar </a:t>
            </a:r>
            <a:r>
              <a:rPr lang="tr-TR" altLang="tr-TR" sz="3400" kern="0" dirty="0">
                <a:solidFill>
                  <a:srgbClr val="000000"/>
                </a:solidFill>
                <a:latin typeface="Arial"/>
              </a:rPr>
              <a:t>ve şikâyetler Cumhuriyet başsavcıları ve izin vermeye yetkili merciler tarafından </a:t>
            </a:r>
            <a:r>
              <a:rPr lang="tr-TR" altLang="tr-TR" sz="3400" b="1" kern="0" dirty="0">
                <a:solidFill>
                  <a:srgbClr val="FF0000"/>
                </a:solidFill>
                <a:latin typeface="Arial"/>
              </a:rPr>
              <a:t>işleme konulmaz</a:t>
            </a:r>
            <a:r>
              <a:rPr lang="tr-TR" altLang="tr-TR" sz="3400" kern="0" dirty="0">
                <a:solidFill>
                  <a:srgbClr val="000000"/>
                </a:solidFill>
                <a:latin typeface="Arial"/>
              </a:rPr>
              <a:t> ve durum, ihbar veya şikâyette bulunana bildirilir. </a:t>
            </a:r>
            <a:endParaRPr lang="tr-TR" altLang="tr-TR" sz="3400" kern="0" dirty="0" smtClean="0">
              <a:solidFill>
                <a:srgbClr val="000000"/>
              </a:solidFill>
              <a:latin typeface="Arial"/>
            </a:endParaRPr>
          </a:p>
          <a:p>
            <a:pPr marL="0" lvl="0" indent="0" fontAlgn="base">
              <a:lnSpc>
                <a:spcPct val="120000"/>
              </a:lnSpc>
              <a:spcAft>
                <a:spcPct val="0"/>
              </a:spcAft>
              <a:buClr>
                <a:srgbClr val="000000"/>
              </a:buClr>
              <a:buSzPct val="75000"/>
              <a:buNone/>
            </a:pPr>
            <a:endParaRPr lang="tr-TR" altLang="tr-TR" sz="3400" kern="0" dirty="0" smtClean="0">
              <a:solidFill>
                <a:srgbClr val="000000"/>
              </a:solidFill>
              <a:latin typeface="Arial"/>
            </a:endParaRPr>
          </a:p>
          <a:p>
            <a:pPr marL="68580" lvl="0" indent="-342900" fontAlgn="base">
              <a:lnSpc>
                <a:spcPct val="120000"/>
              </a:lnSpc>
              <a:spcAft>
                <a:spcPct val="0"/>
              </a:spcAft>
              <a:buClr>
                <a:srgbClr val="000000"/>
              </a:buClr>
              <a:buSzPct val="75000"/>
              <a:buFont typeface="Wingdings" panose="05000000000000000000" pitchFamily="2" charset="2"/>
              <a:buChar char="v"/>
            </a:pPr>
            <a:r>
              <a:rPr lang="tr-TR" altLang="tr-TR" sz="3400" kern="0" dirty="0" smtClean="0">
                <a:solidFill>
                  <a:srgbClr val="000000"/>
                </a:solidFill>
                <a:latin typeface="Arial"/>
              </a:rPr>
              <a:t>Ancak </a:t>
            </a:r>
            <a:r>
              <a:rPr lang="tr-TR" altLang="tr-TR" sz="3400" kern="0" dirty="0">
                <a:solidFill>
                  <a:srgbClr val="000000"/>
                </a:solidFill>
                <a:latin typeface="Arial"/>
              </a:rPr>
              <a:t>iddiaların, sıhhati şüpheye mahal vermeyecek </a:t>
            </a:r>
            <a:r>
              <a:rPr lang="tr-TR" altLang="tr-TR" sz="3400" kern="0" dirty="0">
                <a:solidFill>
                  <a:srgbClr val="FF0000"/>
                </a:solidFill>
                <a:latin typeface="Arial"/>
              </a:rPr>
              <a:t>belgelerle ortaya konulmuş olması halinde ad, </a:t>
            </a:r>
            <a:r>
              <a:rPr lang="tr-TR" altLang="tr-TR" sz="3400" kern="0" dirty="0" err="1" smtClean="0">
                <a:solidFill>
                  <a:srgbClr val="FF0000"/>
                </a:solidFill>
                <a:latin typeface="Arial"/>
              </a:rPr>
              <a:t>soyad</a:t>
            </a:r>
            <a:r>
              <a:rPr lang="tr-TR" altLang="tr-TR" sz="3400" kern="0" dirty="0">
                <a:solidFill>
                  <a:srgbClr val="FF0000"/>
                </a:solidFill>
                <a:latin typeface="Arial"/>
              </a:rPr>
              <a:t> </a:t>
            </a:r>
            <a:r>
              <a:rPr lang="tr-TR" altLang="tr-TR" sz="3400" kern="0" dirty="0" smtClean="0">
                <a:solidFill>
                  <a:srgbClr val="FF0000"/>
                </a:solidFill>
                <a:latin typeface="Arial"/>
              </a:rPr>
              <a:t>ve </a:t>
            </a:r>
            <a:r>
              <a:rPr lang="tr-TR" altLang="tr-TR" sz="3400" kern="0" dirty="0">
                <a:solidFill>
                  <a:srgbClr val="FF0000"/>
                </a:solidFill>
                <a:latin typeface="Arial"/>
              </a:rPr>
              <a:t>imza ile iş veya ikametgâh adresinin doğruluğu şartı</a:t>
            </a:r>
            <a:r>
              <a:rPr lang="tr-TR" altLang="tr-TR" sz="3400" kern="0" dirty="0">
                <a:solidFill>
                  <a:srgbClr val="000000"/>
                </a:solidFill>
                <a:latin typeface="Arial"/>
              </a:rPr>
              <a:t> aranmaz. </a:t>
            </a:r>
            <a:endParaRPr lang="tr-TR" altLang="tr-TR" sz="3400" kern="0" dirty="0" smtClean="0">
              <a:solidFill>
                <a:srgbClr val="000000"/>
              </a:solidFill>
              <a:latin typeface="Arial"/>
            </a:endParaRPr>
          </a:p>
          <a:p>
            <a:pPr marL="0" lvl="0" indent="0" fontAlgn="base">
              <a:lnSpc>
                <a:spcPct val="120000"/>
              </a:lnSpc>
              <a:spcAft>
                <a:spcPct val="0"/>
              </a:spcAft>
              <a:buClr>
                <a:srgbClr val="000000"/>
              </a:buClr>
              <a:buSzPct val="75000"/>
              <a:buNone/>
            </a:pPr>
            <a:endParaRPr lang="tr-TR" altLang="tr-TR" sz="3400" kern="0" dirty="0" smtClean="0">
              <a:solidFill>
                <a:srgbClr val="000000"/>
              </a:solidFill>
              <a:latin typeface="Arial"/>
            </a:endParaRPr>
          </a:p>
          <a:p>
            <a:pPr marL="68580" lvl="0" indent="-342900" fontAlgn="base">
              <a:lnSpc>
                <a:spcPct val="120000"/>
              </a:lnSpc>
              <a:spcAft>
                <a:spcPct val="0"/>
              </a:spcAft>
              <a:buClr>
                <a:srgbClr val="000000"/>
              </a:buClr>
              <a:buSzPct val="75000"/>
              <a:buFont typeface="Wingdings" panose="05000000000000000000" pitchFamily="2" charset="2"/>
              <a:buChar char="v"/>
            </a:pPr>
            <a:r>
              <a:rPr lang="tr-TR" altLang="tr-TR" sz="3400" kern="0" dirty="0" smtClean="0">
                <a:solidFill>
                  <a:srgbClr val="000000"/>
                </a:solidFill>
                <a:latin typeface="Arial"/>
              </a:rPr>
              <a:t>Başsavcılar </a:t>
            </a:r>
            <a:r>
              <a:rPr lang="tr-TR" altLang="tr-TR" sz="3400" kern="0" dirty="0">
                <a:solidFill>
                  <a:srgbClr val="000000"/>
                </a:solidFill>
                <a:latin typeface="Arial"/>
              </a:rPr>
              <a:t>ve yetkili merciler </a:t>
            </a:r>
            <a:r>
              <a:rPr lang="tr-TR" altLang="tr-TR" sz="3400" kern="0" dirty="0" smtClean="0">
                <a:solidFill>
                  <a:srgbClr val="FF0000"/>
                </a:solidFill>
                <a:latin typeface="Arial"/>
              </a:rPr>
              <a:t>Muhbir</a:t>
            </a:r>
            <a:r>
              <a:rPr lang="tr-TR" altLang="tr-TR" sz="3400" kern="0" dirty="0" smtClean="0">
                <a:solidFill>
                  <a:srgbClr val="000000"/>
                </a:solidFill>
                <a:latin typeface="Arial"/>
              </a:rPr>
              <a:t>  </a:t>
            </a:r>
            <a:r>
              <a:rPr lang="tr-TR" altLang="tr-TR" sz="3400" kern="0" dirty="0">
                <a:solidFill>
                  <a:srgbClr val="000000"/>
                </a:solidFill>
                <a:latin typeface="Arial"/>
              </a:rPr>
              <a:t>veya </a:t>
            </a:r>
            <a:r>
              <a:rPr lang="tr-TR" altLang="tr-TR" sz="3400" kern="0" dirty="0" smtClean="0">
                <a:solidFill>
                  <a:srgbClr val="FF0000"/>
                </a:solidFill>
                <a:latin typeface="Arial"/>
              </a:rPr>
              <a:t>Müştekinin</a:t>
            </a:r>
            <a:r>
              <a:rPr lang="tr-TR" altLang="tr-TR" sz="3400" kern="0" dirty="0" smtClean="0">
                <a:solidFill>
                  <a:srgbClr val="000000"/>
                </a:solidFill>
                <a:latin typeface="Arial"/>
              </a:rPr>
              <a:t> </a:t>
            </a:r>
            <a:r>
              <a:rPr lang="tr-TR" altLang="tr-TR" sz="3400" kern="0" dirty="0">
                <a:solidFill>
                  <a:srgbClr val="000000"/>
                </a:solidFill>
                <a:latin typeface="Arial"/>
              </a:rPr>
              <a:t>kimlik bilgilerini gizli tutmak zorundadır.</a:t>
            </a:r>
          </a:p>
          <a:p>
            <a:endParaRPr lang="tr-TR" dirty="0"/>
          </a:p>
        </p:txBody>
      </p:sp>
      <p:sp>
        <p:nvSpPr>
          <p:cNvPr id="2" name="Başlık 1"/>
          <p:cNvSpPr>
            <a:spLocks noGrp="1"/>
          </p:cNvSpPr>
          <p:nvPr>
            <p:ph type="title"/>
          </p:nvPr>
        </p:nvSpPr>
        <p:spPr/>
        <p:txBody>
          <a:bodyPr>
            <a:normAutofit fontScale="90000"/>
          </a:bodyPr>
          <a:lstStyle/>
          <a:p>
            <a:r>
              <a:rPr lang="tr-TR" dirty="0" smtClean="0"/>
              <a:t>	İŞLEME KONULMAYACAK İHBAR VE ŞİKAYETLER</a:t>
            </a:r>
            <a:endParaRPr lang="tr-TR" dirty="0"/>
          </a:p>
        </p:txBody>
      </p:sp>
      <p:sp>
        <p:nvSpPr>
          <p:cNvPr id="5" name="Veri Yer Tutucusu 4"/>
          <p:cNvSpPr>
            <a:spLocks noGrp="1"/>
          </p:cNvSpPr>
          <p:nvPr>
            <p:ph type="dt" sz="half" idx="10"/>
          </p:nvPr>
        </p:nvSpPr>
        <p:spPr/>
        <p:txBody>
          <a:bodyPr/>
          <a:lstStyle/>
          <a:p>
            <a:fld id="{B7A6A190-F140-458A-AADE-196726A016E1}"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41</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74530880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1" y="1700808"/>
            <a:ext cx="8280920" cy="4824536"/>
          </a:xfrm>
        </p:spPr>
        <p:txBody>
          <a:bodyPr>
            <a:noAutofit/>
          </a:bodyPr>
          <a:lstStyle/>
          <a:p>
            <a:pPr marL="0" lvl="0" fontAlgn="base">
              <a:lnSpc>
                <a:spcPct val="150000"/>
              </a:lnSpc>
              <a:spcAft>
                <a:spcPct val="0"/>
              </a:spcAft>
              <a:buClr>
                <a:srgbClr val="000000"/>
              </a:buClr>
              <a:buSzPct val="75000"/>
              <a:buNone/>
            </a:pPr>
            <a:r>
              <a:rPr lang="tr-TR" altLang="tr-TR" b="1" kern="0" dirty="0" smtClean="0">
                <a:solidFill>
                  <a:srgbClr val="C00000"/>
                </a:solidFill>
                <a:latin typeface="Arial"/>
              </a:rPr>
              <a:t>Soruşturma izni vermeye </a:t>
            </a:r>
            <a:r>
              <a:rPr lang="tr-TR" altLang="tr-TR" b="1" kern="0" dirty="0">
                <a:solidFill>
                  <a:srgbClr val="C00000"/>
                </a:solidFill>
                <a:latin typeface="Arial"/>
              </a:rPr>
              <a:t>yetkili merci, bu Kanun kapsamına giren bir </a:t>
            </a:r>
            <a:r>
              <a:rPr lang="tr-TR" altLang="tr-TR" b="1" kern="0" dirty="0" smtClean="0">
                <a:solidFill>
                  <a:srgbClr val="C00000"/>
                </a:solidFill>
                <a:latin typeface="Arial"/>
              </a:rPr>
              <a:t>suçun işlediğini öğrendiğinde </a:t>
            </a:r>
            <a:r>
              <a:rPr lang="tr-TR" altLang="tr-TR" b="1" kern="0" dirty="0">
                <a:solidFill>
                  <a:srgbClr val="C00000"/>
                </a:solidFill>
                <a:latin typeface="Arial"/>
              </a:rPr>
              <a:t>bir ön inceleme </a:t>
            </a:r>
            <a:r>
              <a:rPr lang="tr-TR" altLang="tr-TR" b="1" kern="0" dirty="0" smtClean="0">
                <a:solidFill>
                  <a:srgbClr val="C00000"/>
                </a:solidFill>
                <a:latin typeface="Arial"/>
              </a:rPr>
              <a:t>başlatır.</a:t>
            </a:r>
          </a:p>
          <a:p>
            <a:pPr marL="0" lvl="0" fontAlgn="base">
              <a:lnSpc>
                <a:spcPct val="150000"/>
              </a:lnSpc>
              <a:spcAft>
                <a:spcPct val="0"/>
              </a:spcAft>
              <a:buClr>
                <a:srgbClr val="000000"/>
              </a:buClr>
              <a:buSzPct val="75000"/>
              <a:buNone/>
            </a:pPr>
            <a:r>
              <a:rPr lang="tr-TR" b="1" kern="0" dirty="0" smtClean="0">
                <a:solidFill>
                  <a:srgbClr val="FF0000"/>
                </a:solidFill>
                <a:latin typeface="Arial"/>
              </a:rPr>
              <a:t>Ön İnceleme Başlatma Yetkisi</a:t>
            </a:r>
            <a:r>
              <a:rPr lang="tr-TR" b="1" kern="0" dirty="0" smtClean="0">
                <a:solidFill>
                  <a:schemeClr val="tx2">
                    <a:lumMod val="75000"/>
                  </a:schemeClr>
                </a:solidFill>
                <a:latin typeface="Arial"/>
              </a:rPr>
              <a:t> (Bakanlar teşkilatlarındaki bütün memurlar hakkında ön inceleme başlatabilirler)</a:t>
            </a:r>
          </a:p>
          <a:p>
            <a:pPr marL="0" lvl="0" fontAlgn="base">
              <a:lnSpc>
                <a:spcPct val="150000"/>
              </a:lnSpc>
              <a:spcAft>
                <a:spcPct val="0"/>
              </a:spcAft>
              <a:buClr>
                <a:srgbClr val="000000"/>
              </a:buClr>
              <a:buSzPct val="75000"/>
              <a:buNone/>
            </a:pPr>
            <a:r>
              <a:rPr lang="tr-TR" b="1" kern="0" dirty="0" smtClean="0">
                <a:solidFill>
                  <a:srgbClr val="FF0000"/>
                </a:solidFill>
                <a:latin typeface="Arial"/>
              </a:rPr>
              <a:t>Soruşturma İzni Verme Yetkisi</a:t>
            </a:r>
            <a:r>
              <a:rPr lang="tr-TR" b="1" kern="0" dirty="0" smtClean="0">
                <a:solidFill>
                  <a:schemeClr val="tx2">
                    <a:lumMod val="75000"/>
                  </a:schemeClr>
                </a:solidFill>
                <a:latin typeface="Arial"/>
              </a:rPr>
              <a:t> (Bu yetki sadece 4483 sayılı Kanunda açıkça belirtilen merciler tarafından kullanılabilir)</a:t>
            </a:r>
            <a:endParaRPr lang="tr-TR" b="1" dirty="0">
              <a:solidFill>
                <a:schemeClr val="tx2">
                  <a:lumMod val="75000"/>
                </a:schemeClr>
              </a:solidFill>
            </a:endParaRPr>
          </a:p>
        </p:txBody>
      </p:sp>
      <p:sp>
        <p:nvSpPr>
          <p:cNvPr id="2" name="Başlık 1"/>
          <p:cNvSpPr>
            <a:spLocks noGrp="1"/>
          </p:cNvSpPr>
          <p:nvPr>
            <p:ph type="title"/>
          </p:nvPr>
        </p:nvSpPr>
        <p:spPr/>
        <p:txBody>
          <a:bodyPr>
            <a:normAutofit fontScale="90000"/>
          </a:bodyPr>
          <a:lstStyle/>
          <a:p>
            <a:r>
              <a:rPr lang="tr-TR" dirty="0" smtClean="0"/>
              <a:t>	ÖN İNCELEME BAŞLATMA YETKİSİ</a:t>
            </a:r>
            <a:endParaRPr lang="tr-TR" dirty="0"/>
          </a:p>
        </p:txBody>
      </p:sp>
      <p:sp>
        <p:nvSpPr>
          <p:cNvPr id="5" name="Veri Yer Tutucusu 4"/>
          <p:cNvSpPr>
            <a:spLocks noGrp="1"/>
          </p:cNvSpPr>
          <p:nvPr>
            <p:ph type="dt" sz="half" idx="10"/>
          </p:nvPr>
        </p:nvSpPr>
        <p:spPr/>
        <p:txBody>
          <a:bodyPr/>
          <a:lstStyle/>
          <a:p>
            <a:fld id="{995195DD-125F-4E69-9D36-F219C0A0779C}"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42</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02734557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1916832"/>
            <a:ext cx="7876397" cy="4536504"/>
          </a:xfrm>
        </p:spPr>
        <p:txBody>
          <a:bodyPr>
            <a:normAutofit fontScale="85000" lnSpcReduction="10000"/>
          </a:bodyPr>
          <a:lstStyle/>
          <a:p>
            <a:pPr marL="0" lvl="0" indent="274320" fontAlgn="base">
              <a:lnSpc>
                <a:spcPct val="150000"/>
              </a:lnSpc>
              <a:spcBef>
                <a:spcPts val="0"/>
              </a:spcBef>
              <a:spcAft>
                <a:spcPts val="600"/>
              </a:spcAft>
              <a:buClr>
                <a:srgbClr val="000000"/>
              </a:buClr>
              <a:buSzPct val="75000"/>
              <a:buNone/>
            </a:pPr>
            <a:r>
              <a:rPr lang="tr-TR" altLang="tr-TR" sz="2100" b="1" kern="0" dirty="0">
                <a:solidFill>
                  <a:srgbClr val="FF0000"/>
                </a:solidFill>
                <a:latin typeface="Arial"/>
              </a:rPr>
              <a:t>Ön inceleme,</a:t>
            </a:r>
            <a:r>
              <a:rPr lang="tr-TR" altLang="tr-TR" sz="2000" b="1" kern="0" dirty="0">
                <a:solidFill>
                  <a:schemeClr val="tx2">
                    <a:lumMod val="75000"/>
                  </a:schemeClr>
                </a:solidFill>
                <a:latin typeface="Arial"/>
              </a:rPr>
              <a:t> izin vermeye yetkili merci tarafından bizzat yapılabileceği gibi, görevlendireceği bir veya birkaç denetim elemanı veya </a:t>
            </a:r>
            <a:r>
              <a:rPr lang="tr-TR" altLang="tr-TR" sz="2000" b="1" kern="0" dirty="0">
                <a:solidFill>
                  <a:srgbClr val="FF0000"/>
                </a:solidFill>
                <a:latin typeface="Arial"/>
              </a:rPr>
              <a:t>hakkında inceleme yapılanın üstü konumundaki</a:t>
            </a:r>
            <a:r>
              <a:rPr lang="tr-TR" altLang="tr-TR" sz="2000" b="1" kern="0" dirty="0">
                <a:solidFill>
                  <a:schemeClr val="tx2">
                    <a:lumMod val="75000"/>
                  </a:schemeClr>
                </a:solidFill>
                <a:latin typeface="Arial"/>
              </a:rPr>
              <a:t> memur ve kamu görevlilerinden biri veya birkaçı eliyle de </a:t>
            </a:r>
            <a:r>
              <a:rPr lang="tr-TR" altLang="tr-TR" sz="2000" b="1" kern="0" dirty="0" smtClean="0">
                <a:solidFill>
                  <a:schemeClr val="tx2">
                    <a:lumMod val="75000"/>
                  </a:schemeClr>
                </a:solidFill>
                <a:latin typeface="Arial"/>
              </a:rPr>
              <a:t>yaptırılabilir.</a:t>
            </a:r>
          </a:p>
          <a:p>
            <a:pPr marL="0" lvl="0" indent="274320" fontAlgn="base">
              <a:lnSpc>
                <a:spcPct val="150000"/>
              </a:lnSpc>
              <a:spcBef>
                <a:spcPts val="0"/>
              </a:spcBef>
              <a:spcAft>
                <a:spcPts val="600"/>
              </a:spcAft>
              <a:buClr>
                <a:srgbClr val="000000"/>
              </a:buClr>
              <a:buSzPct val="75000"/>
              <a:buNone/>
            </a:pPr>
            <a:r>
              <a:rPr lang="tr-TR" altLang="tr-TR" sz="2000" kern="0" dirty="0" smtClean="0">
                <a:solidFill>
                  <a:schemeClr val="tx2">
                    <a:lumMod val="75000"/>
                  </a:schemeClr>
                </a:solidFill>
                <a:latin typeface="Arial"/>
              </a:rPr>
              <a:t>İnceleme </a:t>
            </a:r>
            <a:r>
              <a:rPr lang="tr-TR" altLang="tr-TR" sz="2000" kern="0" dirty="0">
                <a:solidFill>
                  <a:schemeClr val="tx2">
                    <a:lumMod val="75000"/>
                  </a:schemeClr>
                </a:solidFill>
                <a:latin typeface="Arial"/>
              </a:rPr>
              <a:t>yapacakların, izin vermeye yetkili merciin bulunduğu kamu kurum veya kuruluşunun içerisinden belirlenmesi </a:t>
            </a:r>
            <a:r>
              <a:rPr lang="tr-TR" altLang="tr-TR" sz="2000" kern="0" dirty="0" smtClean="0">
                <a:solidFill>
                  <a:schemeClr val="tx2">
                    <a:lumMod val="75000"/>
                  </a:schemeClr>
                </a:solidFill>
                <a:latin typeface="Arial"/>
              </a:rPr>
              <a:t>esastır.</a:t>
            </a:r>
          </a:p>
          <a:p>
            <a:pPr marL="0" lvl="0" indent="274320" fontAlgn="base">
              <a:lnSpc>
                <a:spcPct val="150000"/>
              </a:lnSpc>
              <a:spcBef>
                <a:spcPts val="0"/>
              </a:spcBef>
              <a:spcAft>
                <a:spcPts val="600"/>
              </a:spcAft>
              <a:buClr>
                <a:srgbClr val="000000"/>
              </a:buClr>
              <a:buSzPct val="75000"/>
              <a:buNone/>
            </a:pPr>
            <a:r>
              <a:rPr lang="tr-TR" altLang="tr-TR" sz="2000" kern="0" dirty="0" smtClean="0">
                <a:solidFill>
                  <a:schemeClr val="tx2">
                    <a:lumMod val="75000"/>
                  </a:schemeClr>
                </a:solidFill>
                <a:latin typeface="Arial"/>
              </a:rPr>
              <a:t>İşin </a:t>
            </a:r>
            <a:r>
              <a:rPr lang="tr-TR" altLang="tr-TR" sz="2000" kern="0" dirty="0">
                <a:solidFill>
                  <a:schemeClr val="tx2">
                    <a:lumMod val="75000"/>
                  </a:schemeClr>
                </a:solidFill>
                <a:latin typeface="Arial"/>
              </a:rPr>
              <a:t>özelliğine göre bu merci, anılan incelemenin başka bir kamu kurum veya kuruluşunun elemanlarıyla yaptırılmasını da ilgili kuruluştan isteyebilir. Bu isteğin yerine getirilmesi, ilgili kuruluşun takdirine bağlıdır.</a:t>
            </a:r>
          </a:p>
          <a:p>
            <a:pPr marL="0" lvl="0" indent="274320" fontAlgn="base">
              <a:lnSpc>
                <a:spcPct val="150000"/>
              </a:lnSpc>
              <a:spcBef>
                <a:spcPts val="0"/>
              </a:spcBef>
              <a:spcAft>
                <a:spcPts val="600"/>
              </a:spcAft>
              <a:buClr>
                <a:srgbClr val="000000"/>
              </a:buClr>
              <a:buSzPct val="75000"/>
              <a:buNone/>
            </a:pPr>
            <a:r>
              <a:rPr lang="tr-TR" altLang="tr-TR" sz="2000" kern="0" dirty="0" smtClean="0">
                <a:solidFill>
                  <a:schemeClr val="bg2">
                    <a:lumMod val="50000"/>
                  </a:schemeClr>
                </a:solidFill>
                <a:latin typeface="Arial"/>
              </a:rPr>
              <a:t>Ön </a:t>
            </a:r>
            <a:r>
              <a:rPr lang="tr-TR" altLang="tr-TR" sz="2000" kern="0" dirty="0">
                <a:solidFill>
                  <a:schemeClr val="bg2">
                    <a:lumMod val="50000"/>
                  </a:schemeClr>
                </a:solidFill>
                <a:latin typeface="Arial"/>
              </a:rPr>
              <a:t>inceleme ile görevlendirilen kişiler birden fazla ise içlerinden biri başkan olarak belirlenir.</a:t>
            </a:r>
          </a:p>
          <a:p>
            <a:endParaRPr lang="tr-TR" dirty="0"/>
          </a:p>
        </p:txBody>
      </p:sp>
      <p:sp>
        <p:nvSpPr>
          <p:cNvPr id="2" name="Başlık 1"/>
          <p:cNvSpPr>
            <a:spLocks noGrp="1"/>
          </p:cNvSpPr>
          <p:nvPr>
            <p:ph type="title"/>
          </p:nvPr>
        </p:nvSpPr>
        <p:spPr/>
        <p:txBody>
          <a:bodyPr/>
          <a:lstStyle/>
          <a:p>
            <a:r>
              <a:rPr lang="tr-TR" dirty="0" smtClean="0"/>
              <a:t>ÖN İNCELEME</a:t>
            </a:r>
            <a:endParaRPr lang="tr-TR" dirty="0"/>
          </a:p>
        </p:txBody>
      </p:sp>
      <p:sp>
        <p:nvSpPr>
          <p:cNvPr id="5" name="Veri Yer Tutucusu 4"/>
          <p:cNvSpPr>
            <a:spLocks noGrp="1"/>
          </p:cNvSpPr>
          <p:nvPr>
            <p:ph type="dt" sz="half" idx="10"/>
          </p:nvPr>
        </p:nvSpPr>
        <p:spPr/>
        <p:txBody>
          <a:bodyPr/>
          <a:lstStyle/>
          <a:p>
            <a:fld id="{E6855E24-3ABF-4D67-912E-0D33EFE36D4D}"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43</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6712987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3" y="2132856"/>
            <a:ext cx="8208912" cy="3993307"/>
          </a:xfrm>
        </p:spPr>
        <p:txBody>
          <a:bodyPr>
            <a:normAutofit/>
          </a:bodyPr>
          <a:lstStyle/>
          <a:p>
            <a:pPr lvl="0" fontAlgn="base">
              <a:lnSpc>
                <a:spcPct val="80000"/>
              </a:lnSpc>
              <a:spcAft>
                <a:spcPct val="0"/>
              </a:spcAft>
              <a:buClr>
                <a:srgbClr val="000000"/>
              </a:buClr>
              <a:buSzPct val="75000"/>
              <a:buNone/>
            </a:pPr>
            <a:r>
              <a:rPr lang="tr-TR" altLang="tr-TR" b="1" kern="0" dirty="0">
                <a:solidFill>
                  <a:schemeClr val="tx2">
                    <a:lumMod val="75000"/>
                  </a:schemeClr>
                </a:solidFill>
                <a:latin typeface="Arial"/>
              </a:rPr>
              <a:t>Ön inceleme;</a:t>
            </a:r>
          </a:p>
          <a:p>
            <a:pPr lvl="0" fontAlgn="base">
              <a:lnSpc>
                <a:spcPct val="80000"/>
              </a:lnSpc>
              <a:spcAft>
                <a:spcPct val="0"/>
              </a:spcAft>
              <a:buClr>
                <a:srgbClr val="C00000"/>
              </a:buClr>
              <a:buSzPct val="75000"/>
              <a:buFont typeface="Wingdings" panose="05000000000000000000" pitchFamily="2" charset="2"/>
              <a:buChar char="v"/>
            </a:pPr>
            <a:r>
              <a:rPr lang="tr-TR" altLang="tr-TR" kern="0" dirty="0" smtClean="0">
                <a:solidFill>
                  <a:schemeClr val="tx2">
                    <a:lumMod val="75000"/>
                  </a:schemeClr>
                </a:solidFill>
                <a:latin typeface="Arial"/>
              </a:rPr>
              <a:t>İzin </a:t>
            </a:r>
            <a:r>
              <a:rPr lang="tr-TR" altLang="tr-TR" kern="0" dirty="0">
                <a:solidFill>
                  <a:schemeClr val="tx2">
                    <a:lumMod val="75000"/>
                  </a:schemeClr>
                </a:solidFill>
                <a:latin typeface="Arial"/>
              </a:rPr>
              <a:t>vermeye yetkili merci tarafından </a:t>
            </a:r>
            <a:r>
              <a:rPr lang="tr-TR" altLang="tr-TR" kern="0" dirty="0" smtClean="0">
                <a:solidFill>
                  <a:schemeClr val="tx2">
                    <a:lumMod val="75000"/>
                  </a:schemeClr>
                </a:solidFill>
                <a:latin typeface="Arial"/>
              </a:rPr>
              <a:t>bizzat,</a:t>
            </a:r>
          </a:p>
          <a:p>
            <a:pPr lvl="0" fontAlgn="base">
              <a:lnSpc>
                <a:spcPct val="80000"/>
              </a:lnSpc>
              <a:spcAft>
                <a:spcPct val="0"/>
              </a:spcAft>
              <a:buClr>
                <a:srgbClr val="C00000"/>
              </a:buClr>
              <a:buSzPct val="75000"/>
              <a:buFont typeface="Wingdings" panose="05000000000000000000" pitchFamily="2" charset="2"/>
              <a:buChar char="v"/>
            </a:pPr>
            <a:r>
              <a:rPr lang="tr-TR" altLang="tr-TR" kern="0" dirty="0" smtClean="0">
                <a:solidFill>
                  <a:schemeClr val="tx2">
                    <a:lumMod val="75000"/>
                  </a:schemeClr>
                </a:solidFill>
                <a:latin typeface="Arial"/>
              </a:rPr>
              <a:t>Görevlendireceği </a:t>
            </a:r>
            <a:r>
              <a:rPr lang="tr-TR" altLang="tr-TR" kern="0" dirty="0">
                <a:solidFill>
                  <a:schemeClr val="tx2">
                    <a:lumMod val="75000"/>
                  </a:schemeClr>
                </a:solidFill>
                <a:latin typeface="Arial"/>
              </a:rPr>
              <a:t>denetim </a:t>
            </a:r>
            <a:r>
              <a:rPr lang="tr-TR" altLang="tr-TR" kern="0" dirty="0" smtClean="0">
                <a:solidFill>
                  <a:schemeClr val="tx2">
                    <a:lumMod val="75000"/>
                  </a:schemeClr>
                </a:solidFill>
                <a:latin typeface="Arial"/>
              </a:rPr>
              <a:t>elemanları,</a:t>
            </a:r>
          </a:p>
          <a:p>
            <a:pPr lvl="0" fontAlgn="base">
              <a:lnSpc>
                <a:spcPct val="80000"/>
              </a:lnSpc>
              <a:spcAft>
                <a:spcPct val="0"/>
              </a:spcAft>
              <a:buClr>
                <a:srgbClr val="C00000"/>
              </a:buClr>
              <a:buSzPct val="75000"/>
              <a:buFont typeface="Wingdings" panose="05000000000000000000" pitchFamily="2" charset="2"/>
              <a:buChar char="v"/>
            </a:pPr>
            <a:r>
              <a:rPr lang="tr-TR" altLang="tr-TR" kern="0" dirty="0" smtClean="0">
                <a:solidFill>
                  <a:schemeClr val="tx2">
                    <a:lumMod val="75000"/>
                  </a:schemeClr>
                </a:solidFill>
                <a:latin typeface="Arial"/>
              </a:rPr>
              <a:t>Hakkında </a:t>
            </a:r>
            <a:r>
              <a:rPr lang="tr-TR" altLang="tr-TR" kern="0" dirty="0">
                <a:solidFill>
                  <a:schemeClr val="tx2">
                    <a:lumMod val="75000"/>
                  </a:schemeClr>
                </a:solidFill>
                <a:latin typeface="Arial"/>
              </a:rPr>
              <a:t>inceleme yapılanın üstü </a:t>
            </a:r>
            <a:r>
              <a:rPr lang="tr-TR" altLang="tr-TR" kern="0" dirty="0" smtClean="0">
                <a:solidFill>
                  <a:schemeClr val="tx2">
                    <a:lumMod val="75000"/>
                  </a:schemeClr>
                </a:solidFill>
                <a:latin typeface="Arial"/>
              </a:rPr>
              <a:t>olan memur </a:t>
            </a:r>
            <a:r>
              <a:rPr lang="tr-TR" altLang="tr-TR" kern="0" dirty="0">
                <a:solidFill>
                  <a:schemeClr val="tx2">
                    <a:lumMod val="75000"/>
                  </a:schemeClr>
                </a:solidFill>
                <a:latin typeface="Arial"/>
              </a:rPr>
              <a:t>ve kamu görevlileri tarafından yapılabilir. </a:t>
            </a:r>
          </a:p>
          <a:p>
            <a:pPr lvl="0" fontAlgn="base">
              <a:lnSpc>
                <a:spcPct val="80000"/>
              </a:lnSpc>
              <a:spcAft>
                <a:spcPct val="0"/>
              </a:spcAft>
              <a:buClr>
                <a:srgbClr val="C00000"/>
              </a:buClr>
              <a:buSzPct val="75000"/>
              <a:buNone/>
            </a:pPr>
            <a:endParaRPr lang="tr-TR" altLang="tr-TR" kern="0" dirty="0">
              <a:solidFill>
                <a:schemeClr val="tx2">
                  <a:lumMod val="75000"/>
                </a:schemeClr>
              </a:solidFill>
              <a:latin typeface="Arial"/>
            </a:endParaRPr>
          </a:p>
          <a:p>
            <a:pPr lvl="0" fontAlgn="base">
              <a:lnSpc>
                <a:spcPct val="80000"/>
              </a:lnSpc>
              <a:spcAft>
                <a:spcPct val="0"/>
              </a:spcAft>
              <a:buClr>
                <a:srgbClr val="C00000"/>
              </a:buClr>
              <a:buSzPct val="75000"/>
              <a:buFont typeface="Wingdings" panose="05000000000000000000" pitchFamily="2" charset="2"/>
              <a:buChar char="v"/>
            </a:pPr>
            <a:r>
              <a:rPr lang="tr-TR" altLang="tr-TR" kern="0" dirty="0" smtClean="0">
                <a:solidFill>
                  <a:schemeClr val="tx2">
                    <a:lumMod val="75000"/>
                  </a:schemeClr>
                </a:solidFill>
                <a:latin typeface="Arial"/>
              </a:rPr>
              <a:t>Yargı </a:t>
            </a:r>
            <a:r>
              <a:rPr lang="tr-TR" altLang="tr-TR" kern="0" dirty="0">
                <a:solidFill>
                  <a:schemeClr val="tx2">
                    <a:lumMod val="75000"/>
                  </a:schemeClr>
                </a:solidFill>
                <a:latin typeface="Arial"/>
              </a:rPr>
              <a:t>mensupları ile yargı kuruluşlarında çalışanlar ve</a:t>
            </a:r>
          </a:p>
          <a:p>
            <a:pPr marL="6350" lvl="0" indent="-6350" fontAlgn="base">
              <a:lnSpc>
                <a:spcPct val="80000"/>
              </a:lnSpc>
              <a:spcAft>
                <a:spcPct val="0"/>
              </a:spcAft>
              <a:buClr>
                <a:srgbClr val="000000"/>
              </a:buClr>
              <a:buSzPct val="75000"/>
              <a:buNone/>
            </a:pPr>
            <a:r>
              <a:rPr lang="tr-TR" altLang="tr-TR" kern="0" dirty="0">
                <a:solidFill>
                  <a:schemeClr val="tx2">
                    <a:lumMod val="75000"/>
                  </a:schemeClr>
                </a:solidFill>
                <a:latin typeface="Arial"/>
              </a:rPr>
              <a:t>askerler, başka mercilerin ön </a:t>
            </a:r>
            <a:r>
              <a:rPr lang="tr-TR" altLang="tr-TR" kern="0" dirty="0" smtClean="0">
                <a:solidFill>
                  <a:schemeClr val="tx2">
                    <a:lumMod val="75000"/>
                  </a:schemeClr>
                </a:solidFill>
                <a:latin typeface="Arial"/>
              </a:rPr>
              <a:t>incelemelerinde görevlendirilemez</a:t>
            </a:r>
            <a:r>
              <a:rPr lang="tr-TR" altLang="tr-TR" kern="0" dirty="0">
                <a:solidFill>
                  <a:schemeClr val="tx2">
                    <a:lumMod val="75000"/>
                  </a:schemeClr>
                </a:solidFill>
                <a:latin typeface="Arial"/>
              </a:rPr>
              <a:t>.</a:t>
            </a:r>
          </a:p>
          <a:p>
            <a:endParaRPr lang="tr-TR" dirty="0"/>
          </a:p>
        </p:txBody>
      </p:sp>
      <p:sp>
        <p:nvSpPr>
          <p:cNvPr id="2" name="Başlık 1"/>
          <p:cNvSpPr>
            <a:spLocks noGrp="1"/>
          </p:cNvSpPr>
          <p:nvPr>
            <p:ph type="title"/>
          </p:nvPr>
        </p:nvSpPr>
        <p:spPr/>
        <p:txBody>
          <a:bodyPr/>
          <a:lstStyle/>
          <a:p>
            <a:r>
              <a:rPr lang="tr-TR" dirty="0" smtClean="0"/>
              <a:t>ÖN İNCELEMECİLER</a:t>
            </a:r>
            <a:endParaRPr lang="tr-TR" dirty="0"/>
          </a:p>
        </p:txBody>
      </p:sp>
      <p:sp>
        <p:nvSpPr>
          <p:cNvPr id="5" name="Veri Yer Tutucusu 4"/>
          <p:cNvSpPr>
            <a:spLocks noGrp="1"/>
          </p:cNvSpPr>
          <p:nvPr>
            <p:ph type="dt" sz="half" idx="10"/>
          </p:nvPr>
        </p:nvSpPr>
        <p:spPr/>
        <p:txBody>
          <a:bodyPr/>
          <a:lstStyle/>
          <a:p>
            <a:fld id="{C3D65C67-2A1C-4827-ABDE-667D0D8036CD}"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44</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44889712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lvl="0" indent="0" eaLnBrk="0" fontAlgn="base" hangingPunct="0">
              <a:spcAft>
                <a:spcPct val="0"/>
              </a:spcAft>
              <a:buClr>
                <a:srgbClr val="000000"/>
              </a:buClr>
              <a:buSzPct val="75000"/>
              <a:buNone/>
            </a:pPr>
            <a:r>
              <a:rPr lang="tr-TR" altLang="tr-TR" kern="0" dirty="0">
                <a:solidFill>
                  <a:srgbClr val="000000"/>
                </a:solidFill>
                <a:latin typeface="Arial"/>
              </a:rPr>
              <a:t>Cumhuriyet başsavcılıkları ile izin vermeye yetkili merciler</a:t>
            </a:r>
            <a:r>
              <a:rPr lang="tr-TR" altLang="tr-TR" kern="0" dirty="0" smtClean="0">
                <a:solidFill>
                  <a:srgbClr val="000000"/>
                </a:solidFill>
                <a:latin typeface="Arial"/>
              </a:rPr>
              <a:t>;</a:t>
            </a:r>
            <a:endParaRPr lang="tr-TR" altLang="tr-TR" kern="0" dirty="0">
              <a:solidFill>
                <a:srgbClr val="000000"/>
              </a:solidFill>
              <a:latin typeface="Arial"/>
            </a:endParaRPr>
          </a:p>
          <a:p>
            <a:pPr lvl="0" eaLnBrk="0" fontAlgn="base" hangingPunct="0">
              <a:spcAft>
                <a:spcPct val="0"/>
              </a:spcAft>
              <a:buClr>
                <a:srgbClr val="C00000"/>
              </a:buClr>
              <a:buSzPct val="75000"/>
              <a:buFont typeface="Wingdings" pitchFamily="2" charset="2"/>
              <a:buChar char="l"/>
            </a:pPr>
            <a:r>
              <a:rPr lang="tr-TR" altLang="tr-TR" kern="0" dirty="0">
                <a:solidFill>
                  <a:srgbClr val="000000"/>
                </a:solidFill>
                <a:latin typeface="Arial"/>
              </a:rPr>
              <a:t>Bir konu hakkında daha önce yapılmış ve sonuçlandırılmış bir ön inceleme varsa, bu konu ile ilgili yeni ihbar ve şikayetleri işleme koymazlar. </a:t>
            </a:r>
          </a:p>
          <a:p>
            <a:pPr lvl="0" eaLnBrk="0" fontAlgn="base" hangingPunct="0">
              <a:spcAft>
                <a:spcPct val="0"/>
              </a:spcAft>
              <a:buClr>
                <a:srgbClr val="C00000"/>
              </a:buClr>
              <a:buSzPct val="75000"/>
              <a:buFont typeface="Wingdings" pitchFamily="2" charset="2"/>
              <a:buChar char="l"/>
            </a:pPr>
            <a:r>
              <a:rPr lang="tr-TR" altLang="tr-TR" kern="0" dirty="0" smtClean="0">
                <a:solidFill>
                  <a:srgbClr val="000000"/>
                </a:solidFill>
                <a:latin typeface="Arial"/>
              </a:rPr>
              <a:t>Ancak, Muhbir </a:t>
            </a:r>
            <a:r>
              <a:rPr lang="tr-TR" altLang="tr-TR" kern="0" dirty="0">
                <a:solidFill>
                  <a:srgbClr val="000000"/>
                </a:solidFill>
                <a:latin typeface="Arial"/>
              </a:rPr>
              <a:t>veya </a:t>
            </a:r>
            <a:r>
              <a:rPr lang="tr-TR" altLang="tr-TR" kern="0" dirty="0" smtClean="0">
                <a:solidFill>
                  <a:srgbClr val="000000"/>
                </a:solidFill>
                <a:latin typeface="Arial"/>
              </a:rPr>
              <a:t>Müştekinin konu </a:t>
            </a:r>
            <a:r>
              <a:rPr lang="tr-TR" altLang="tr-TR" kern="0" dirty="0">
                <a:solidFill>
                  <a:srgbClr val="000000"/>
                </a:solidFill>
                <a:latin typeface="Arial"/>
              </a:rPr>
              <a:t>ile ilgili olarak daha önceki ön incelemenin neticesini etkileyecek </a:t>
            </a:r>
            <a:r>
              <a:rPr lang="tr-TR" altLang="tr-TR" b="1" kern="0" dirty="0">
                <a:solidFill>
                  <a:srgbClr val="FF0000"/>
                </a:solidFill>
                <a:latin typeface="Arial"/>
              </a:rPr>
              <a:t>yeni belge sunması</a:t>
            </a:r>
            <a:r>
              <a:rPr lang="tr-TR" altLang="tr-TR" kern="0" dirty="0">
                <a:solidFill>
                  <a:srgbClr val="000000"/>
                </a:solidFill>
                <a:latin typeface="Arial"/>
              </a:rPr>
              <a:t> halinde müracaatı işleme </a:t>
            </a:r>
            <a:r>
              <a:rPr lang="tr-TR" altLang="tr-TR" kern="0" dirty="0" smtClean="0">
                <a:solidFill>
                  <a:srgbClr val="000000"/>
                </a:solidFill>
                <a:latin typeface="Arial"/>
              </a:rPr>
              <a:t>koyabilirler</a:t>
            </a:r>
            <a:r>
              <a:rPr lang="tr-TR" altLang="tr-TR" kern="0" dirty="0">
                <a:solidFill>
                  <a:srgbClr val="000000"/>
                </a:solidFill>
                <a:latin typeface="Arial"/>
              </a:rPr>
              <a:t> </a:t>
            </a:r>
            <a:r>
              <a:rPr lang="tr-TR" altLang="tr-TR" kern="0" dirty="0" smtClean="0">
                <a:solidFill>
                  <a:srgbClr val="000000"/>
                </a:solidFill>
                <a:latin typeface="Arial"/>
              </a:rPr>
              <a:t>(Md. 5).</a:t>
            </a:r>
            <a:endParaRPr lang="tr-TR" altLang="tr-TR" kern="0" dirty="0">
              <a:solidFill>
                <a:srgbClr val="000000"/>
              </a:solidFill>
              <a:latin typeface="Arial"/>
            </a:endParaRPr>
          </a:p>
          <a:p>
            <a:endParaRPr lang="tr-TR" dirty="0"/>
          </a:p>
        </p:txBody>
      </p:sp>
      <p:sp>
        <p:nvSpPr>
          <p:cNvPr id="2" name="Başlık 1"/>
          <p:cNvSpPr>
            <a:spLocks noGrp="1"/>
          </p:cNvSpPr>
          <p:nvPr>
            <p:ph type="title"/>
          </p:nvPr>
        </p:nvSpPr>
        <p:spPr/>
        <p:txBody>
          <a:bodyPr/>
          <a:lstStyle/>
          <a:p>
            <a:r>
              <a:rPr lang="tr-TR" dirty="0" smtClean="0"/>
              <a:t>	MÜKERRER ÖN İNCELEME</a:t>
            </a:r>
            <a:endParaRPr lang="tr-TR" dirty="0"/>
          </a:p>
        </p:txBody>
      </p:sp>
      <p:sp>
        <p:nvSpPr>
          <p:cNvPr id="5" name="Veri Yer Tutucusu 4"/>
          <p:cNvSpPr>
            <a:spLocks noGrp="1"/>
          </p:cNvSpPr>
          <p:nvPr>
            <p:ph type="dt" sz="half" idx="10"/>
          </p:nvPr>
        </p:nvSpPr>
        <p:spPr/>
        <p:txBody>
          <a:bodyPr/>
          <a:lstStyle/>
          <a:p>
            <a:fld id="{B5B853E7-4C40-4B83-91EF-3E0BC83E83F3}"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45</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9276975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3" y="2276872"/>
            <a:ext cx="8208912" cy="3849291"/>
          </a:xfrm>
        </p:spPr>
        <p:txBody>
          <a:bodyPr>
            <a:normAutofit fontScale="92500" lnSpcReduction="10000"/>
          </a:bodyPr>
          <a:lstStyle/>
          <a:p>
            <a:pPr marL="0" lvl="0" indent="274320" fontAlgn="base">
              <a:lnSpc>
                <a:spcPct val="110000"/>
              </a:lnSpc>
              <a:spcBef>
                <a:spcPts val="0"/>
              </a:spcBef>
              <a:spcAft>
                <a:spcPct val="0"/>
              </a:spcAft>
              <a:buClr>
                <a:srgbClr val="000000"/>
              </a:buClr>
              <a:buSzPct val="75000"/>
              <a:buNone/>
            </a:pPr>
            <a:r>
              <a:rPr lang="tr-TR" altLang="tr-TR" sz="2000" kern="0" dirty="0">
                <a:solidFill>
                  <a:schemeClr val="tx2">
                    <a:lumMod val="75000"/>
                  </a:schemeClr>
                </a:solidFill>
                <a:latin typeface="Arial"/>
              </a:rPr>
              <a:t>Ön inceleme ile görevlendirilen kişi veya kişiler, bakanlık müfettişleri ile kendilerini görevlendiren merciin bütün yetkilerini haiz olup, bu Kanunda hüküm bulunmayan hususlarda </a:t>
            </a:r>
            <a:r>
              <a:rPr lang="tr-TR" altLang="tr-TR" sz="2000" kern="0" dirty="0">
                <a:solidFill>
                  <a:srgbClr val="FF0000"/>
                </a:solidFill>
                <a:latin typeface="Arial"/>
              </a:rPr>
              <a:t>Ceza </a:t>
            </a:r>
            <a:r>
              <a:rPr lang="tr-TR" altLang="tr-TR" sz="2000" kern="0" dirty="0" smtClean="0">
                <a:solidFill>
                  <a:srgbClr val="FF0000"/>
                </a:solidFill>
                <a:latin typeface="Arial"/>
              </a:rPr>
              <a:t>Muhakemesi Kanununa</a:t>
            </a:r>
            <a:r>
              <a:rPr lang="tr-TR" altLang="tr-TR" sz="2000" kern="0" dirty="0" smtClean="0">
                <a:solidFill>
                  <a:schemeClr val="tx2">
                    <a:lumMod val="75000"/>
                  </a:schemeClr>
                </a:solidFill>
                <a:latin typeface="Arial"/>
              </a:rPr>
              <a:t> </a:t>
            </a:r>
            <a:r>
              <a:rPr lang="tr-TR" altLang="tr-TR" sz="2000" kern="0" dirty="0">
                <a:solidFill>
                  <a:schemeClr val="tx2">
                    <a:lumMod val="75000"/>
                  </a:schemeClr>
                </a:solidFill>
                <a:latin typeface="Arial"/>
              </a:rPr>
              <a:t>göre işlem yapabilirler; hakkında inceleme yapılan </a:t>
            </a:r>
            <a:r>
              <a:rPr lang="tr-TR" altLang="tr-TR" sz="2000" kern="0" dirty="0">
                <a:solidFill>
                  <a:srgbClr val="FF0000"/>
                </a:solidFill>
                <a:latin typeface="Arial"/>
              </a:rPr>
              <a:t>memur veya diğer kamu görevlisinin ifadesini de almak</a:t>
            </a:r>
            <a:r>
              <a:rPr lang="tr-TR" altLang="tr-TR" sz="2000" kern="0" dirty="0">
                <a:solidFill>
                  <a:schemeClr val="tx2">
                    <a:lumMod val="75000"/>
                  </a:schemeClr>
                </a:solidFill>
                <a:latin typeface="Arial"/>
              </a:rPr>
              <a:t> suretiyle yetkileri dahilinde bulunan gerekli bilgi ve belgeleri toplayıp, görüşlerini içeren bir rapor düzenleyerek durumu izin vermeye yetkili mercie sunarlar. Ön inceleme birden çok kişi tarafından yapılmışsa, farklı görüşler raporda gerekçeleriyle ayrı ayrı belirtilir.</a:t>
            </a:r>
          </a:p>
          <a:p>
            <a:pPr marL="0" lvl="0" indent="274320" fontAlgn="base">
              <a:lnSpc>
                <a:spcPct val="110000"/>
              </a:lnSpc>
              <a:spcBef>
                <a:spcPts val="0"/>
              </a:spcBef>
              <a:spcAft>
                <a:spcPct val="0"/>
              </a:spcAft>
              <a:buClr>
                <a:srgbClr val="000000"/>
              </a:buClr>
              <a:buSzPct val="75000"/>
              <a:buNone/>
            </a:pPr>
            <a:endParaRPr lang="tr-TR" altLang="tr-TR" sz="2000" kern="0" dirty="0" smtClean="0">
              <a:solidFill>
                <a:schemeClr val="tx2">
                  <a:lumMod val="75000"/>
                </a:schemeClr>
              </a:solidFill>
              <a:latin typeface="Arial"/>
            </a:endParaRPr>
          </a:p>
          <a:p>
            <a:pPr marL="0" lvl="0" indent="274320" fontAlgn="base">
              <a:lnSpc>
                <a:spcPct val="110000"/>
              </a:lnSpc>
              <a:spcBef>
                <a:spcPts val="0"/>
              </a:spcBef>
              <a:spcAft>
                <a:spcPct val="0"/>
              </a:spcAft>
              <a:buClr>
                <a:srgbClr val="000000"/>
              </a:buClr>
              <a:buSzPct val="75000"/>
              <a:buNone/>
            </a:pPr>
            <a:r>
              <a:rPr lang="tr-TR" altLang="tr-TR" sz="2000" kern="0" dirty="0" smtClean="0">
                <a:solidFill>
                  <a:schemeClr val="tx2">
                    <a:lumMod val="75000"/>
                  </a:schemeClr>
                </a:solidFill>
                <a:latin typeface="Arial"/>
              </a:rPr>
              <a:t>Yetkili </a:t>
            </a:r>
            <a:r>
              <a:rPr lang="tr-TR" altLang="tr-TR" sz="2000" kern="0" dirty="0">
                <a:solidFill>
                  <a:schemeClr val="tx2">
                    <a:lumMod val="75000"/>
                  </a:schemeClr>
                </a:solidFill>
                <a:latin typeface="Arial"/>
              </a:rPr>
              <a:t>merci bu rapor üzerine </a:t>
            </a:r>
            <a:r>
              <a:rPr lang="tr-TR" altLang="tr-TR" sz="2000" kern="0" dirty="0">
                <a:solidFill>
                  <a:srgbClr val="C00000"/>
                </a:solidFill>
                <a:latin typeface="Arial"/>
              </a:rPr>
              <a:t>soruşturma izni verilmesine</a:t>
            </a:r>
            <a:r>
              <a:rPr lang="tr-TR" altLang="tr-TR" sz="2000" kern="0" dirty="0">
                <a:solidFill>
                  <a:schemeClr val="tx2">
                    <a:lumMod val="75000"/>
                  </a:schemeClr>
                </a:solidFill>
                <a:latin typeface="Arial"/>
              </a:rPr>
              <a:t> veya </a:t>
            </a:r>
            <a:r>
              <a:rPr lang="tr-TR" altLang="tr-TR" sz="2000" kern="0" dirty="0" smtClean="0">
                <a:solidFill>
                  <a:srgbClr val="C00000"/>
                </a:solidFill>
                <a:latin typeface="Arial"/>
              </a:rPr>
              <a:t>soruşturma izni verilmemesine </a:t>
            </a:r>
            <a:r>
              <a:rPr lang="tr-TR" altLang="tr-TR" sz="2000" kern="0" dirty="0">
                <a:solidFill>
                  <a:schemeClr val="tx2">
                    <a:lumMod val="75000"/>
                  </a:schemeClr>
                </a:solidFill>
                <a:latin typeface="Arial"/>
              </a:rPr>
              <a:t>karar verir. </a:t>
            </a:r>
            <a:r>
              <a:rPr lang="tr-TR" altLang="tr-TR" sz="2000" b="1" kern="0" dirty="0">
                <a:solidFill>
                  <a:srgbClr val="FF0000"/>
                </a:solidFill>
                <a:latin typeface="Arial"/>
              </a:rPr>
              <a:t>Bu kararlarda gerekçe gösterilmesi </a:t>
            </a:r>
            <a:r>
              <a:rPr lang="tr-TR" altLang="tr-TR" sz="2000" b="1" kern="0" dirty="0" smtClean="0">
                <a:solidFill>
                  <a:srgbClr val="FF0000"/>
                </a:solidFill>
                <a:latin typeface="Arial"/>
              </a:rPr>
              <a:t>zorunludur</a:t>
            </a:r>
            <a:r>
              <a:rPr lang="tr-TR" altLang="tr-TR" sz="2000" kern="0" dirty="0" smtClean="0">
                <a:solidFill>
                  <a:schemeClr val="tx2">
                    <a:lumMod val="75000"/>
                  </a:schemeClr>
                </a:solidFill>
                <a:latin typeface="Arial"/>
              </a:rPr>
              <a:t> (Md. 6).</a:t>
            </a:r>
            <a:endParaRPr lang="tr-TR" altLang="tr-TR" sz="2000" kern="0" dirty="0">
              <a:solidFill>
                <a:schemeClr val="tx2">
                  <a:lumMod val="75000"/>
                </a:schemeClr>
              </a:solidFill>
              <a:latin typeface="Arial"/>
            </a:endParaRPr>
          </a:p>
          <a:p>
            <a:endParaRPr lang="tr-TR" dirty="0"/>
          </a:p>
        </p:txBody>
      </p:sp>
      <p:sp>
        <p:nvSpPr>
          <p:cNvPr id="2" name="Başlık 1"/>
          <p:cNvSpPr>
            <a:spLocks noGrp="1"/>
          </p:cNvSpPr>
          <p:nvPr>
            <p:ph type="title"/>
          </p:nvPr>
        </p:nvSpPr>
        <p:spPr/>
        <p:txBody>
          <a:bodyPr>
            <a:normAutofit fontScale="90000"/>
          </a:bodyPr>
          <a:lstStyle/>
          <a:p>
            <a:r>
              <a:rPr lang="tr-TR" dirty="0" smtClean="0"/>
              <a:t>	ÖN İNCELEME YAPANLARIN YETKİSİ VE RAPOR</a:t>
            </a:r>
            <a:endParaRPr lang="tr-TR" dirty="0"/>
          </a:p>
        </p:txBody>
      </p:sp>
      <p:sp>
        <p:nvSpPr>
          <p:cNvPr id="5" name="Veri Yer Tutucusu 4"/>
          <p:cNvSpPr>
            <a:spLocks noGrp="1"/>
          </p:cNvSpPr>
          <p:nvPr>
            <p:ph type="dt" sz="half" idx="10"/>
          </p:nvPr>
        </p:nvSpPr>
        <p:spPr/>
        <p:txBody>
          <a:bodyPr/>
          <a:lstStyle/>
          <a:p>
            <a:fld id="{06C1C246-7B15-4F35-B3AA-D7BB8C1EC9D3}"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46</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08030854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204864"/>
            <a:ext cx="7408333" cy="3921299"/>
          </a:xfrm>
        </p:spPr>
        <p:txBody>
          <a:bodyPr>
            <a:normAutofit lnSpcReduction="10000"/>
          </a:bodyPr>
          <a:lstStyle/>
          <a:p>
            <a:pPr lvl="0" fontAlgn="base">
              <a:spcAft>
                <a:spcPct val="0"/>
              </a:spcAft>
              <a:buClr>
                <a:srgbClr val="000000"/>
              </a:buClr>
              <a:buSzPct val="75000"/>
              <a:buFont typeface="Wingdings" pitchFamily="2" charset="2"/>
              <a:buChar char="l"/>
            </a:pPr>
            <a:r>
              <a:rPr lang="tr-TR" altLang="tr-TR" sz="2000" kern="0" dirty="0">
                <a:solidFill>
                  <a:srgbClr val="000000"/>
                </a:solidFill>
                <a:latin typeface="Arial"/>
              </a:rPr>
              <a:t>Yeminli Katip </a:t>
            </a:r>
            <a:r>
              <a:rPr lang="tr-TR" altLang="tr-TR" sz="2000" kern="0" dirty="0" smtClean="0">
                <a:solidFill>
                  <a:srgbClr val="000000"/>
                </a:solidFill>
                <a:latin typeface="Arial"/>
              </a:rPr>
              <a:t>Bulundurma,</a:t>
            </a:r>
            <a:endParaRPr lang="tr-TR" altLang="tr-TR" sz="2000" kern="0" dirty="0">
              <a:solidFill>
                <a:srgbClr val="000000"/>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rgbClr val="000000"/>
                </a:solidFill>
                <a:latin typeface="Arial"/>
              </a:rPr>
              <a:t>Belge </a:t>
            </a:r>
            <a:r>
              <a:rPr lang="tr-TR" altLang="tr-TR" sz="2000" kern="0" dirty="0" smtClean="0">
                <a:solidFill>
                  <a:srgbClr val="000000"/>
                </a:solidFill>
                <a:latin typeface="Arial"/>
              </a:rPr>
              <a:t>Toplama,</a:t>
            </a:r>
            <a:endParaRPr lang="tr-TR" altLang="tr-TR" sz="2000" kern="0" dirty="0">
              <a:solidFill>
                <a:srgbClr val="000000"/>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rgbClr val="000000"/>
                </a:solidFill>
                <a:latin typeface="Arial"/>
              </a:rPr>
              <a:t>Tutanak </a:t>
            </a:r>
            <a:r>
              <a:rPr lang="tr-TR" altLang="tr-TR" sz="2000" kern="0" dirty="0" smtClean="0">
                <a:solidFill>
                  <a:srgbClr val="000000"/>
                </a:solidFill>
                <a:latin typeface="Arial"/>
              </a:rPr>
              <a:t>Düzenleme,</a:t>
            </a:r>
            <a:endParaRPr lang="tr-TR" altLang="tr-TR" sz="2000" kern="0" dirty="0">
              <a:solidFill>
                <a:srgbClr val="000000"/>
              </a:solidFill>
              <a:latin typeface="Arial"/>
            </a:endParaRPr>
          </a:p>
          <a:p>
            <a:pPr lvl="0" fontAlgn="base">
              <a:spcAft>
                <a:spcPct val="0"/>
              </a:spcAft>
              <a:buClr>
                <a:srgbClr val="000000"/>
              </a:buClr>
              <a:buSzPct val="75000"/>
              <a:buFont typeface="Wingdings" pitchFamily="2" charset="2"/>
              <a:buChar char="l"/>
            </a:pPr>
            <a:r>
              <a:rPr lang="tr-TR" altLang="tr-TR" sz="2000" kern="0" dirty="0" smtClean="0">
                <a:solidFill>
                  <a:srgbClr val="000000"/>
                </a:solidFill>
                <a:latin typeface="Arial"/>
              </a:rPr>
              <a:t>Muhbir ya da Müştekinin </a:t>
            </a:r>
            <a:r>
              <a:rPr lang="tr-TR" altLang="tr-TR" sz="2000" kern="0" dirty="0">
                <a:solidFill>
                  <a:srgbClr val="000000"/>
                </a:solidFill>
                <a:latin typeface="Arial"/>
              </a:rPr>
              <a:t>İfadesini </a:t>
            </a:r>
            <a:r>
              <a:rPr lang="tr-TR" altLang="tr-TR" sz="2000" kern="0" dirty="0" smtClean="0">
                <a:solidFill>
                  <a:srgbClr val="000000"/>
                </a:solidFill>
                <a:latin typeface="Arial"/>
              </a:rPr>
              <a:t>Alma,</a:t>
            </a:r>
            <a:endParaRPr lang="tr-TR" altLang="tr-TR" sz="2000" kern="0" dirty="0">
              <a:solidFill>
                <a:srgbClr val="000000"/>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rgbClr val="000000"/>
                </a:solidFill>
                <a:latin typeface="Arial"/>
              </a:rPr>
              <a:t>Hakkında Ön İnceleme </a:t>
            </a:r>
            <a:r>
              <a:rPr lang="tr-TR" altLang="tr-TR" sz="2000" kern="0" dirty="0" smtClean="0">
                <a:solidFill>
                  <a:srgbClr val="000000"/>
                </a:solidFill>
                <a:latin typeface="Arial"/>
              </a:rPr>
              <a:t>Yapılanın </a:t>
            </a:r>
            <a:r>
              <a:rPr lang="tr-TR" altLang="tr-TR" sz="2000" kern="0" dirty="0">
                <a:solidFill>
                  <a:srgbClr val="000000"/>
                </a:solidFill>
                <a:latin typeface="Arial"/>
              </a:rPr>
              <a:t>İfadesini </a:t>
            </a:r>
            <a:r>
              <a:rPr lang="tr-TR" altLang="tr-TR" sz="2000" kern="0" dirty="0" smtClean="0">
                <a:solidFill>
                  <a:srgbClr val="000000"/>
                </a:solidFill>
                <a:latin typeface="Arial"/>
              </a:rPr>
              <a:t>Alma,</a:t>
            </a:r>
            <a:endParaRPr lang="tr-TR" altLang="tr-TR" sz="2000" kern="0" dirty="0">
              <a:solidFill>
                <a:srgbClr val="000000"/>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rgbClr val="000000"/>
                </a:solidFill>
                <a:latin typeface="Arial"/>
              </a:rPr>
              <a:t>Tanık İfadesi </a:t>
            </a:r>
            <a:r>
              <a:rPr lang="tr-TR" altLang="tr-TR" sz="2000" kern="0" dirty="0" smtClean="0">
                <a:solidFill>
                  <a:srgbClr val="000000"/>
                </a:solidFill>
                <a:latin typeface="Arial"/>
              </a:rPr>
              <a:t>Alma,</a:t>
            </a:r>
            <a:endParaRPr lang="tr-TR" altLang="tr-TR" sz="2000" kern="0" dirty="0">
              <a:solidFill>
                <a:srgbClr val="000000"/>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rgbClr val="000000"/>
                </a:solidFill>
                <a:latin typeface="Arial"/>
              </a:rPr>
              <a:t>Bilirkişi İncelemesi </a:t>
            </a:r>
            <a:r>
              <a:rPr lang="tr-TR" altLang="tr-TR" sz="2000" kern="0" dirty="0" smtClean="0">
                <a:solidFill>
                  <a:srgbClr val="000000"/>
                </a:solidFill>
                <a:latin typeface="Arial"/>
              </a:rPr>
              <a:t>Yaptırma,</a:t>
            </a:r>
            <a:endParaRPr lang="tr-TR" altLang="tr-TR" sz="2000" kern="0" dirty="0">
              <a:solidFill>
                <a:srgbClr val="000000"/>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rgbClr val="000000"/>
                </a:solidFill>
                <a:latin typeface="Arial"/>
              </a:rPr>
              <a:t>Keşif </a:t>
            </a:r>
            <a:r>
              <a:rPr lang="tr-TR" altLang="tr-TR" sz="2000" kern="0" dirty="0" smtClean="0">
                <a:solidFill>
                  <a:srgbClr val="000000"/>
                </a:solidFill>
                <a:latin typeface="Arial"/>
              </a:rPr>
              <a:t>Yapma,</a:t>
            </a:r>
            <a:endParaRPr lang="tr-TR" altLang="tr-TR" sz="2000" kern="0" dirty="0">
              <a:solidFill>
                <a:srgbClr val="000000"/>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rgbClr val="000000"/>
                </a:solidFill>
                <a:latin typeface="Arial"/>
              </a:rPr>
              <a:t>Yer </a:t>
            </a:r>
            <a:r>
              <a:rPr lang="tr-TR" altLang="tr-TR" sz="2000" kern="0" dirty="0" smtClean="0">
                <a:solidFill>
                  <a:srgbClr val="000000"/>
                </a:solidFill>
                <a:latin typeface="Arial"/>
              </a:rPr>
              <a:t>Gösterme,</a:t>
            </a:r>
            <a:endParaRPr lang="tr-TR" altLang="tr-TR" sz="2000" kern="0" dirty="0">
              <a:solidFill>
                <a:srgbClr val="000000"/>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rgbClr val="000000"/>
                </a:solidFill>
                <a:latin typeface="Arial"/>
              </a:rPr>
              <a:t>Bilgi </a:t>
            </a:r>
            <a:r>
              <a:rPr lang="tr-TR" altLang="tr-TR" sz="2000" kern="0" dirty="0" smtClean="0">
                <a:solidFill>
                  <a:srgbClr val="000000"/>
                </a:solidFill>
                <a:latin typeface="Arial"/>
              </a:rPr>
              <a:t>İsteme</a:t>
            </a:r>
            <a:r>
              <a:rPr lang="tr-TR" altLang="tr-TR" sz="2000" kern="0" dirty="0">
                <a:solidFill>
                  <a:srgbClr val="000000"/>
                </a:solidFill>
                <a:latin typeface="Arial"/>
              </a:rPr>
              <a:t>,</a:t>
            </a:r>
          </a:p>
          <a:p>
            <a:pPr lvl="0" fontAlgn="base">
              <a:spcAft>
                <a:spcPct val="0"/>
              </a:spcAft>
              <a:buClr>
                <a:srgbClr val="000000"/>
              </a:buClr>
              <a:buSzPct val="75000"/>
              <a:buFont typeface="Wingdings" pitchFamily="2" charset="2"/>
              <a:buChar char="l"/>
            </a:pPr>
            <a:r>
              <a:rPr lang="tr-TR" altLang="tr-TR" sz="2000" kern="0" dirty="0">
                <a:solidFill>
                  <a:srgbClr val="000000"/>
                </a:solidFill>
                <a:latin typeface="Arial"/>
              </a:rPr>
              <a:t>İstinabe Usulü </a:t>
            </a:r>
            <a:r>
              <a:rPr lang="tr-TR" altLang="tr-TR" sz="2000" kern="0" dirty="0" smtClean="0">
                <a:solidFill>
                  <a:srgbClr val="000000"/>
                </a:solidFill>
                <a:latin typeface="Arial"/>
              </a:rPr>
              <a:t>Kullanma,</a:t>
            </a:r>
            <a:endParaRPr lang="tr-TR" altLang="tr-TR" sz="2000" kern="0" dirty="0">
              <a:solidFill>
                <a:srgbClr val="000000"/>
              </a:solidFill>
              <a:latin typeface="Arial"/>
            </a:endParaRPr>
          </a:p>
          <a:p>
            <a:endParaRPr lang="tr-TR" dirty="0"/>
          </a:p>
        </p:txBody>
      </p:sp>
      <p:sp>
        <p:nvSpPr>
          <p:cNvPr id="2" name="Başlık 1"/>
          <p:cNvSpPr>
            <a:spLocks noGrp="1"/>
          </p:cNvSpPr>
          <p:nvPr>
            <p:ph type="title"/>
          </p:nvPr>
        </p:nvSpPr>
        <p:spPr/>
        <p:txBody>
          <a:bodyPr>
            <a:normAutofit fontScale="90000"/>
          </a:bodyPr>
          <a:lstStyle/>
          <a:p>
            <a:r>
              <a:rPr lang="tr-TR" dirty="0" smtClean="0"/>
              <a:t>ÖN İNCELEMECİLERİN KULLANABİLECEĞİ YETKİLER</a:t>
            </a:r>
            <a:endParaRPr lang="tr-TR" dirty="0"/>
          </a:p>
        </p:txBody>
      </p:sp>
      <p:sp>
        <p:nvSpPr>
          <p:cNvPr id="5" name="Veri Yer Tutucusu 4"/>
          <p:cNvSpPr>
            <a:spLocks noGrp="1"/>
          </p:cNvSpPr>
          <p:nvPr>
            <p:ph type="dt" sz="half" idx="10"/>
          </p:nvPr>
        </p:nvSpPr>
        <p:spPr/>
        <p:txBody>
          <a:bodyPr/>
          <a:lstStyle/>
          <a:p>
            <a:fld id="{EAC1CD6E-DCD6-499E-BE68-378F1836A713}"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47</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428039322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276872"/>
            <a:ext cx="7408333" cy="3849291"/>
          </a:xfrm>
        </p:spPr>
        <p:txBody>
          <a:bodyPr>
            <a:normAutofit fontScale="92500" lnSpcReduction="20000"/>
          </a:bodyPr>
          <a:lstStyle/>
          <a:p>
            <a:pPr lvl="0" fontAlgn="base">
              <a:spcAft>
                <a:spcPct val="0"/>
              </a:spcAft>
              <a:buClr>
                <a:srgbClr val="000000"/>
              </a:buClr>
              <a:buSzPct val="75000"/>
              <a:buFont typeface="Wingdings" pitchFamily="2" charset="2"/>
              <a:buChar char="l"/>
            </a:pPr>
            <a:r>
              <a:rPr lang="tr-TR" altLang="tr-TR" sz="2000" kern="0" dirty="0">
                <a:solidFill>
                  <a:srgbClr val="000000"/>
                </a:solidFill>
                <a:latin typeface="Arial"/>
              </a:rPr>
              <a:t>Gözlem Altına </a:t>
            </a:r>
            <a:r>
              <a:rPr lang="tr-TR" altLang="tr-TR" sz="2000" kern="0" dirty="0" smtClean="0">
                <a:solidFill>
                  <a:srgbClr val="000000"/>
                </a:solidFill>
                <a:latin typeface="Arial"/>
              </a:rPr>
              <a:t>Alma,</a:t>
            </a:r>
            <a:endParaRPr lang="tr-TR" altLang="tr-TR" sz="2000" kern="0" dirty="0">
              <a:solidFill>
                <a:srgbClr val="000000"/>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rgbClr val="000000"/>
                </a:solidFill>
                <a:latin typeface="Arial"/>
              </a:rPr>
              <a:t>Beden Muayenesi ve Vücuttan Örnek </a:t>
            </a:r>
            <a:r>
              <a:rPr lang="tr-TR" altLang="tr-TR" sz="2000" kern="0" dirty="0" smtClean="0">
                <a:solidFill>
                  <a:srgbClr val="000000"/>
                </a:solidFill>
                <a:latin typeface="Arial"/>
              </a:rPr>
              <a:t>Alma,</a:t>
            </a:r>
            <a:endParaRPr lang="tr-TR" altLang="tr-TR" sz="2000" kern="0" dirty="0">
              <a:solidFill>
                <a:srgbClr val="000000"/>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rgbClr val="000000"/>
                </a:solidFill>
                <a:latin typeface="Arial"/>
              </a:rPr>
              <a:t>Moleküler Genetik </a:t>
            </a:r>
            <a:r>
              <a:rPr lang="tr-TR" altLang="tr-TR" sz="2000" kern="0" dirty="0" smtClean="0">
                <a:solidFill>
                  <a:srgbClr val="000000"/>
                </a:solidFill>
                <a:latin typeface="Arial"/>
              </a:rPr>
              <a:t>İnceleme,</a:t>
            </a:r>
            <a:endParaRPr lang="tr-TR" altLang="tr-TR" sz="2000" kern="0" dirty="0">
              <a:solidFill>
                <a:srgbClr val="000000"/>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rgbClr val="000000"/>
                </a:solidFill>
                <a:latin typeface="Arial"/>
              </a:rPr>
              <a:t>Fizik Kimliğinin </a:t>
            </a:r>
            <a:r>
              <a:rPr lang="tr-TR" altLang="tr-TR" sz="2000" kern="0" dirty="0" smtClean="0">
                <a:solidFill>
                  <a:srgbClr val="000000"/>
                </a:solidFill>
                <a:latin typeface="Arial"/>
              </a:rPr>
              <a:t>Tespiti,</a:t>
            </a:r>
            <a:endParaRPr lang="tr-TR" altLang="tr-TR" sz="2000" kern="0" dirty="0">
              <a:solidFill>
                <a:srgbClr val="000000"/>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rgbClr val="000000"/>
                </a:solidFill>
                <a:latin typeface="Arial"/>
              </a:rPr>
              <a:t>Ölü Kimliğini Belirleme, Adli Muayene, </a:t>
            </a:r>
            <a:r>
              <a:rPr lang="tr-TR" altLang="tr-TR" sz="2000" kern="0" dirty="0" smtClean="0">
                <a:solidFill>
                  <a:srgbClr val="000000"/>
                </a:solidFill>
                <a:latin typeface="Arial"/>
              </a:rPr>
              <a:t>Otopsi,</a:t>
            </a:r>
            <a:endParaRPr lang="tr-TR" altLang="tr-TR" sz="2000" kern="0" dirty="0">
              <a:solidFill>
                <a:srgbClr val="000000"/>
              </a:solidFill>
              <a:latin typeface="Arial"/>
            </a:endParaRPr>
          </a:p>
          <a:p>
            <a:pPr lvl="0" fontAlgn="base">
              <a:spcAft>
                <a:spcPct val="0"/>
              </a:spcAft>
              <a:buClr>
                <a:srgbClr val="000000"/>
              </a:buClr>
              <a:buSzPct val="75000"/>
              <a:buFont typeface="Wingdings" pitchFamily="2" charset="2"/>
              <a:buChar char="l"/>
            </a:pPr>
            <a:r>
              <a:rPr lang="tr-TR" altLang="tr-TR" sz="2000" kern="0" dirty="0" smtClean="0">
                <a:solidFill>
                  <a:srgbClr val="000000"/>
                </a:solidFill>
                <a:latin typeface="Arial"/>
              </a:rPr>
              <a:t>Zehirlenme Şüphesi,</a:t>
            </a:r>
            <a:endParaRPr lang="tr-TR" altLang="tr-TR" sz="2000" kern="0" dirty="0">
              <a:solidFill>
                <a:srgbClr val="000000"/>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rgbClr val="000000"/>
                </a:solidFill>
                <a:latin typeface="Arial"/>
              </a:rPr>
              <a:t>Yakalama ve </a:t>
            </a:r>
            <a:r>
              <a:rPr lang="tr-TR" altLang="tr-TR" sz="2000" kern="0" dirty="0" smtClean="0">
                <a:solidFill>
                  <a:srgbClr val="000000"/>
                </a:solidFill>
                <a:latin typeface="Arial"/>
              </a:rPr>
              <a:t>Gözaltı,</a:t>
            </a:r>
            <a:endParaRPr lang="tr-TR" altLang="tr-TR" sz="2000" kern="0" dirty="0">
              <a:solidFill>
                <a:srgbClr val="000000"/>
              </a:solidFill>
              <a:latin typeface="Arial"/>
            </a:endParaRPr>
          </a:p>
          <a:p>
            <a:pPr lvl="0" fontAlgn="base">
              <a:spcAft>
                <a:spcPct val="0"/>
              </a:spcAft>
              <a:buClr>
                <a:srgbClr val="000000"/>
              </a:buClr>
              <a:buSzPct val="75000"/>
              <a:buFont typeface="Wingdings" pitchFamily="2" charset="2"/>
              <a:buChar char="l"/>
            </a:pPr>
            <a:r>
              <a:rPr lang="tr-TR" altLang="tr-TR" sz="2000" kern="0" dirty="0" smtClean="0">
                <a:solidFill>
                  <a:srgbClr val="000000"/>
                </a:solidFill>
                <a:latin typeface="Arial"/>
              </a:rPr>
              <a:t>Tutuklama,</a:t>
            </a:r>
            <a:endParaRPr lang="tr-TR" altLang="tr-TR" sz="2000" kern="0" dirty="0">
              <a:solidFill>
                <a:srgbClr val="000000"/>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rgbClr val="000000"/>
                </a:solidFill>
                <a:latin typeface="Arial"/>
              </a:rPr>
              <a:t>Adli </a:t>
            </a:r>
            <a:r>
              <a:rPr lang="tr-TR" altLang="tr-TR" sz="2000" kern="0" dirty="0" smtClean="0">
                <a:solidFill>
                  <a:srgbClr val="000000"/>
                </a:solidFill>
                <a:latin typeface="Arial"/>
              </a:rPr>
              <a:t>Kontrol</a:t>
            </a:r>
            <a:r>
              <a:rPr lang="tr-TR" altLang="tr-TR" sz="2000" kern="0" dirty="0">
                <a:solidFill>
                  <a:srgbClr val="000000"/>
                </a:solidFill>
                <a:latin typeface="Arial"/>
              </a:rPr>
              <a:t>,</a:t>
            </a:r>
          </a:p>
          <a:p>
            <a:pPr lvl="0" fontAlgn="base">
              <a:spcAft>
                <a:spcPct val="0"/>
              </a:spcAft>
              <a:buClr>
                <a:srgbClr val="000000"/>
              </a:buClr>
              <a:buSzPct val="75000"/>
              <a:buFont typeface="Wingdings" pitchFamily="2" charset="2"/>
              <a:buChar char="l"/>
            </a:pPr>
            <a:r>
              <a:rPr lang="tr-TR" altLang="tr-TR" sz="2000" kern="0" dirty="0">
                <a:solidFill>
                  <a:srgbClr val="FFC000"/>
                </a:solidFill>
                <a:latin typeface="Arial"/>
              </a:rPr>
              <a:t>Arama ve </a:t>
            </a:r>
            <a:r>
              <a:rPr lang="tr-TR" altLang="tr-TR" sz="2000" kern="0" dirty="0" smtClean="0">
                <a:solidFill>
                  <a:srgbClr val="FFC000"/>
                </a:solidFill>
                <a:latin typeface="Arial"/>
              </a:rPr>
              <a:t>El koyma</a:t>
            </a:r>
            <a:r>
              <a:rPr lang="tr-TR" altLang="tr-TR" sz="2000" kern="0" dirty="0">
                <a:solidFill>
                  <a:srgbClr val="FFC000"/>
                </a:solidFill>
                <a:latin typeface="Arial"/>
              </a:rPr>
              <a:t>,</a:t>
            </a:r>
          </a:p>
          <a:p>
            <a:pPr lvl="0" fontAlgn="base">
              <a:spcAft>
                <a:spcPct val="0"/>
              </a:spcAft>
              <a:buClr>
                <a:srgbClr val="000000"/>
              </a:buClr>
              <a:buSzPct val="75000"/>
              <a:buFont typeface="Wingdings" pitchFamily="2" charset="2"/>
              <a:buChar char="l"/>
            </a:pPr>
            <a:r>
              <a:rPr lang="tr-TR" altLang="tr-TR" sz="2000" kern="0" dirty="0">
                <a:solidFill>
                  <a:srgbClr val="FFC000"/>
                </a:solidFill>
                <a:latin typeface="Arial"/>
              </a:rPr>
              <a:t>Telekomünikasyon Yoluyla Yapılan İletişimi </a:t>
            </a:r>
            <a:r>
              <a:rPr lang="tr-TR" altLang="tr-TR" sz="2000" kern="0" dirty="0" smtClean="0">
                <a:solidFill>
                  <a:srgbClr val="FFC000"/>
                </a:solidFill>
                <a:latin typeface="Arial"/>
              </a:rPr>
              <a:t>Denetleme,</a:t>
            </a:r>
            <a:endParaRPr lang="tr-TR" altLang="tr-TR" sz="2000" kern="0" dirty="0">
              <a:solidFill>
                <a:srgbClr val="FFC000"/>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rgbClr val="000000"/>
                </a:solidFill>
                <a:latin typeface="Arial"/>
              </a:rPr>
              <a:t>Gizli Soruşturmacı Görevlendirme ve Teknik Araçlarla </a:t>
            </a:r>
            <a:r>
              <a:rPr lang="tr-TR" altLang="tr-TR" sz="2000" kern="0" dirty="0" smtClean="0">
                <a:solidFill>
                  <a:srgbClr val="000000"/>
                </a:solidFill>
                <a:latin typeface="Arial"/>
              </a:rPr>
              <a:t>İzleme.</a:t>
            </a:r>
            <a:endParaRPr lang="tr-TR" dirty="0"/>
          </a:p>
        </p:txBody>
      </p:sp>
      <p:sp>
        <p:nvSpPr>
          <p:cNvPr id="2" name="Başlık 1"/>
          <p:cNvSpPr>
            <a:spLocks noGrp="1"/>
          </p:cNvSpPr>
          <p:nvPr>
            <p:ph type="title"/>
          </p:nvPr>
        </p:nvSpPr>
        <p:spPr/>
        <p:txBody>
          <a:bodyPr>
            <a:normAutofit fontScale="90000"/>
          </a:bodyPr>
          <a:lstStyle/>
          <a:p>
            <a:r>
              <a:rPr lang="tr-TR" dirty="0" smtClean="0"/>
              <a:t>ÖN İNCELEMECİLERİN </a:t>
            </a:r>
            <a:r>
              <a:rPr lang="tr-TR" dirty="0" smtClean="0">
                <a:solidFill>
                  <a:srgbClr val="FF0000"/>
                </a:solidFill>
              </a:rPr>
              <a:t>KULLANAMAYACAĞI </a:t>
            </a:r>
            <a:r>
              <a:rPr lang="tr-TR" dirty="0" smtClean="0"/>
              <a:t>YETKİLER</a:t>
            </a:r>
            <a:endParaRPr lang="tr-TR" dirty="0"/>
          </a:p>
        </p:txBody>
      </p:sp>
      <p:sp>
        <p:nvSpPr>
          <p:cNvPr id="5" name="Veri Yer Tutucusu 4"/>
          <p:cNvSpPr>
            <a:spLocks noGrp="1"/>
          </p:cNvSpPr>
          <p:nvPr>
            <p:ph type="dt" sz="half" idx="10"/>
          </p:nvPr>
        </p:nvSpPr>
        <p:spPr/>
        <p:txBody>
          <a:bodyPr/>
          <a:lstStyle/>
          <a:p>
            <a:fld id="{00D93A47-4EBF-48CC-BD54-F4B14930B1C3}"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48</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02432" cy="720080"/>
          </a:xfrm>
          <a:prstGeom prst="rect">
            <a:avLst/>
          </a:prstGeom>
        </p:spPr>
      </p:pic>
    </p:spTree>
    <p:extLst>
      <p:ext uri="{BB962C8B-B14F-4D97-AF65-F5344CB8AC3E}">
        <p14:creationId xmlns:p14="http://schemas.microsoft.com/office/powerpoint/2010/main" val="227621054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276872"/>
            <a:ext cx="7408333" cy="4176464"/>
          </a:xfrm>
        </p:spPr>
        <p:txBody>
          <a:bodyPr>
            <a:normAutofit fontScale="92500" lnSpcReduction="10000"/>
          </a:bodyPr>
          <a:lstStyle/>
          <a:p>
            <a:pPr lvl="0" fontAlgn="base">
              <a:spcAft>
                <a:spcPct val="0"/>
              </a:spcAft>
              <a:buClr>
                <a:srgbClr val="000000"/>
              </a:buClr>
              <a:buSzPct val="75000"/>
              <a:buFont typeface="Wingdings" pitchFamily="2" charset="2"/>
              <a:buChar char="l"/>
            </a:pPr>
            <a:r>
              <a:rPr lang="tr-TR" altLang="tr-TR" sz="2000" kern="0" dirty="0">
                <a:solidFill>
                  <a:schemeClr val="tx2">
                    <a:lumMod val="75000"/>
                  </a:schemeClr>
                </a:solidFill>
                <a:latin typeface="Arial"/>
              </a:rPr>
              <a:t>Suçta ve Cezada </a:t>
            </a:r>
            <a:r>
              <a:rPr lang="tr-TR" altLang="tr-TR" sz="2000" kern="0" dirty="0" smtClean="0">
                <a:solidFill>
                  <a:schemeClr val="tx2">
                    <a:lumMod val="75000"/>
                  </a:schemeClr>
                </a:solidFill>
                <a:latin typeface="Arial"/>
              </a:rPr>
              <a:t>Kanunilik</a:t>
            </a:r>
            <a:endParaRPr lang="tr-TR" altLang="tr-TR" sz="2000" kern="0" dirty="0">
              <a:solidFill>
                <a:schemeClr val="tx2">
                  <a:lumMod val="75000"/>
                </a:schemeClr>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chemeClr val="tx2">
                    <a:lumMod val="75000"/>
                  </a:schemeClr>
                </a:solidFill>
                <a:latin typeface="Arial"/>
              </a:rPr>
              <a:t>İdarenin Düzenleyici İşlemleri İle Suç ve Ceza </a:t>
            </a:r>
            <a:r>
              <a:rPr lang="tr-TR" altLang="tr-TR" sz="2000" kern="0" dirty="0" smtClean="0">
                <a:solidFill>
                  <a:schemeClr val="tx2">
                    <a:lumMod val="75000"/>
                  </a:schemeClr>
                </a:solidFill>
                <a:latin typeface="Arial"/>
              </a:rPr>
              <a:t>Konulamaz</a:t>
            </a:r>
            <a:endParaRPr lang="tr-TR" altLang="tr-TR" sz="2000" kern="0" dirty="0">
              <a:solidFill>
                <a:schemeClr val="tx2">
                  <a:lumMod val="75000"/>
                </a:schemeClr>
              </a:solidFill>
              <a:latin typeface="Arial"/>
            </a:endParaRPr>
          </a:p>
          <a:p>
            <a:pPr lvl="0" fontAlgn="base">
              <a:spcAft>
                <a:spcPct val="0"/>
              </a:spcAft>
              <a:buClr>
                <a:srgbClr val="000000"/>
              </a:buClr>
              <a:buSzPct val="75000"/>
              <a:buFont typeface="Wingdings" pitchFamily="2" charset="2"/>
              <a:buChar char="l"/>
            </a:pPr>
            <a:r>
              <a:rPr lang="tr-TR" altLang="tr-TR" sz="2000" kern="0" dirty="0" smtClean="0">
                <a:solidFill>
                  <a:schemeClr val="tx2">
                    <a:lumMod val="75000"/>
                  </a:schemeClr>
                </a:solidFill>
                <a:latin typeface="Arial"/>
              </a:rPr>
              <a:t>Ceza Kanunlarını </a:t>
            </a:r>
            <a:r>
              <a:rPr lang="tr-TR" altLang="tr-TR" sz="2000" kern="0" dirty="0">
                <a:solidFill>
                  <a:schemeClr val="tx2">
                    <a:lumMod val="75000"/>
                  </a:schemeClr>
                </a:solidFill>
                <a:latin typeface="Arial"/>
              </a:rPr>
              <a:t>Bilmemek Mazeret </a:t>
            </a:r>
            <a:r>
              <a:rPr lang="tr-TR" altLang="tr-TR" sz="2000" kern="0" dirty="0" smtClean="0">
                <a:solidFill>
                  <a:schemeClr val="tx2">
                    <a:lumMod val="75000"/>
                  </a:schemeClr>
                </a:solidFill>
                <a:latin typeface="Arial"/>
              </a:rPr>
              <a:t>Sayılmaz</a:t>
            </a:r>
            <a:endParaRPr lang="tr-TR" altLang="tr-TR" sz="2000" kern="0" dirty="0">
              <a:solidFill>
                <a:schemeClr val="tx2">
                  <a:lumMod val="75000"/>
                </a:schemeClr>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chemeClr val="tx2">
                    <a:lumMod val="75000"/>
                  </a:schemeClr>
                </a:solidFill>
                <a:latin typeface="Arial"/>
              </a:rPr>
              <a:t>TCK ile Diğer Ceza Kanunları </a:t>
            </a:r>
            <a:r>
              <a:rPr lang="tr-TR" altLang="tr-TR" sz="2000" kern="0" dirty="0" smtClean="0">
                <a:solidFill>
                  <a:schemeClr val="tx2">
                    <a:lumMod val="75000"/>
                  </a:schemeClr>
                </a:solidFill>
                <a:latin typeface="Arial"/>
              </a:rPr>
              <a:t>İlişkisi</a:t>
            </a:r>
            <a:endParaRPr lang="tr-TR" altLang="tr-TR" sz="2000" kern="0" dirty="0">
              <a:solidFill>
                <a:schemeClr val="tx2">
                  <a:lumMod val="75000"/>
                </a:schemeClr>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chemeClr val="tx2">
                    <a:lumMod val="75000"/>
                  </a:schemeClr>
                </a:solidFill>
                <a:latin typeface="Arial"/>
              </a:rPr>
              <a:t>Kamu Görevlisi </a:t>
            </a:r>
            <a:r>
              <a:rPr lang="tr-TR" altLang="tr-TR" sz="2000" kern="0" dirty="0" smtClean="0">
                <a:solidFill>
                  <a:schemeClr val="tx2">
                    <a:lumMod val="75000"/>
                  </a:schemeClr>
                </a:solidFill>
                <a:latin typeface="Arial"/>
              </a:rPr>
              <a:t>Tanımı</a:t>
            </a:r>
            <a:endParaRPr lang="tr-TR" altLang="tr-TR" sz="2000" kern="0" dirty="0">
              <a:solidFill>
                <a:schemeClr val="tx2">
                  <a:lumMod val="75000"/>
                </a:schemeClr>
              </a:solidFill>
              <a:latin typeface="Arial"/>
            </a:endParaRPr>
          </a:p>
          <a:p>
            <a:pPr lvl="0" fontAlgn="base">
              <a:spcAft>
                <a:spcPct val="0"/>
              </a:spcAft>
              <a:buClr>
                <a:srgbClr val="000000"/>
              </a:buClr>
              <a:buSzPct val="75000"/>
              <a:buFont typeface="Wingdings" pitchFamily="2" charset="2"/>
              <a:buChar char="l"/>
            </a:pPr>
            <a:r>
              <a:rPr lang="tr-TR" altLang="tr-TR" sz="2000" kern="0" dirty="0" smtClean="0">
                <a:solidFill>
                  <a:schemeClr val="tx2">
                    <a:lumMod val="75000"/>
                  </a:schemeClr>
                </a:solidFill>
                <a:latin typeface="Arial"/>
              </a:rPr>
              <a:t>Zaman </a:t>
            </a:r>
            <a:r>
              <a:rPr lang="tr-TR" altLang="tr-TR" sz="2000" kern="0" dirty="0">
                <a:solidFill>
                  <a:schemeClr val="tx2">
                    <a:lumMod val="75000"/>
                  </a:schemeClr>
                </a:solidFill>
                <a:latin typeface="Arial"/>
              </a:rPr>
              <a:t>Bakımından </a:t>
            </a:r>
            <a:r>
              <a:rPr lang="tr-TR" altLang="tr-TR" sz="2000" kern="0" dirty="0" smtClean="0">
                <a:solidFill>
                  <a:schemeClr val="tx2">
                    <a:lumMod val="75000"/>
                  </a:schemeClr>
                </a:solidFill>
                <a:latin typeface="Arial"/>
              </a:rPr>
              <a:t>Uygulama</a:t>
            </a:r>
            <a:endParaRPr lang="tr-TR" altLang="tr-TR" sz="2000" kern="0" dirty="0">
              <a:solidFill>
                <a:schemeClr val="tx2">
                  <a:lumMod val="75000"/>
                </a:schemeClr>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chemeClr val="tx2">
                    <a:lumMod val="75000"/>
                  </a:schemeClr>
                </a:solidFill>
                <a:latin typeface="Arial"/>
              </a:rPr>
              <a:t>Kast ve </a:t>
            </a:r>
            <a:r>
              <a:rPr lang="tr-TR" altLang="tr-TR" sz="2000" kern="0" dirty="0" smtClean="0">
                <a:solidFill>
                  <a:schemeClr val="tx2">
                    <a:lumMod val="75000"/>
                  </a:schemeClr>
                </a:solidFill>
                <a:latin typeface="Arial"/>
              </a:rPr>
              <a:t>Taksir</a:t>
            </a:r>
            <a:endParaRPr lang="tr-TR" altLang="tr-TR" sz="2000" kern="0" dirty="0">
              <a:solidFill>
                <a:schemeClr val="tx2">
                  <a:lumMod val="75000"/>
                </a:schemeClr>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chemeClr val="tx2">
                    <a:lumMod val="75000"/>
                  </a:schemeClr>
                </a:solidFill>
                <a:latin typeface="Arial"/>
              </a:rPr>
              <a:t>Suça </a:t>
            </a:r>
            <a:r>
              <a:rPr lang="tr-TR" altLang="tr-TR" sz="2000" kern="0" dirty="0" smtClean="0">
                <a:solidFill>
                  <a:schemeClr val="tx2">
                    <a:lumMod val="75000"/>
                  </a:schemeClr>
                </a:solidFill>
                <a:latin typeface="Arial"/>
              </a:rPr>
              <a:t>İştirak</a:t>
            </a:r>
            <a:endParaRPr lang="tr-TR" altLang="tr-TR" sz="2000" kern="0" dirty="0">
              <a:solidFill>
                <a:schemeClr val="tx2">
                  <a:lumMod val="75000"/>
                </a:schemeClr>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chemeClr val="tx2">
                    <a:lumMod val="75000"/>
                  </a:schemeClr>
                </a:solidFill>
                <a:latin typeface="Arial"/>
              </a:rPr>
              <a:t>Suç ve Cezalar, Suç ve </a:t>
            </a:r>
            <a:r>
              <a:rPr lang="tr-TR" altLang="tr-TR" sz="2000" kern="0" dirty="0" smtClean="0">
                <a:solidFill>
                  <a:schemeClr val="tx2">
                    <a:lumMod val="75000"/>
                  </a:schemeClr>
                </a:solidFill>
                <a:latin typeface="Arial"/>
              </a:rPr>
              <a:t>Kabahatler</a:t>
            </a:r>
            <a:endParaRPr lang="tr-TR" altLang="tr-TR" sz="2000" kern="0" dirty="0">
              <a:solidFill>
                <a:schemeClr val="tx2">
                  <a:lumMod val="75000"/>
                </a:schemeClr>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chemeClr val="tx2">
                    <a:lumMod val="75000"/>
                  </a:schemeClr>
                </a:solidFill>
                <a:latin typeface="Arial"/>
              </a:rPr>
              <a:t>Zincirleme </a:t>
            </a:r>
            <a:r>
              <a:rPr lang="tr-TR" altLang="tr-TR" sz="2000" kern="0" dirty="0" smtClean="0">
                <a:solidFill>
                  <a:schemeClr val="tx2">
                    <a:lumMod val="75000"/>
                  </a:schemeClr>
                </a:solidFill>
                <a:latin typeface="Arial"/>
              </a:rPr>
              <a:t>Suç</a:t>
            </a:r>
            <a:endParaRPr lang="tr-TR" altLang="tr-TR" sz="2000" kern="0" dirty="0">
              <a:solidFill>
                <a:schemeClr val="tx2">
                  <a:lumMod val="75000"/>
                </a:schemeClr>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chemeClr val="tx2">
                    <a:lumMod val="75000"/>
                  </a:schemeClr>
                </a:solidFill>
                <a:latin typeface="Arial"/>
              </a:rPr>
              <a:t>Dava ve Cezanın </a:t>
            </a:r>
            <a:r>
              <a:rPr lang="tr-TR" altLang="tr-TR" sz="2000" kern="0" dirty="0" smtClean="0">
                <a:solidFill>
                  <a:schemeClr val="tx2">
                    <a:lumMod val="75000"/>
                  </a:schemeClr>
                </a:solidFill>
                <a:latin typeface="Arial"/>
              </a:rPr>
              <a:t>Düşürülmesi</a:t>
            </a:r>
            <a:endParaRPr lang="tr-TR" altLang="tr-TR" sz="2000" kern="0" dirty="0">
              <a:solidFill>
                <a:schemeClr val="tx2">
                  <a:lumMod val="75000"/>
                </a:schemeClr>
              </a:solidFill>
              <a:latin typeface="Arial"/>
            </a:endParaRPr>
          </a:p>
          <a:p>
            <a:pPr lvl="0" fontAlgn="base">
              <a:spcAft>
                <a:spcPct val="0"/>
              </a:spcAft>
              <a:buClr>
                <a:srgbClr val="000000"/>
              </a:buClr>
              <a:buSzPct val="75000"/>
              <a:buFont typeface="Wingdings" pitchFamily="2" charset="2"/>
              <a:buChar char="l"/>
            </a:pPr>
            <a:r>
              <a:rPr lang="tr-TR" altLang="tr-TR" sz="2000" kern="0" dirty="0">
                <a:solidFill>
                  <a:schemeClr val="tx2">
                    <a:lumMod val="75000"/>
                  </a:schemeClr>
                </a:solidFill>
                <a:latin typeface="Arial"/>
              </a:rPr>
              <a:t>Takibi Şikayete Bağlı </a:t>
            </a:r>
            <a:r>
              <a:rPr lang="tr-TR" altLang="tr-TR" sz="2000" kern="0" dirty="0" smtClean="0">
                <a:solidFill>
                  <a:schemeClr val="tx2">
                    <a:lumMod val="75000"/>
                  </a:schemeClr>
                </a:solidFill>
                <a:latin typeface="Arial"/>
              </a:rPr>
              <a:t>Suçlar</a:t>
            </a:r>
            <a:endParaRPr lang="tr-TR" altLang="tr-TR" sz="2000" kern="0" dirty="0">
              <a:solidFill>
                <a:schemeClr val="tx2">
                  <a:lumMod val="75000"/>
                </a:schemeClr>
              </a:solidFill>
              <a:latin typeface="Arial"/>
            </a:endParaRPr>
          </a:p>
          <a:p>
            <a:endParaRPr lang="tr-TR" dirty="0"/>
          </a:p>
        </p:txBody>
      </p:sp>
      <p:sp>
        <p:nvSpPr>
          <p:cNvPr id="2" name="Başlık 1"/>
          <p:cNvSpPr>
            <a:spLocks noGrp="1"/>
          </p:cNvSpPr>
          <p:nvPr>
            <p:ph type="title"/>
          </p:nvPr>
        </p:nvSpPr>
        <p:spPr/>
        <p:txBody>
          <a:bodyPr>
            <a:normAutofit fontScale="90000"/>
          </a:bodyPr>
          <a:lstStyle/>
          <a:p>
            <a:r>
              <a:rPr lang="tr-TR" dirty="0" smtClean="0"/>
              <a:t>DİKKAT EDİLECEK TCK GENEL HÜKÜMLERİ</a:t>
            </a:r>
            <a:endParaRPr lang="tr-TR" dirty="0"/>
          </a:p>
        </p:txBody>
      </p:sp>
      <p:sp>
        <p:nvSpPr>
          <p:cNvPr id="5" name="Veri Yer Tutucusu 4"/>
          <p:cNvSpPr>
            <a:spLocks noGrp="1"/>
          </p:cNvSpPr>
          <p:nvPr>
            <p:ph type="dt" sz="half" idx="10"/>
          </p:nvPr>
        </p:nvSpPr>
        <p:spPr/>
        <p:txBody>
          <a:bodyPr/>
          <a:lstStyle/>
          <a:p>
            <a:fld id="{E74F5838-2BAE-4452-8C35-79AB6454EE20}"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49</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31872335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Hak ve sorumluluk doğuran </a:t>
            </a:r>
            <a:r>
              <a:rPr lang="tr-TR" dirty="0" smtClean="0"/>
              <a:t>bir iş</a:t>
            </a:r>
            <a:r>
              <a:rPr lang="tr-TR" dirty="0"/>
              <a:t>,</a:t>
            </a:r>
          </a:p>
          <a:p>
            <a:r>
              <a:rPr lang="tr-TR" dirty="0" smtClean="0"/>
              <a:t>Hukuki sorumluluk,</a:t>
            </a:r>
          </a:p>
          <a:p>
            <a:r>
              <a:rPr lang="tr-TR" dirty="0" smtClean="0"/>
              <a:t>Vicdani sorumluluk,</a:t>
            </a:r>
          </a:p>
        </p:txBody>
      </p:sp>
      <p:sp>
        <p:nvSpPr>
          <p:cNvPr id="3" name="Başlık 2"/>
          <p:cNvSpPr>
            <a:spLocks noGrp="1"/>
          </p:cNvSpPr>
          <p:nvPr>
            <p:ph type="title"/>
          </p:nvPr>
        </p:nvSpPr>
        <p:spPr/>
        <p:txBody>
          <a:bodyPr/>
          <a:lstStyle/>
          <a:p>
            <a:r>
              <a:rPr lang="tr-TR" dirty="0" smtClean="0"/>
              <a:t>KONUNUN ÖNEMİ </a:t>
            </a:r>
            <a:endParaRPr lang="tr-TR" dirty="0"/>
          </a:p>
        </p:txBody>
      </p:sp>
      <p:sp>
        <p:nvSpPr>
          <p:cNvPr id="5" name="Veri Yer Tutucusu 4"/>
          <p:cNvSpPr>
            <a:spLocks noGrp="1"/>
          </p:cNvSpPr>
          <p:nvPr>
            <p:ph type="dt" sz="half" idx="10"/>
          </p:nvPr>
        </p:nvSpPr>
        <p:spPr/>
        <p:txBody>
          <a:bodyPr/>
          <a:lstStyle/>
          <a:p>
            <a:fld id="{AE154753-3486-4661-8B4E-8165AE180D08}"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5</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41970" y="429528"/>
            <a:ext cx="860194" cy="792088"/>
          </a:xfrm>
          <a:prstGeom prst="rect">
            <a:avLst/>
          </a:prstGeom>
        </p:spPr>
      </p:pic>
    </p:spTree>
    <p:extLst>
      <p:ext uri="{BB962C8B-B14F-4D97-AF65-F5344CB8AC3E}">
        <p14:creationId xmlns:p14="http://schemas.microsoft.com/office/powerpoint/2010/main" val="14819122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675466"/>
            <a:ext cx="7408333" cy="3705861"/>
          </a:xfrm>
        </p:spPr>
        <p:txBody>
          <a:bodyPr>
            <a:normAutofit fontScale="92500" lnSpcReduction="10000"/>
          </a:bodyPr>
          <a:lstStyle/>
          <a:p>
            <a:pPr lvl="0" eaLnBrk="0" fontAlgn="base" hangingPunct="0">
              <a:spcAft>
                <a:spcPct val="0"/>
              </a:spcAft>
              <a:buClr>
                <a:srgbClr val="000000"/>
              </a:buClr>
              <a:buSzPct val="75000"/>
              <a:buFont typeface="Wingdings" pitchFamily="2" charset="2"/>
              <a:buChar char="l"/>
            </a:pPr>
            <a:r>
              <a:rPr lang="tr-TR" altLang="tr-TR" sz="2000" kern="0" dirty="0">
                <a:solidFill>
                  <a:srgbClr val="000000"/>
                </a:solidFill>
                <a:latin typeface="Arial"/>
              </a:rPr>
              <a:t>4483 sayılı Kanuna göre yapılan ön inceleme sonucunda </a:t>
            </a:r>
            <a:r>
              <a:rPr lang="tr-TR" altLang="tr-TR" sz="2000" b="1" kern="0" dirty="0">
                <a:solidFill>
                  <a:srgbClr val="FF0000"/>
                </a:solidFill>
                <a:latin typeface="Arial"/>
              </a:rPr>
              <a:t>“ön inceleme”</a:t>
            </a:r>
            <a:r>
              <a:rPr lang="tr-TR" altLang="tr-TR" sz="2000" kern="0" dirty="0">
                <a:solidFill>
                  <a:srgbClr val="000000"/>
                </a:solidFill>
                <a:latin typeface="Arial"/>
              </a:rPr>
              <a:t> raporu düzenlenir. </a:t>
            </a:r>
          </a:p>
          <a:p>
            <a:pPr lvl="0" eaLnBrk="0" fontAlgn="base" hangingPunct="0">
              <a:spcAft>
                <a:spcPct val="0"/>
              </a:spcAft>
              <a:buClr>
                <a:srgbClr val="000000"/>
              </a:buClr>
              <a:buSzPct val="75000"/>
              <a:buFont typeface="Wingdings" pitchFamily="2" charset="2"/>
              <a:buChar char="l"/>
            </a:pPr>
            <a:endParaRPr lang="tr-TR" altLang="tr-TR" sz="2000" kern="0" dirty="0">
              <a:solidFill>
                <a:srgbClr val="000000"/>
              </a:solidFill>
              <a:latin typeface="Arial"/>
            </a:endParaRPr>
          </a:p>
          <a:p>
            <a:pPr marL="0" lvl="0" indent="0" eaLnBrk="0" fontAlgn="base" hangingPunct="0">
              <a:spcAft>
                <a:spcPct val="0"/>
              </a:spcAft>
              <a:buClr>
                <a:srgbClr val="000000"/>
              </a:buClr>
              <a:buSzPct val="75000"/>
              <a:buNone/>
            </a:pPr>
            <a:r>
              <a:rPr lang="tr-TR" altLang="tr-TR" sz="2000" kern="0" dirty="0">
                <a:solidFill>
                  <a:srgbClr val="000000"/>
                </a:solidFill>
                <a:latin typeface="Arial"/>
              </a:rPr>
              <a:t> </a:t>
            </a:r>
            <a:r>
              <a:rPr lang="tr-TR" altLang="tr-TR" sz="2000" kern="0" dirty="0" smtClean="0">
                <a:solidFill>
                  <a:srgbClr val="000000"/>
                </a:solidFill>
                <a:latin typeface="Arial"/>
              </a:rPr>
              <a:t>    Ayrıca</a:t>
            </a:r>
            <a:r>
              <a:rPr lang="tr-TR" altLang="tr-TR" sz="2000" kern="0" dirty="0">
                <a:solidFill>
                  <a:srgbClr val="000000"/>
                </a:solidFill>
                <a:latin typeface="Arial"/>
              </a:rPr>
              <a:t>,</a:t>
            </a:r>
          </a:p>
          <a:p>
            <a:pPr lvl="0" eaLnBrk="0" fontAlgn="base" hangingPunct="0">
              <a:spcAft>
                <a:spcPct val="0"/>
              </a:spcAft>
              <a:buClr>
                <a:srgbClr val="000000"/>
              </a:buClr>
              <a:buSzPct val="75000"/>
              <a:buFont typeface="Wingdings" pitchFamily="2" charset="2"/>
              <a:buChar char="l"/>
            </a:pPr>
            <a:r>
              <a:rPr lang="tr-TR" altLang="tr-TR" sz="2000" kern="0" dirty="0">
                <a:solidFill>
                  <a:srgbClr val="000000"/>
                </a:solidFill>
                <a:latin typeface="Arial"/>
              </a:rPr>
              <a:t>İddia konusu eylemin 4483 sayılı Kanun kapsamına girmemesi ve diğer bazı nedenlerle </a:t>
            </a:r>
            <a:r>
              <a:rPr lang="tr-TR" altLang="tr-TR" sz="2000" b="1" kern="0" dirty="0">
                <a:solidFill>
                  <a:srgbClr val="FF0000"/>
                </a:solidFill>
                <a:latin typeface="Arial"/>
              </a:rPr>
              <a:t>“</a:t>
            </a:r>
            <a:r>
              <a:rPr lang="tr-TR" altLang="tr-TR" sz="2000" b="1" kern="0" dirty="0" smtClean="0">
                <a:solidFill>
                  <a:srgbClr val="FF0000"/>
                </a:solidFill>
                <a:latin typeface="Arial"/>
              </a:rPr>
              <a:t>araştırma/inceleme raporu</a:t>
            </a:r>
            <a:r>
              <a:rPr lang="tr-TR" altLang="tr-TR" sz="2000" b="1" kern="0" dirty="0">
                <a:solidFill>
                  <a:srgbClr val="FF0000"/>
                </a:solidFill>
                <a:latin typeface="Arial"/>
              </a:rPr>
              <a:t>”, </a:t>
            </a:r>
          </a:p>
          <a:p>
            <a:pPr lvl="0" eaLnBrk="0" fontAlgn="base" hangingPunct="0">
              <a:spcAft>
                <a:spcPct val="0"/>
              </a:spcAft>
              <a:buClr>
                <a:srgbClr val="000000"/>
              </a:buClr>
              <a:buSzPct val="75000"/>
              <a:buFont typeface="Wingdings" pitchFamily="2" charset="2"/>
              <a:buChar char="l"/>
            </a:pPr>
            <a:r>
              <a:rPr lang="tr-TR" altLang="tr-TR" sz="2000" kern="0" dirty="0">
                <a:solidFill>
                  <a:srgbClr val="000000"/>
                </a:solidFill>
                <a:latin typeface="Arial"/>
              </a:rPr>
              <a:t>İddia konusu eylem tazmini gereken bir zarara neden olmuşsa </a:t>
            </a:r>
            <a:r>
              <a:rPr lang="tr-TR" altLang="tr-TR" sz="2000" b="1" kern="0" dirty="0">
                <a:solidFill>
                  <a:srgbClr val="FF0000"/>
                </a:solidFill>
                <a:latin typeface="Arial"/>
              </a:rPr>
              <a:t>“tazmin raporu”, </a:t>
            </a:r>
          </a:p>
          <a:p>
            <a:pPr lvl="0" eaLnBrk="0" fontAlgn="base" hangingPunct="0">
              <a:spcAft>
                <a:spcPct val="0"/>
              </a:spcAft>
              <a:buClr>
                <a:srgbClr val="000000"/>
              </a:buClr>
              <a:buSzPct val="75000"/>
              <a:buFont typeface="Wingdings" pitchFamily="2" charset="2"/>
              <a:buChar char="l"/>
            </a:pPr>
            <a:r>
              <a:rPr lang="tr-TR" altLang="tr-TR" sz="2000" kern="0" dirty="0">
                <a:solidFill>
                  <a:srgbClr val="000000"/>
                </a:solidFill>
                <a:latin typeface="Arial"/>
              </a:rPr>
              <a:t>İddia konusu eylem genel hükümlere göre soruşturulması gerekiyor ise </a:t>
            </a:r>
            <a:r>
              <a:rPr lang="tr-TR" altLang="tr-TR" sz="2000" b="1" kern="0" dirty="0">
                <a:solidFill>
                  <a:srgbClr val="FF0000"/>
                </a:solidFill>
                <a:latin typeface="Arial"/>
              </a:rPr>
              <a:t>“tevdi raporu”,</a:t>
            </a:r>
          </a:p>
          <a:p>
            <a:pPr lvl="0" eaLnBrk="0" fontAlgn="base" hangingPunct="0">
              <a:spcAft>
                <a:spcPct val="0"/>
              </a:spcAft>
              <a:buClr>
                <a:srgbClr val="000000"/>
              </a:buClr>
              <a:buSzPct val="75000"/>
              <a:buFont typeface="Wingdings" pitchFamily="2" charset="2"/>
              <a:buChar char="l"/>
            </a:pPr>
            <a:r>
              <a:rPr lang="tr-TR" altLang="tr-TR" sz="2000" kern="0" dirty="0">
                <a:solidFill>
                  <a:srgbClr val="000000"/>
                </a:solidFill>
                <a:latin typeface="Arial"/>
              </a:rPr>
              <a:t>İddia konusu eylem ayrıca disiplin suçu </a:t>
            </a:r>
            <a:r>
              <a:rPr lang="tr-TR" altLang="tr-TR" sz="2000" kern="0" dirty="0" smtClean="0">
                <a:solidFill>
                  <a:srgbClr val="000000"/>
                </a:solidFill>
                <a:latin typeface="Arial"/>
              </a:rPr>
              <a:t>oluşturuyor ise </a:t>
            </a:r>
            <a:r>
              <a:rPr lang="tr-TR" altLang="tr-TR" sz="2000" b="1" kern="0" dirty="0">
                <a:solidFill>
                  <a:srgbClr val="FF0000"/>
                </a:solidFill>
                <a:latin typeface="Arial"/>
              </a:rPr>
              <a:t>“disiplin raporu</a:t>
            </a:r>
            <a:r>
              <a:rPr lang="tr-TR" altLang="tr-TR" sz="2000" b="1" kern="0" dirty="0" smtClean="0">
                <a:solidFill>
                  <a:srgbClr val="FF0000"/>
                </a:solidFill>
                <a:latin typeface="Arial"/>
              </a:rPr>
              <a:t>”, </a:t>
            </a:r>
            <a:r>
              <a:rPr lang="tr-TR" altLang="tr-TR" sz="2000" kern="0" dirty="0" smtClean="0">
                <a:solidFill>
                  <a:srgbClr val="000000"/>
                </a:solidFill>
                <a:latin typeface="Arial"/>
              </a:rPr>
              <a:t>düzenlenir</a:t>
            </a:r>
            <a:r>
              <a:rPr lang="tr-TR" altLang="tr-TR" sz="2000" kern="0" dirty="0">
                <a:solidFill>
                  <a:srgbClr val="000000"/>
                </a:solidFill>
                <a:latin typeface="Arial"/>
              </a:rPr>
              <a:t>. </a:t>
            </a:r>
          </a:p>
          <a:p>
            <a:endParaRPr lang="tr-TR" dirty="0"/>
          </a:p>
        </p:txBody>
      </p:sp>
      <p:sp>
        <p:nvSpPr>
          <p:cNvPr id="2" name="Başlık 1"/>
          <p:cNvSpPr>
            <a:spLocks noGrp="1"/>
          </p:cNvSpPr>
          <p:nvPr>
            <p:ph type="title"/>
          </p:nvPr>
        </p:nvSpPr>
        <p:spPr/>
        <p:txBody>
          <a:bodyPr/>
          <a:lstStyle/>
          <a:p>
            <a:r>
              <a:rPr lang="tr-TR" dirty="0" smtClean="0"/>
              <a:t>RAPORLAR</a:t>
            </a:r>
            <a:endParaRPr lang="tr-TR" dirty="0"/>
          </a:p>
        </p:txBody>
      </p:sp>
      <p:sp>
        <p:nvSpPr>
          <p:cNvPr id="5" name="Veri Yer Tutucusu 4"/>
          <p:cNvSpPr>
            <a:spLocks noGrp="1"/>
          </p:cNvSpPr>
          <p:nvPr>
            <p:ph type="dt" sz="half" idx="10"/>
          </p:nvPr>
        </p:nvSpPr>
        <p:spPr/>
        <p:txBody>
          <a:bodyPr/>
          <a:lstStyle/>
          <a:p>
            <a:fld id="{BFC67168-78DA-4F21-9CD2-1CD9E7D6215A}"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50</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16073627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eaLnBrk="0" fontAlgn="base" hangingPunct="0">
              <a:spcAft>
                <a:spcPct val="0"/>
              </a:spcAft>
              <a:buClr>
                <a:srgbClr val="000000"/>
              </a:buClr>
              <a:buSzPct val="75000"/>
              <a:buNone/>
            </a:pPr>
            <a:r>
              <a:rPr lang="tr-TR" altLang="tr-TR" kern="0" dirty="0" smtClean="0">
                <a:solidFill>
                  <a:schemeClr val="tx2">
                    <a:lumMod val="75000"/>
                  </a:schemeClr>
                </a:solidFill>
                <a:latin typeface="Arial"/>
              </a:rPr>
              <a:t>4483 </a:t>
            </a:r>
            <a:r>
              <a:rPr lang="tr-TR" altLang="tr-TR" kern="0" dirty="0">
                <a:solidFill>
                  <a:schemeClr val="tx2">
                    <a:lumMod val="75000"/>
                  </a:schemeClr>
                </a:solidFill>
                <a:latin typeface="Arial"/>
              </a:rPr>
              <a:t>sayılı Kanuna göre yapılan ön inceleme ve düzenlenen ön inceleme raporuna istinaden yetkili merciler tarafından; </a:t>
            </a:r>
          </a:p>
          <a:p>
            <a:pPr lvl="0" eaLnBrk="0" fontAlgn="base" hangingPunct="0">
              <a:spcAft>
                <a:spcPct val="0"/>
              </a:spcAft>
              <a:buClr>
                <a:srgbClr val="000000"/>
              </a:buClr>
              <a:buSzPct val="75000"/>
              <a:buFont typeface="Wingdings" pitchFamily="2" charset="2"/>
              <a:buChar char="l"/>
            </a:pPr>
            <a:endParaRPr lang="tr-TR" altLang="tr-TR" kern="0" dirty="0">
              <a:solidFill>
                <a:schemeClr val="tx2">
                  <a:lumMod val="75000"/>
                </a:schemeClr>
              </a:solidFill>
              <a:latin typeface="Arial"/>
            </a:endParaRPr>
          </a:p>
          <a:p>
            <a:pPr lvl="0" eaLnBrk="0" fontAlgn="base" hangingPunct="0">
              <a:spcAft>
                <a:spcPct val="0"/>
              </a:spcAft>
              <a:buClr>
                <a:srgbClr val="0070C0"/>
              </a:buClr>
              <a:buSzPct val="75000"/>
              <a:buFont typeface="Wingdings" pitchFamily="2" charset="2"/>
              <a:buChar char="l"/>
            </a:pPr>
            <a:r>
              <a:rPr lang="tr-TR" altLang="tr-TR" b="1" kern="0" dirty="0">
                <a:solidFill>
                  <a:srgbClr val="C00000"/>
                </a:solidFill>
                <a:latin typeface="Arial"/>
              </a:rPr>
              <a:t>Soruşturma izni verilmesine,</a:t>
            </a:r>
          </a:p>
          <a:p>
            <a:pPr lvl="0" eaLnBrk="0" fontAlgn="base" hangingPunct="0">
              <a:spcAft>
                <a:spcPct val="0"/>
              </a:spcAft>
              <a:buClr>
                <a:srgbClr val="0070C0"/>
              </a:buClr>
              <a:buSzPct val="75000"/>
              <a:buFont typeface="Wingdings" pitchFamily="2" charset="2"/>
              <a:buChar char="l"/>
            </a:pPr>
            <a:r>
              <a:rPr lang="tr-TR" altLang="tr-TR" b="1" kern="0" dirty="0">
                <a:solidFill>
                  <a:srgbClr val="C00000"/>
                </a:solidFill>
                <a:latin typeface="Arial"/>
              </a:rPr>
              <a:t>Soruşturma izni verilmemesine</a:t>
            </a:r>
            <a:r>
              <a:rPr lang="tr-TR" altLang="tr-TR" b="1" kern="0" dirty="0" smtClean="0">
                <a:solidFill>
                  <a:srgbClr val="C00000"/>
                </a:solidFill>
                <a:latin typeface="Arial"/>
              </a:rPr>
              <a:t>,</a:t>
            </a:r>
          </a:p>
          <a:p>
            <a:pPr lvl="0" eaLnBrk="0" fontAlgn="base" hangingPunct="0">
              <a:spcAft>
                <a:spcPct val="0"/>
              </a:spcAft>
              <a:buClr>
                <a:srgbClr val="0070C0"/>
              </a:buClr>
              <a:buSzPct val="75000"/>
              <a:buFont typeface="Wingdings" pitchFamily="2" charset="2"/>
              <a:buChar char="l"/>
            </a:pPr>
            <a:r>
              <a:rPr lang="tr-TR" altLang="tr-TR" b="1" kern="0" dirty="0" smtClean="0">
                <a:solidFill>
                  <a:srgbClr val="C00000"/>
                </a:solidFill>
                <a:latin typeface="Arial"/>
              </a:rPr>
              <a:t>Soruşturma İzni Verilmesine/Verilmemesine</a:t>
            </a:r>
            <a:endParaRPr lang="tr-TR" altLang="tr-TR" b="1" kern="0" dirty="0">
              <a:solidFill>
                <a:srgbClr val="C00000"/>
              </a:solidFill>
              <a:latin typeface="Arial"/>
            </a:endParaRPr>
          </a:p>
          <a:p>
            <a:pPr marL="0" lvl="0" indent="0" eaLnBrk="0" fontAlgn="base" hangingPunct="0">
              <a:spcAft>
                <a:spcPct val="0"/>
              </a:spcAft>
              <a:buClr>
                <a:srgbClr val="000000"/>
              </a:buClr>
              <a:buSzPct val="75000"/>
              <a:buNone/>
            </a:pPr>
            <a:r>
              <a:rPr lang="tr-TR" altLang="tr-TR" kern="0" dirty="0" smtClean="0">
                <a:solidFill>
                  <a:schemeClr val="tx2">
                    <a:lumMod val="75000"/>
                  </a:schemeClr>
                </a:solidFill>
                <a:latin typeface="Arial"/>
              </a:rPr>
              <a:t>Kararlarından </a:t>
            </a:r>
            <a:r>
              <a:rPr lang="tr-TR" altLang="tr-TR" kern="0" dirty="0">
                <a:solidFill>
                  <a:schemeClr val="tx2">
                    <a:lumMod val="75000"/>
                  </a:schemeClr>
                </a:solidFill>
                <a:latin typeface="Arial"/>
              </a:rPr>
              <a:t>biri verilir. </a:t>
            </a:r>
            <a:endParaRPr lang="tr-TR" altLang="tr-TR" kern="0" dirty="0" smtClean="0">
              <a:solidFill>
                <a:schemeClr val="tx2">
                  <a:lumMod val="75000"/>
                </a:schemeClr>
              </a:solidFill>
              <a:latin typeface="Arial"/>
            </a:endParaRPr>
          </a:p>
          <a:p>
            <a:pPr marL="0" lvl="0" indent="0" eaLnBrk="0" fontAlgn="base" hangingPunct="0">
              <a:spcAft>
                <a:spcPct val="0"/>
              </a:spcAft>
              <a:buClr>
                <a:srgbClr val="000000"/>
              </a:buClr>
              <a:buSzPct val="75000"/>
              <a:buNone/>
            </a:pPr>
            <a:endParaRPr lang="tr-TR" altLang="tr-TR" kern="0" dirty="0">
              <a:solidFill>
                <a:schemeClr val="tx2">
                  <a:lumMod val="75000"/>
                </a:schemeClr>
              </a:solidFill>
              <a:latin typeface="Arial"/>
            </a:endParaRPr>
          </a:p>
          <a:p>
            <a:endParaRPr lang="tr-TR" dirty="0"/>
          </a:p>
        </p:txBody>
      </p:sp>
      <p:sp>
        <p:nvSpPr>
          <p:cNvPr id="2" name="Başlık 1"/>
          <p:cNvSpPr>
            <a:spLocks noGrp="1"/>
          </p:cNvSpPr>
          <p:nvPr>
            <p:ph type="title"/>
          </p:nvPr>
        </p:nvSpPr>
        <p:spPr/>
        <p:txBody>
          <a:bodyPr/>
          <a:lstStyle/>
          <a:p>
            <a:r>
              <a:rPr lang="tr-TR" dirty="0" smtClean="0"/>
              <a:t>KARARLAR</a:t>
            </a:r>
            <a:endParaRPr lang="tr-TR" dirty="0"/>
          </a:p>
        </p:txBody>
      </p:sp>
      <p:sp>
        <p:nvSpPr>
          <p:cNvPr id="5" name="Veri Yer Tutucusu 4"/>
          <p:cNvSpPr>
            <a:spLocks noGrp="1"/>
          </p:cNvSpPr>
          <p:nvPr>
            <p:ph type="dt" sz="half" idx="10"/>
          </p:nvPr>
        </p:nvSpPr>
        <p:spPr/>
        <p:txBody>
          <a:bodyPr/>
          <a:lstStyle/>
          <a:p>
            <a:fld id="{FA1C4FCA-7A8E-4230-8F24-ED2A15F3DB98}"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51</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60913825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274320" fontAlgn="base">
              <a:spcBef>
                <a:spcPts val="0"/>
              </a:spcBef>
              <a:spcAft>
                <a:spcPct val="0"/>
              </a:spcAft>
              <a:buClr>
                <a:srgbClr val="000000"/>
              </a:buClr>
              <a:buSzPct val="75000"/>
              <a:buNone/>
            </a:pPr>
            <a:r>
              <a:rPr lang="tr-TR" altLang="tr-TR" sz="2000" kern="0" dirty="0">
                <a:solidFill>
                  <a:srgbClr val="000000"/>
                </a:solidFill>
                <a:latin typeface="Arial"/>
              </a:rPr>
              <a:t>Yetkili merci, soruşturma izni konusundaki kararını suçun </a:t>
            </a:r>
            <a:r>
              <a:rPr lang="tr-TR" altLang="tr-TR" sz="2000" kern="0" dirty="0" smtClean="0">
                <a:solidFill>
                  <a:srgbClr val="000000"/>
                </a:solidFill>
                <a:latin typeface="Arial"/>
              </a:rPr>
              <a:t>5.maddenin </a:t>
            </a:r>
            <a:r>
              <a:rPr lang="tr-TR" altLang="tr-TR" sz="2000" kern="0" dirty="0">
                <a:solidFill>
                  <a:srgbClr val="000000"/>
                </a:solidFill>
                <a:latin typeface="Arial"/>
              </a:rPr>
              <a:t>birinci fıkrasına göre öğrenilmesinden itibaren ön inceleme dahil </a:t>
            </a:r>
            <a:r>
              <a:rPr lang="tr-TR" altLang="tr-TR" sz="2000" kern="0" dirty="0">
                <a:solidFill>
                  <a:srgbClr val="FF0000"/>
                </a:solidFill>
                <a:latin typeface="Arial"/>
              </a:rPr>
              <a:t>en geç otuz gün </a:t>
            </a:r>
            <a:r>
              <a:rPr lang="tr-TR" altLang="tr-TR" sz="2000" kern="0" dirty="0">
                <a:solidFill>
                  <a:srgbClr val="000000"/>
                </a:solidFill>
                <a:latin typeface="Arial"/>
              </a:rPr>
              <a:t>içinde verir. Bu </a:t>
            </a:r>
            <a:r>
              <a:rPr lang="tr-TR" altLang="tr-TR" sz="2000" kern="0" dirty="0" smtClean="0">
                <a:solidFill>
                  <a:srgbClr val="000000"/>
                </a:solidFill>
                <a:latin typeface="Arial"/>
              </a:rPr>
              <a:t>süre zorunlu </a:t>
            </a:r>
            <a:r>
              <a:rPr lang="tr-TR" altLang="tr-TR" sz="2000" kern="0" dirty="0">
                <a:solidFill>
                  <a:srgbClr val="000000"/>
                </a:solidFill>
                <a:latin typeface="Arial"/>
              </a:rPr>
              <a:t>hallerde </a:t>
            </a:r>
            <a:r>
              <a:rPr lang="tr-TR" altLang="tr-TR" sz="2000" kern="0" dirty="0" smtClean="0">
                <a:solidFill>
                  <a:srgbClr val="000000"/>
                </a:solidFill>
                <a:latin typeface="Arial"/>
              </a:rPr>
              <a:t>on beş </a:t>
            </a:r>
            <a:r>
              <a:rPr lang="tr-TR" altLang="tr-TR" sz="2000" kern="0" dirty="0">
                <a:solidFill>
                  <a:srgbClr val="000000"/>
                </a:solidFill>
                <a:latin typeface="Arial"/>
              </a:rPr>
              <a:t>günü geçmemek üzere bir defa uzatılabilir</a:t>
            </a:r>
            <a:r>
              <a:rPr lang="tr-TR" altLang="tr-TR" sz="2000" kern="0" dirty="0" smtClean="0">
                <a:solidFill>
                  <a:srgbClr val="000000"/>
                </a:solidFill>
                <a:latin typeface="Arial"/>
              </a:rPr>
              <a:t>.</a:t>
            </a:r>
          </a:p>
          <a:p>
            <a:pPr marL="0" lvl="0" indent="274320" fontAlgn="base">
              <a:spcBef>
                <a:spcPts val="0"/>
              </a:spcBef>
              <a:spcAft>
                <a:spcPct val="0"/>
              </a:spcAft>
              <a:buClr>
                <a:srgbClr val="000000"/>
              </a:buClr>
              <a:buSzPct val="75000"/>
              <a:buNone/>
            </a:pPr>
            <a:endParaRPr lang="tr-TR" altLang="tr-TR" sz="2000" kern="0" dirty="0" smtClean="0">
              <a:solidFill>
                <a:srgbClr val="FF0000"/>
              </a:solidFill>
              <a:latin typeface="Arial"/>
            </a:endParaRPr>
          </a:p>
          <a:p>
            <a:pPr marL="0" lvl="0" indent="274320" fontAlgn="base">
              <a:spcBef>
                <a:spcPts val="0"/>
              </a:spcBef>
              <a:spcAft>
                <a:spcPct val="0"/>
              </a:spcAft>
              <a:buClr>
                <a:srgbClr val="000000"/>
              </a:buClr>
              <a:buSzPct val="75000"/>
              <a:buNone/>
            </a:pPr>
            <a:r>
              <a:rPr lang="tr-TR" altLang="tr-TR" sz="2000" kern="0" dirty="0" smtClean="0">
                <a:solidFill>
                  <a:srgbClr val="FF0000"/>
                </a:solidFill>
                <a:latin typeface="Arial"/>
              </a:rPr>
              <a:t>30+15=45 gün</a:t>
            </a:r>
            <a:endParaRPr lang="tr-TR" altLang="tr-TR" sz="2000" kern="0" dirty="0">
              <a:solidFill>
                <a:srgbClr val="FF0000"/>
              </a:solidFill>
              <a:latin typeface="Arial"/>
            </a:endParaRPr>
          </a:p>
          <a:p>
            <a:pPr marL="0" lvl="0" indent="274320" fontAlgn="base">
              <a:spcBef>
                <a:spcPts val="0"/>
              </a:spcBef>
              <a:spcAft>
                <a:spcPct val="0"/>
              </a:spcAft>
              <a:buClr>
                <a:srgbClr val="000000"/>
              </a:buClr>
              <a:buSzPct val="75000"/>
              <a:buNone/>
            </a:pPr>
            <a:endParaRPr lang="tr-TR" altLang="tr-TR" sz="2000" kern="0" dirty="0" smtClean="0">
              <a:solidFill>
                <a:srgbClr val="000000"/>
              </a:solidFill>
              <a:latin typeface="Arial"/>
            </a:endParaRPr>
          </a:p>
          <a:p>
            <a:pPr marL="0" lvl="0" indent="274320" fontAlgn="base">
              <a:spcBef>
                <a:spcPts val="0"/>
              </a:spcBef>
              <a:spcAft>
                <a:spcPct val="0"/>
              </a:spcAft>
              <a:buClr>
                <a:srgbClr val="000000"/>
              </a:buClr>
              <a:buSzPct val="75000"/>
              <a:buNone/>
            </a:pPr>
            <a:r>
              <a:rPr lang="tr-TR" altLang="tr-TR" sz="2000" kern="0" dirty="0" smtClean="0">
                <a:solidFill>
                  <a:srgbClr val="000000"/>
                </a:solidFill>
                <a:latin typeface="Arial"/>
              </a:rPr>
              <a:t>Yetkili </a:t>
            </a:r>
            <a:r>
              <a:rPr lang="tr-TR" altLang="tr-TR" sz="2000" kern="0" dirty="0">
                <a:solidFill>
                  <a:srgbClr val="000000"/>
                </a:solidFill>
                <a:latin typeface="Arial"/>
              </a:rPr>
              <a:t>merci, herhalde yukarıdaki fıkrada belirtilen süreler içinde memur veya diğer kamu görevlisi hakkında soruşturma izni verilmesi veya verilmemesi konusunda karar vermek </a:t>
            </a:r>
            <a:r>
              <a:rPr lang="tr-TR" altLang="tr-TR" sz="2000" kern="0" dirty="0" smtClean="0">
                <a:solidFill>
                  <a:srgbClr val="000000"/>
                </a:solidFill>
                <a:latin typeface="Arial"/>
              </a:rPr>
              <a:t>zorundadır </a:t>
            </a:r>
            <a:r>
              <a:rPr lang="tr-TR" altLang="tr-TR" sz="2000" kern="0" dirty="0" smtClean="0">
                <a:solidFill>
                  <a:srgbClr val="FF0000"/>
                </a:solidFill>
                <a:latin typeface="Arial"/>
              </a:rPr>
              <a:t>(Md. 7).</a:t>
            </a:r>
            <a:endParaRPr lang="tr-TR" altLang="tr-TR" sz="2000" kern="0" dirty="0">
              <a:solidFill>
                <a:srgbClr val="FF0000"/>
              </a:solidFill>
              <a:latin typeface="Arial"/>
            </a:endParaRPr>
          </a:p>
          <a:p>
            <a:endParaRPr lang="tr-TR" dirty="0"/>
          </a:p>
        </p:txBody>
      </p:sp>
      <p:sp>
        <p:nvSpPr>
          <p:cNvPr id="2" name="Başlık 1"/>
          <p:cNvSpPr>
            <a:spLocks noGrp="1"/>
          </p:cNvSpPr>
          <p:nvPr>
            <p:ph type="title"/>
          </p:nvPr>
        </p:nvSpPr>
        <p:spPr/>
        <p:txBody>
          <a:bodyPr/>
          <a:lstStyle/>
          <a:p>
            <a:r>
              <a:rPr lang="tr-TR" dirty="0" smtClean="0"/>
              <a:t>SÜRE</a:t>
            </a:r>
            <a:endParaRPr lang="tr-TR" dirty="0"/>
          </a:p>
        </p:txBody>
      </p:sp>
      <p:sp>
        <p:nvSpPr>
          <p:cNvPr id="5" name="Veri Yer Tutucusu 4"/>
          <p:cNvSpPr>
            <a:spLocks noGrp="1"/>
          </p:cNvSpPr>
          <p:nvPr>
            <p:ph type="dt" sz="half" idx="10"/>
          </p:nvPr>
        </p:nvSpPr>
        <p:spPr/>
        <p:txBody>
          <a:bodyPr/>
          <a:lstStyle/>
          <a:p>
            <a:fld id="{FF0A94DD-8A89-4FD1-BA1F-8C66704DA0A8}"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52</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345440380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274320" fontAlgn="base">
              <a:spcBef>
                <a:spcPts val="0"/>
              </a:spcBef>
              <a:spcAft>
                <a:spcPct val="0"/>
              </a:spcAft>
              <a:buClr>
                <a:srgbClr val="000000"/>
              </a:buClr>
              <a:buSzPct val="75000"/>
              <a:buNone/>
            </a:pPr>
            <a:r>
              <a:rPr lang="tr-TR" altLang="tr-TR" sz="2000" kern="0" dirty="0">
                <a:solidFill>
                  <a:srgbClr val="000000"/>
                </a:solidFill>
                <a:latin typeface="Arial"/>
              </a:rPr>
              <a:t>Soruşturma izni, şikayet, ihbar veya iddia konusu olaylar ile bunlara bağlı olarak</a:t>
            </a:r>
            <a:r>
              <a:rPr lang="tr-TR" altLang="tr-TR" sz="2000" b="1" kern="0" dirty="0">
                <a:solidFill>
                  <a:srgbClr val="FF0000"/>
                </a:solidFill>
                <a:latin typeface="Arial"/>
              </a:rPr>
              <a:t> ileride soruşturma sırasında ortaya çıkabilecek konuları</a:t>
            </a:r>
            <a:r>
              <a:rPr lang="tr-TR" altLang="tr-TR" sz="2000" kern="0" dirty="0">
                <a:solidFill>
                  <a:srgbClr val="000000"/>
                </a:solidFill>
                <a:latin typeface="Arial"/>
              </a:rPr>
              <a:t> kapsar.</a:t>
            </a:r>
          </a:p>
          <a:p>
            <a:pPr marL="0" lvl="0" indent="274320" fontAlgn="base">
              <a:spcBef>
                <a:spcPts val="0"/>
              </a:spcBef>
              <a:spcAft>
                <a:spcPct val="0"/>
              </a:spcAft>
              <a:buClr>
                <a:srgbClr val="000000"/>
              </a:buClr>
              <a:buSzPct val="75000"/>
              <a:buNone/>
            </a:pPr>
            <a:endParaRPr lang="tr-TR" altLang="tr-TR" sz="2000" kern="0" dirty="0" smtClean="0">
              <a:solidFill>
                <a:srgbClr val="000000"/>
              </a:solidFill>
              <a:latin typeface="Arial"/>
            </a:endParaRPr>
          </a:p>
          <a:p>
            <a:pPr marL="0" lvl="0" indent="274320" fontAlgn="base">
              <a:spcBef>
                <a:spcPts val="0"/>
              </a:spcBef>
              <a:spcAft>
                <a:spcPct val="0"/>
              </a:spcAft>
              <a:buClr>
                <a:srgbClr val="000000"/>
              </a:buClr>
              <a:buSzPct val="75000"/>
              <a:buNone/>
            </a:pPr>
            <a:r>
              <a:rPr lang="tr-TR" altLang="tr-TR" sz="2000" kern="0" dirty="0" smtClean="0">
                <a:solidFill>
                  <a:srgbClr val="000000"/>
                </a:solidFill>
                <a:latin typeface="Arial"/>
              </a:rPr>
              <a:t>Soruşturma </a:t>
            </a:r>
            <a:r>
              <a:rPr lang="tr-TR" altLang="tr-TR" sz="2000" kern="0" dirty="0">
                <a:solidFill>
                  <a:srgbClr val="000000"/>
                </a:solidFill>
                <a:latin typeface="Arial"/>
              </a:rPr>
              <a:t>sırasında izin verilen olay ve konudan </a:t>
            </a:r>
            <a:r>
              <a:rPr lang="tr-TR" altLang="tr-TR" sz="2000" kern="0" dirty="0">
                <a:solidFill>
                  <a:srgbClr val="C00000"/>
                </a:solidFill>
                <a:latin typeface="Arial"/>
              </a:rPr>
              <a:t>tamamen ayrı veya farklı bir suç</a:t>
            </a:r>
            <a:r>
              <a:rPr lang="tr-TR" altLang="tr-TR" sz="2000" kern="0" dirty="0">
                <a:solidFill>
                  <a:srgbClr val="000000"/>
                </a:solidFill>
                <a:latin typeface="Arial"/>
              </a:rPr>
              <a:t> olarak nitelendirilebilecek bir fiil ortaya çıktığında, yeniden izin alınması zorunludur.</a:t>
            </a:r>
          </a:p>
          <a:p>
            <a:pPr marL="0" lvl="0" indent="274320" fontAlgn="base">
              <a:spcBef>
                <a:spcPts val="0"/>
              </a:spcBef>
              <a:spcAft>
                <a:spcPct val="0"/>
              </a:spcAft>
              <a:buClr>
                <a:srgbClr val="000000"/>
              </a:buClr>
              <a:buSzPct val="75000"/>
              <a:buNone/>
            </a:pPr>
            <a:endParaRPr lang="tr-TR" altLang="tr-TR" sz="2000" kern="0" dirty="0" smtClean="0">
              <a:solidFill>
                <a:srgbClr val="000000"/>
              </a:solidFill>
              <a:latin typeface="Arial"/>
            </a:endParaRPr>
          </a:p>
          <a:p>
            <a:pPr marL="0" lvl="0" indent="274320" fontAlgn="base">
              <a:spcBef>
                <a:spcPts val="0"/>
              </a:spcBef>
              <a:spcAft>
                <a:spcPct val="0"/>
              </a:spcAft>
              <a:buClr>
                <a:srgbClr val="000000"/>
              </a:buClr>
              <a:buSzPct val="75000"/>
              <a:buNone/>
            </a:pPr>
            <a:r>
              <a:rPr lang="tr-TR" altLang="tr-TR" sz="2000" kern="0" dirty="0" smtClean="0">
                <a:solidFill>
                  <a:srgbClr val="C00000"/>
                </a:solidFill>
                <a:latin typeface="Arial"/>
              </a:rPr>
              <a:t>Suçun </a:t>
            </a:r>
            <a:r>
              <a:rPr lang="tr-TR" altLang="tr-TR" sz="2000" kern="0" dirty="0">
                <a:solidFill>
                  <a:srgbClr val="C00000"/>
                </a:solidFill>
                <a:latin typeface="Arial"/>
              </a:rPr>
              <a:t>hukuki niteliğinin değişmesi, yeniden izin alınmasını </a:t>
            </a:r>
            <a:r>
              <a:rPr lang="tr-TR" altLang="tr-TR" sz="2000" kern="0" dirty="0" smtClean="0">
                <a:solidFill>
                  <a:srgbClr val="C00000"/>
                </a:solidFill>
                <a:latin typeface="Arial"/>
              </a:rPr>
              <a:t>gerektirmez (Md. 8).</a:t>
            </a:r>
            <a:endParaRPr lang="tr-TR" altLang="tr-TR" sz="2000" kern="0" dirty="0">
              <a:solidFill>
                <a:srgbClr val="C00000"/>
              </a:solidFill>
              <a:latin typeface="Arial"/>
            </a:endParaRPr>
          </a:p>
          <a:p>
            <a:endParaRPr lang="tr-TR" dirty="0"/>
          </a:p>
        </p:txBody>
      </p:sp>
      <p:sp>
        <p:nvSpPr>
          <p:cNvPr id="2" name="Başlık 1"/>
          <p:cNvSpPr>
            <a:spLocks noGrp="1"/>
          </p:cNvSpPr>
          <p:nvPr>
            <p:ph type="title"/>
          </p:nvPr>
        </p:nvSpPr>
        <p:spPr/>
        <p:txBody>
          <a:bodyPr>
            <a:normAutofit fontScale="90000"/>
          </a:bodyPr>
          <a:lstStyle/>
          <a:p>
            <a:r>
              <a:rPr lang="tr-TR" dirty="0" smtClean="0"/>
              <a:t>	SORUŞTURMA İZNİNİN KAPSAMI</a:t>
            </a:r>
            <a:endParaRPr lang="tr-TR" dirty="0"/>
          </a:p>
        </p:txBody>
      </p:sp>
      <p:sp>
        <p:nvSpPr>
          <p:cNvPr id="5" name="Veri Yer Tutucusu 4"/>
          <p:cNvSpPr>
            <a:spLocks noGrp="1"/>
          </p:cNvSpPr>
          <p:nvPr>
            <p:ph type="dt" sz="half" idx="10"/>
          </p:nvPr>
        </p:nvSpPr>
        <p:spPr/>
        <p:txBody>
          <a:bodyPr/>
          <a:lstStyle/>
          <a:p>
            <a:fld id="{638DE758-1BA2-4EA5-A626-234B7E60DAEB}"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53</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407563568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276872"/>
            <a:ext cx="7804389" cy="4032448"/>
          </a:xfrm>
        </p:spPr>
        <p:txBody>
          <a:bodyPr>
            <a:normAutofit/>
          </a:bodyPr>
          <a:lstStyle/>
          <a:p>
            <a:pPr marL="0" lvl="0" indent="0" fontAlgn="base">
              <a:spcAft>
                <a:spcPct val="0"/>
              </a:spcAft>
              <a:buClr>
                <a:srgbClr val="000000"/>
              </a:buClr>
              <a:buSzPct val="75000"/>
              <a:buNone/>
            </a:pPr>
            <a:r>
              <a:rPr lang="tr-TR" altLang="tr-TR" sz="2000" b="1" kern="0" dirty="0" smtClean="0">
                <a:solidFill>
                  <a:srgbClr val="C00000"/>
                </a:solidFill>
                <a:latin typeface="Arial"/>
              </a:rPr>
              <a:t>  Soruşturma </a:t>
            </a:r>
            <a:r>
              <a:rPr lang="tr-TR" altLang="tr-TR" sz="2000" b="1" kern="0" dirty="0">
                <a:solidFill>
                  <a:srgbClr val="C00000"/>
                </a:solidFill>
                <a:latin typeface="Arial"/>
              </a:rPr>
              <a:t>İzni Verilmesi </a:t>
            </a:r>
            <a:r>
              <a:rPr lang="tr-TR" altLang="tr-TR" sz="2000" b="1" kern="0" dirty="0" smtClean="0">
                <a:solidFill>
                  <a:srgbClr val="C00000"/>
                </a:solidFill>
                <a:latin typeface="Arial"/>
              </a:rPr>
              <a:t>ya da </a:t>
            </a:r>
            <a:r>
              <a:rPr lang="tr-TR" altLang="tr-TR" sz="2000" b="1" kern="0" dirty="0">
                <a:solidFill>
                  <a:srgbClr val="C00000"/>
                </a:solidFill>
                <a:latin typeface="Arial"/>
              </a:rPr>
              <a:t>Verilmemesi Kararları;</a:t>
            </a:r>
          </a:p>
          <a:p>
            <a:pPr lvl="0" fontAlgn="base">
              <a:spcAft>
                <a:spcPct val="0"/>
              </a:spcAft>
              <a:buClr>
                <a:srgbClr val="000000"/>
              </a:buClr>
              <a:buSzPct val="75000"/>
              <a:buNone/>
            </a:pPr>
            <a:r>
              <a:rPr lang="tr-TR" altLang="tr-TR" sz="2000" kern="0" dirty="0">
                <a:solidFill>
                  <a:srgbClr val="C00000"/>
                </a:solidFill>
                <a:latin typeface="Arial"/>
              </a:rPr>
              <a:t>	</a:t>
            </a:r>
            <a:r>
              <a:rPr lang="tr-TR" altLang="tr-TR" sz="2000" kern="0" dirty="0" smtClean="0">
                <a:solidFill>
                  <a:srgbClr val="C00000"/>
                </a:solidFill>
                <a:latin typeface="Arial"/>
              </a:rPr>
              <a:t>-</a:t>
            </a:r>
            <a:r>
              <a:rPr lang="tr-TR" altLang="tr-TR" sz="2000" kern="0" dirty="0">
                <a:solidFill>
                  <a:srgbClr val="C00000"/>
                </a:solidFill>
                <a:latin typeface="Arial"/>
              </a:rPr>
              <a:t>Cumhuriyet başsavcılığına, </a:t>
            </a:r>
          </a:p>
          <a:p>
            <a:pPr lvl="0" fontAlgn="base">
              <a:spcAft>
                <a:spcPct val="0"/>
              </a:spcAft>
              <a:buClr>
                <a:srgbClr val="000000"/>
              </a:buClr>
              <a:buSzPct val="75000"/>
              <a:buNone/>
            </a:pPr>
            <a:r>
              <a:rPr lang="tr-TR" altLang="tr-TR" sz="2000" kern="0" dirty="0">
                <a:solidFill>
                  <a:srgbClr val="C00000"/>
                </a:solidFill>
                <a:latin typeface="Arial"/>
              </a:rPr>
              <a:t>	</a:t>
            </a:r>
            <a:r>
              <a:rPr lang="tr-TR" altLang="tr-TR" sz="2000" kern="0" dirty="0" smtClean="0">
                <a:solidFill>
                  <a:srgbClr val="C00000"/>
                </a:solidFill>
                <a:latin typeface="Arial"/>
              </a:rPr>
              <a:t>-</a:t>
            </a:r>
            <a:r>
              <a:rPr lang="tr-TR" altLang="tr-TR" sz="2000" kern="0" dirty="0">
                <a:solidFill>
                  <a:srgbClr val="C00000"/>
                </a:solidFill>
                <a:latin typeface="Arial"/>
              </a:rPr>
              <a:t>Hakkında inceleme yapılan memur veya diğer kamu görevlisine,</a:t>
            </a:r>
          </a:p>
          <a:p>
            <a:pPr lvl="0" fontAlgn="base">
              <a:spcAft>
                <a:spcPct val="0"/>
              </a:spcAft>
              <a:buClr>
                <a:srgbClr val="000000"/>
              </a:buClr>
              <a:buSzPct val="75000"/>
              <a:buNone/>
            </a:pPr>
            <a:r>
              <a:rPr lang="tr-TR" altLang="tr-TR" sz="2000" kern="0" dirty="0">
                <a:solidFill>
                  <a:srgbClr val="C00000"/>
                </a:solidFill>
                <a:latin typeface="Arial"/>
              </a:rPr>
              <a:t>	-Varsa </a:t>
            </a:r>
            <a:r>
              <a:rPr lang="tr-TR" altLang="tr-TR" sz="2000" b="1" kern="0" dirty="0" smtClean="0">
                <a:solidFill>
                  <a:srgbClr val="C00000"/>
                </a:solidFill>
                <a:latin typeface="Arial"/>
              </a:rPr>
              <a:t>Müştekiye</a:t>
            </a:r>
            <a:r>
              <a:rPr lang="tr-TR" altLang="tr-TR" sz="2000" kern="0" dirty="0" smtClean="0">
                <a:solidFill>
                  <a:srgbClr val="C00000"/>
                </a:solidFill>
                <a:latin typeface="Arial"/>
              </a:rPr>
              <a:t> </a:t>
            </a:r>
            <a:r>
              <a:rPr lang="tr-TR" altLang="tr-TR" sz="2000" kern="0" dirty="0">
                <a:solidFill>
                  <a:srgbClr val="C00000"/>
                </a:solidFill>
                <a:latin typeface="Arial"/>
              </a:rPr>
              <a:t>bildirilir.  </a:t>
            </a:r>
          </a:p>
          <a:p>
            <a:pPr marL="0" lvl="0" indent="0" eaLnBrk="0" fontAlgn="base" hangingPunct="0">
              <a:spcAft>
                <a:spcPct val="0"/>
              </a:spcAft>
              <a:buClr>
                <a:srgbClr val="000000"/>
              </a:buClr>
              <a:buSzPct val="75000"/>
              <a:buNone/>
            </a:pPr>
            <a:endParaRPr lang="tr-TR" altLang="tr-TR" sz="2000" kern="0" dirty="0">
              <a:solidFill>
                <a:srgbClr val="C00000"/>
              </a:solidFill>
              <a:latin typeface="Arial"/>
            </a:endParaRPr>
          </a:p>
          <a:p>
            <a:pPr marL="0" lvl="0" indent="0" eaLnBrk="0" fontAlgn="base" hangingPunct="0">
              <a:lnSpc>
                <a:spcPct val="110000"/>
              </a:lnSpc>
              <a:spcBef>
                <a:spcPts val="0"/>
              </a:spcBef>
              <a:spcAft>
                <a:spcPts val="600"/>
              </a:spcAft>
              <a:buClr>
                <a:srgbClr val="000000"/>
              </a:buClr>
              <a:buSzPct val="75000"/>
              <a:buNone/>
            </a:pPr>
            <a:r>
              <a:rPr lang="tr-TR" altLang="tr-TR" sz="2000" kern="0" dirty="0">
                <a:solidFill>
                  <a:srgbClr val="C00000"/>
                </a:solidFill>
                <a:latin typeface="Arial"/>
              </a:rPr>
              <a:t> </a:t>
            </a:r>
            <a:r>
              <a:rPr lang="tr-TR" altLang="tr-TR" sz="2000" kern="0" dirty="0" smtClean="0">
                <a:solidFill>
                  <a:srgbClr val="C00000"/>
                </a:solidFill>
                <a:latin typeface="Arial"/>
              </a:rPr>
              <a:t>    </a:t>
            </a:r>
            <a:r>
              <a:rPr lang="tr-TR" altLang="tr-TR" sz="2000" b="1" kern="0" dirty="0" smtClean="0">
                <a:solidFill>
                  <a:srgbClr val="C00000"/>
                </a:solidFill>
                <a:latin typeface="Arial"/>
              </a:rPr>
              <a:t>Kararlar</a:t>
            </a:r>
            <a:r>
              <a:rPr lang="tr-TR" altLang="tr-TR" sz="2000" b="1" kern="0" dirty="0">
                <a:solidFill>
                  <a:srgbClr val="C00000"/>
                </a:solidFill>
                <a:latin typeface="Arial"/>
              </a:rPr>
              <a:t>; </a:t>
            </a:r>
          </a:p>
          <a:p>
            <a:pPr lvl="0" indent="274320" eaLnBrk="0" fontAlgn="base" hangingPunct="0">
              <a:spcBef>
                <a:spcPts val="0"/>
              </a:spcBef>
              <a:spcAft>
                <a:spcPct val="0"/>
              </a:spcAft>
              <a:buClr>
                <a:srgbClr val="000000"/>
              </a:buClr>
              <a:buSzPct val="75000"/>
              <a:buFont typeface="Wingdings" pitchFamily="2" charset="2"/>
              <a:buChar char="l"/>
            </a:pPr>
            <a:r>
              <a:rPr lang="tr-TR" altLang="tr-TR" sz="2000" kern="0" dirty="0" smtClean="0">
                <a:solidFill>
                  <a:srgbClr val="C00000"/>
                </a:solidFill>
                <a:latin typeface="Arial"/>
              </a:rPr>
              <a:t>Muhbirlere bildirilmez. </a:t>
            </a:r>
            <a:r>
              <a:rPr lang="tr-TR" altLang="tr-TR" sz="2000" kern="0" dirty="0" smtClean="0">
                <a:solidFill>
                  <a:schemeClr val="tx2">
                    <a:lumMod val="50000"/>
                  </a:schemeClr>
                </a:solidFill>
                <a:latin typeface="Arial"/>
              </a:rPr>
              <a:t>(İyi yönetişim ilkelerine göre bildirilebilir.)</a:t>
            </a:r>
            <a:endParaRPr lang="tr-TR" altLang="tr-TR" sz="2000" kern="0" dirty="0">
              <a:solidFill>
                <a:schemeClr val="tx2">
                  <a:lumMod val="50000"/>
                </a:schemeClr>
              </a:solidFill>
              <a:latin typeface="Arial"/>
            </a:endParaRPr>
          </a:p>
          <a:p>
            <a:pPr lvl="0" indent="274320" eaLnBrk="0" fontAlgn="base" hangingPunct="0">
              <a:spcBef>
                <a:spcPts val="0"/>
              </a:spcBef>
              <a:spcAft>
                <a:spcPct val="0"/>
              </a:spcAft>
              <a:buClr>
                <a:srgbClr val="000000"/>
              </a:buClr>
              <a:buSzPct val="75000"/>
              <a:buFont typeface="Wingdings" pitchFamily="2" charset="2"/>
              <a:buChar char="l"/>
            </a:pPr>
            <a:r>
              <a:rPr lang="tr-TR" altLang="tr-TR" sz="2000" kern="0" dirty="0">
                <a:solidFill>
                  <a:srgbClr val="C00000"/>
                </a:solidFill>
                <a:latin typeface="Arial"/>
              </a:rPr>
              <a:t>Bildirimlerde, 7201 sayılı </a:t>
            </a:r>
            <a:r>
              <a:rPr lang="tr-TR" altLang="tr-TR" sz="2000" kern="0" dirty="0" smtClean="0">
                <a:solidFill>
                  <a:srgbClr val="C00000"/>
                </a:solidFill>
                <a:latin typeface="Arial"/>
              </a:rPr>
              <a:t>Tebligat </a:t>
            </a:r>
            <a:r>
              <a:rPr lang="tr-TR" altLang="tr-TR" sz="2000" kern="0" dirty="0">
                <a:solidFill>
                  <a:srgbClr val="C00000"/>
                </a:solidFill>
                <a:latin typeface="Arial"/>
              </a:rPr>
              <a:t>Kanunu hükümleri uygulanır. </a:t>
            </a:r>
          </a:p>
          <a:p>
            <a:pPr lvl="0" indent="274320" eaLnBrk="0" fontAlgn="base" hangingPunct="0">
              <a:spcBef>
                <a:spcPts val="0"/>
              </a:spcBef>
              <a:spcAft>
                <a:spcPct val="0"/>
              </a:spcAft>
              <a:buClr>
                <a:srgbClr val="000000"/>
              </a:buClr>
              <a:buSzPct val="75000"/>
              <a:buFont typeface="Wingdings" pitchFamily="2" charset="2"/>
              <a:buChar char="l"/>
            </a:pPr>
            <a:r>
              <a:rPr lang="tr-TR" altLang="tr-TR" sz="2000" kern="0" dirty="0" smtClean="0">
                <a:solidFill>
                  <a:srgbClr val="C00000"/>
                </a:solidFill>
                <a:latin typeface="Arial"/>
              </a:rPr>
              <a:t>Tebligat </a:t>
            </a:r>
            <a:r>
              <a:rPr lang="tr-TR" altLang="tr-TR" sz="2000" kern="0" dirty="0">
                <a:solidFill>
                  <a:srgbClr val="C00000"/>
                </a:solidFill>
                <a:latin typeface="Arial"/>
              </a:rPr>
              <a:t>için süre şartı olmamakla birlikte, en kısa sürede yapılması esastır. </a:t>
            </a:r>
          </a:p>
          <a:p>
            <a:endParaRPr lang="tr-TR" dirty="0"/>
          </a:p>
        </p:txBody>
      </p:sp>
      <p:sp>
        <p:nvSpPr>
          <p:cNvPr id="2" name="Başlık 1"/>
          <p:cNvSpPr>
            <a:spLocks noGrp="1"/>
          </p:cNvSpPr>
          <p:nvPr>
            <p:ph type="title"/>
          </p:nvPr>
        </p:nvSpPr>
        <p:spPr/>
        <p:txBody>
          <a:bodyPr/>
          <a:lstStyle/>
          <a:p>
            <a:r>
              <a:rPr lang="tr-TR" dirty="0" smtClean="0"/>
              <a:t>KARARLARIN TEBLİĞİ</a:t>
            </a:r>
            <a:endParaRPr lang="tr-TR" dirty="0"/>
          </a:p>
        </p:txBody>
      </p:sp>
      <p:sp>
        <p:nvSpPr>
          <p:cNvPr id="5" name="Veri Yer Tutucusu 4"/>
          <p:cNvSpPr>
            <a:spLocks noGrp="1"/>
          </p:cNvSpPr>
          <p:nvPr>
            <p:ph type="dt" sz="half" idx="10"/>
          </p:nvPr>
        </p:nvSpPr>
        <p:spPr/>
        <p:txBody>
          <a:bodyPr/>
          <a:lstStyle/>
          <a:p>
            <a:fld id="{50472AE6-4363-4EC4-8379-23B5ABDE793E}"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54</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65072396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675467"/>
            <a:ext cx="7732381" cy="3450696"/>
          </a:xfrm>
        </p:spPr>
        <p:txBody>
          <a:bodyPr>
            <a:normAutofit/>
          </a:bodyPr>
          <a:lstStyle/>
          <a:p>
            <a:pPr marL="0" lvl="0" indent="274320" fontAlgn="base">
              <a:spcBef>
                <a:spcPts val="0"/>
              </a:spcBef>
              <a:spcAft>
                <a:spcPct val="0"/>
              </a:spcAft>
              <a:buClr>
                <a:srgbClr val="000000"/>
              </a:buClr>
              <a:buSzPct val="75000"/>
              <a:buNone/>
            </a:pPr>
            <a:r>
              <a:rPr lang="tr-TR" altLang="tr-TR" kern="0" dirty="0" smtClean="0">
                <a:solidFill>
                  <a:srgbClr val="000000"/>
                </a:solidFill>
                <a:latin typeface="Arial"/>
              </a:rPr>
              <a:t>Soruşturma izni verilmesine ilişkin karara karşı hakkında inceleme yapılan memur veya diğer kamu görevlisi; </a:t>
            </a:r>
          </a:p>
          <a:p>
            <a:pPr marL="0" lvl="0" indent="274320" fontAlgn="base">
              <a:spcBef>
                <a:spcPts val="0"/>
              </a:spcBef>
              <a:spcAft>
                <a:spcPct val="0"/>
              </a:spcAft>
              <a:buClr>
                <a:srgbClr val="000000"/>
              </a:buClr>
              <a:buSzPct val="75000"/>
              <a:buNone/>
            </a:pPr>
            <a:r>
              <a:rPr lang="tr-TR" altLang="tr-TR" kern="0" dirty="0" smtClean="0">
                <a:solidFill>
                  <a:srgbClr val="000000"/>
                </a:solidFill>
                <a:latin typeface="Arial"/>
              </a:rPr>
              <a:t>Soruşturma izni verilmemesine ilişkin karara karşı ise Cumhuriyet Başsavcılığı veya müşteki itiraz yoluna gidebilir. </a:t>
            </a:r>
          </a:p>
          <a:p>
            <a:pPr marL="0" lvl="0" indent="274320" fontAlgn="base">
              <a:spcBef>
                <a:spcPts val="0"/>
              </a:spcBef>
              <a:spcAft>
                <a:spcPct val="0"/>
              </a:spcAft>
              <a:buClr>
                <a:srgbClr val="000000"/>
              </a:buClr>
              <a:buSzPct val="75000"/>
              <a:buNone/>
            </a:pPr>
            <a:r>
              <a:rPr lang="tr-TR" altLang="tr-TR" b="1" kern="0" dirty="0" smtClean="0">
                <a:solidFill>
                  <a:srgbClr val="FF0000"/>
                </a:solidFill>
                <a:latin typeface="Arial"/>
              </a:rPr>
              <a:t>İtiraz süresi, yetkili merciin kararının tebliğinden itibaren ON (10) gündür</a:t>
            </a:r>
            <a:r>
              <a:rPr lang="tr-TR" altLang="tr-TR" kern="0" dirty="0" smtClean="0">
                <a:solidFill>
                  <a:srgbClr val="FF0000"/>
                </a:solidFill>
                <a:latin typeface="Arial"/>
              </a:rPr>
              <a:t> </a:t>
            </a:r>
            <a:r>
              <a:rPr lang="tr-TR" altLang="tr-TR" kern="0" dirty="0" smtClean="0">
                <a:solidFill>
                  <a:srgbClr val="000000"/>
                </a:solidFill>
                <a:latin typeface="Arial"/>
              </a:rPr>
              <a:t>(Md. 9).</a:t>
            </a:r>
          </a:p>
        </p:txBody>
      </p:sp>
      <p:sp>
        <p:nvSpPr>
          <p:cNvPr id="2" name="Başlık 1"/>
          <p:cNvSpPr>
            <a:spLocks noGrp="1"/>
          </p:cNvSpPr>
          <p:nvPr>
            <p:ph type="title"/>
          </p:nvPr>
        </p:nvSpPr>
        <p:spPr/>
        <p:txBody>
          <a:bodyPr/>
          <a:lstStyle/>
          <a:p>
            <a:r>
              <a:rPr lang="tr-TR" dirty="0" smtClean="0"/>
              <a:t>KARARLARA İTİRAZ</a:t>
            </a:r>
            <a:endParaRPr lang="tr-TR" dirty="0"/>
          </a:p>
        </p:txBody>
      </p:sp>
      <p:sp>
        <p:nvSpPr>
          <p:cNvPr id="5" name="Veri Yer Tutucusu 4"/>
          <p:cNvSpPr>
            <a:spLocks noGrp="1"/>
          </p:cNvSpPr>
          <p:nvPr>
            <p:ph type="dt" sz="half" idx="10"/>
          </p:nvPr>
        </p:nvSpPr>
        <p:spPr/>
        <p:txBody>
          <a:bodyPr/>
          <a:lstStyle/>
          <a:p>
            <a:fld id="{4068B057-5724-4403-9A80-B05526E94ACE}"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55</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40134394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Soruşturma İzni vermeye </a:t>
            </a:r>
            <a:r>
              <a:rPr lang="tr-TR" dirty="0"/>
              <a:t>yetkili merciler tarafından verilen işleme koymama kararına </a:t>
            </a:r>
            <a:r>
              <a:rPr lang="tr-TR" dirty="0" smtClean="0"/>
              <a:t>karşı </a:t>
            </a:r>
            <a:r>
              <a:rPr lang="tr-TR" b="1" dirty="0" smtClean="0">
                <a:solidFill>
                  <a:srgbClr val="FF0000"/>
                </a:solidFill>
              </a:rPr>
              <a:t>müşteki (şikâyetçi)</a:t>
            </a:r>
            <a:r>
              <a:rPr lang="tr-TR" dirty="0" smtClean="0"/>
              <a:t> </a:t>
            </a:r>
            <a:r>
              <a:rPr lang="tr-TR" dirty="0"/>
              <a:t>itiraz yoluna gidebilir. </a:t>
            </a:r>
            <a:endParaRPr lang="tr-TR" dirty="0" smtClean="0"/>
          </a:p>
          <a:p>
            <a:r>
              <a:rPr lang="tr-TR" dirty="0" smtClean="0"/>
              <a:t>İtiraz </a:t>
            </a:r>
            <a:r>
              <a:rPr lang="tr-TR" dirty="0"/>
              <a:t>süresi, yetkili merciin kararının </a:t>
            </a:r>
            <a:r>
              <a:rPr lang="tr-TR" dirty="0" smtClean="0"/>
              <a:t>müştekiye tebliğ tarihinden itibaren </a:t>
            </a:r>
            <a:r>
              <a:rPr lang="tr-TR" dirty="0" smtClean="0">
                <a:solidFill>
                  <a:srgbClr val="FF0000"/>
                </a:solidFill>
              </a:rPr>
              <a:t>10 </a:t>
            </a:r>
            <a:r>
              <a:rPr lang="tr-TR" dirty="0">
                <a:solidFill>
                  <a:srgbClr val="FF0000"/>
                </a:solidFill>
              </a:rPr>
              <a:t>gündür</a:t>
            </a:r>
            <a:r>
              <a:rPr lang="tr-TR" dirty="0" smtClean="0">
                <a:solidFill>
                  <a:srgbClr val="FF0000"/>
                </a:solidFill>
              </a:rPr>
              <a:t>.</a:t>
            </a:r>
          </a:p>
          <a:p>
            <a:pPr marL="0" indent="0">
              <a:buNone/>
            </a:pPr>
            <a:endParaRPr lang="tr-TR" dirty="0"/>
          </a:p>
          <a:p>
            <a:pPr marL="0" indent="0" algn="ctr">
              <a:buNone/>
            </a:pPr>
            <a:r>
              <a:rPr lang="tr-TR" sz="2800" b="1" dirty="0" smtClean="0">
                <a:solidFill>
                  <a:srgbClr val="C00000"/>
                </a:solidFill>
              </a:rPr>
              <a:t>(İŞLEME KOYMAMA ÜÇÜNCÜ BİR KARAR TÜRÜ OLARAK TESCİL EDİLMİŞTİR.)</a:t>
            </a:r>
            <a:endParaRPr lang="tr-TR" sz="2800" b="1" dirty="0">
              <a:solidFill>
                <a:srgbClr val="C00000"/>
              </a:solidFill>
            </a:endParaRPr>
          </a:p>
        </p:txBody>
      </p:sp>
      <p:sp>
        <p:nvSpPr>
          <p:cNvPr id="3" name="Başlık 2"/>
          <p:cNvSpPr>
            <a:spLocks noGrp="1"/>
          </p:cNvSpPr>
          <p:nvPr>
            <p:ph type="title"/>
          </p:nvPr>
        </p:nvSpPr>
        <p:spPr/>
        <p:txBody>
          <a:bodyPr>
            <a:normAutofit fontScale="90000"/>
          </a:bodyPr>
          <a:lstStyle/>
          <a:p>
            <a:r>
              <a:rPr lang="tr-TR" dirty="0" smtClean="0">
                <a:solidFill>
                  <a:srgbClr val="FF0000"/>
                </a:solidFill>
              </a:rPr>
              <a:t>	İŞLEME KOYMAMA KARARINA KARŞI İTİRAZ</a:t>
            </a:r>
            <a:endParaRPr lang="tr-TR" dirty="0">
              <a:solidFill>
                <a:srgbClr val="FF0000"/>
              </a:solidFill>
            </a:endParaRPr>
          </a:p>
        </p:txBody>
      </p:sp>
      <p:sp>
        <p:nvSpPr>
          <p:cNvPr id="5" name="Veri Yer Tutucusu 4"/>
          <p:cNvSpPr>
            <a:spLocks noGrp="1"/>
          </p:cNvSpPr>
          <p:nvPr>
            <p:ph type="dt" sz="half" idx="10"/>
          </p:nvPr>
        </p:nvSpPr>
        <p:spPr/>
        <p:txBody>
          <a:bodyPr/>
          <a:lstStyle/>
          <a:p>
            <a:fld id="{FC0BFB6F-0FD1-4CF5-B5F6-E68939A1936F}"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56</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4395310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060848"/>
            <a:ext cx="7408333" cy="4065315"/>
          </a:xfrm>
        </p:spPr>
        <p:txBody>
          <a:bodyPr/>
          <a:lstStyle/>
          <a:p>
            <a:pPr marL="0" lvl="0" indent="274320" fontAlgn="base">
              <a:spcBef>
                <a:spcPts val="0"/>
              </a:spcBef>
              <a:spcAft>
                <a:spcPct val="0"/>
              </a:spcAft>
              <a:buClr>
                <a:srgbClr val="000000"/>
              </a:buClr>
              <a:buSzPct val="75000"/>
              <a:buNone/>
            </a:pPr>
            <a:endParaRPr lang="tr-TR" altLang="tr-TR" sz="2000" kern="0" dirty="0" smtClean="0">
              <a:solidFill>
                <a:srgbClr val="000000"/>
              </a:solidFill>
              <a:latin typeface="Arial"/>
            </a:endParaRPr>
          </a:p>
          <a:p>
            <a:pPr marL="0" lvl="0" indent="274320" fontAlgn="base">
              <a:spcBef>
                <a:spcPts val="0"/>
              </a:spcBef>
              <a:spcAft>
                <a:spcPct val="0"/>
              </a:spcAft>
              <a:buClr>
                <a:srgbClr val="000000"/>
              </a:buClr>
              <a:buSzPct val="75000"/>
              <a:buNone/>
            </a:pPr>
            <a:r>
              <a:rPr lang="tr-TR" altLang="tr-TR" kern="0" dirty="0" smtClean="0">
                <a:solidFill>
                  <a:srgbClr val="C00000"/>
                </a:solidFill>
                <a:latin typeface="Arial"/>
              </a:rPr>
              <a:t>İtiraza</a:t>
            </a:r>
            <a:r>
              <a:rPr lang="tr-TR" altLang="tr-TR" kern="0" dirty="0">
                <a:solidFill>
                  <a:srgbClr val="C00000"/>
                </a:solidFill>
                <a:latin typeface="Arial"/>
              </a:rPr>
              <a:t>, </a:t>
            </a:r>
            <a:r>
              <a:rPr lang="tr-TR" altLang="tr-TR" kern="0" dirty="0" smtClean="0">
                <a:solidFill>
                  <a:srgbClr val="C00000"/>
                </a:solidFill>
                <a:latin typeface="Arial"/>
              </a:rPr>
              <a:t>3.maddenin </a:t>
            </a:r>
            <a:r>
              <a:rPr lang="tr-TR" altLang="tr-TR" kern="0" dirty="0">
                <a:solidFill>
                  <a:srgbClr val="C00000"/>
                </a:solidFill>
                <a:latin typeface="Arial"/>
              </a:rPr>
              <a:t>(e), (f), </a:t>
            </a:r>
            <a:r>
              <a:rPr lang="tr-TR" altLang="tr-TR" kern="0" dirty="0" smtClean="0">
                <a:solidFill>
                  <a:srgbClr val="C00000"/>
                </a:solidFill>
                <a:latin typeface="Arial"/>
              </a:rPr>
              <a:t>(g) </a:t>
            </a:r>
            <a:r>
              <a:rPr lang="tr-TR" altLang="tr-TR" kern="0" dirty="0">
                <a:solidFill>
                  <a:srgbClr val="C00000"/>
                </a:solidFill>
                <a:latin typeface="Arial"/>
              </a:rPr>
              <a:t>(Cumhurbaşkanınca verilen izin hariç) ve (h) bentlerinde sayılanlar için Danıştay İkinci Dairesi, diğerleri için yetkili merciin yargı çevresinde bulunduğu bölge idare mahkemesi bakar.</a:t>
            </a:r>
          </a:p>
          <a:p>
            <a:pPr marL="0" lvl="0" indent="274320" fontAlgn="base">
              <a:spcBef>
                <a:spcPts val="0"/>
              </a:spcBef>
              <a:spcAft>
                <a:spcPct val="0"/>
              </a:spcAft>
              <a:buClr>
                <a:srgbClr val="000000"/>
              </a:buClr>
              <a:buSzPct val="75000"/>
              <a:buNone/>
            </a:pPr>
            <a:endParaRPr lang="tr-TR" altLang="tr-TR" kern="0" dirty="0" smtClean="0">
              <a:solidFill>
                <a:srgbClr val="C00000"/>
              </a:solidFill>
              <a:latin typeface="Arial"/>
            </a:endParaRPr>
          </a:p>
          <a:p>
            <a:pPr marL="0" lvl="0" indent="274320" fontAlgn="base">
              <a:spcBef>
                <a:spcPts val="0"/>
              </a:spcBef>
              <a:spcAft>
                <a:spcPct val="0"/>
              </a:spcAft>
              <a:buClr>
                <a:srgbClr val="000000"/>
              </a:buClr>
              <a:buSzPct val="75000"/>
              <a:buNone/>
            </a:pPr>
            <a:r>
              <a:rPr lang="tr-TR" altLang="tr-TR" kern="0" dirty="0" smtClean="0">
                <a:solidFill>
                  <a:srgbClr val="C00000"/>
                </a:solidFill>
                <a:latin typeface="Arial"/>
              </a:rPr>
              <a:t>İtirazlar</a:t>
            </a:r>
            <a:r>
              <a:rPr lang="tr-TR" altLang="tr-TR" kern="0" dirty="0">
                <a:solidFill>
                  <a:srgbClr val="C00000"/>
                </a:solidFill>
                <a:latin typeface="Arial"/>
              </a:rPr>
              <a:t>, öncelikle incelenir ve </a:t>
            </a:r>
            <a:r>
              <a:rPr lang="tr-TR" altLang="tr-TR" b="1" kern="0" dirty="0">
                <a:solidFill>
                  <a:srgbClr val="C00000"/>
                </a:solidFill>
                <a:latin typeface="Arial"/>
              </a:rPr>
              <a:t>en geç üç ay içinde karara </a:t>
            </a:r>
            <a:r>
              <a:rPr lang="tr-TR" altLang="tr-TR" b="1" kern="0" dirty="0" smtClean="0">
                <a:solidFill>
                  <a:srgbClr val="C00000"/>
                </a:solidFill>
                <a:latin typeface="Arial"/>
              </a:rPr>
              <a:t>bağlanır.</a:t>
            </a:r>
            <a:r>
              <a:rPr lang="tr-TR" altLang="tr-TR" kern="0" dirty="0" smtClean="0">
                <a:solidFill>
                  <a:srgbClr val="C00000"/>
                </a:solidFill>
                <a:latin typeface="Arial"/>
              </a:rPr>
              <a:t> </a:t>
            </a:r>
            <a:r>
              <a:rPr lang="tr-TR" altLang="tr-TR" sz="3200" b="1" kern="0" dirty="0" smtClean="0">
                <a:solidFill>
                  <a:schemeClr val="tx2">
                    <a:lumMod val="60000"/>
                    <a:lumOff val="40000"/>
                  </a:schemeClr>
                </a:solidFill>
                <a:latin typeface="Arial"/>
              </a:rPr>
              <a:t>Verilen </a:t>
            </a:r>
            <a:r>
              <a:rPr lang="tr-TR" altLang="tr-TR" sz="3200" b="1" kern="0" dirty="0">
                <a:solidFill>
                  <a:schemeClr val="tx2">
                    <a:lumMod val="60000"/>
                    <a:lumOff val="40000"/>
                  </a:schemeClr>
                </a:solidFill>
                <a:latin typeface="Arial"/>
              </a:rPr>
              <a:t>kararlar kesindir</a:t>
            </a:r>
            <a:r>
              <a:rPr lang="tr-TR" altLang="tr-TR" sz="3200" b="1" kern="0" dirty="0" smtClean="0">
                <a:solidFill>
                  <a:schemeClr val="tx2">
                    <a:lumMod val="60000"/>
                    <a:lumOff val="40000"/>
                  </a:schemeClr>
                </a:solidFill>
                <a:latin typeface="Arial"/>
              </a:rPr>
              <a:t>.</a:t>
            </a:r>
            <a:endParaRPr lang="tr-TR" sz="3200" b="1" dirty="0">
              <a:solidFill>
                <a:schemeClr val="tx2">
                  <a:lumMod val="60000"/>
                  <a:lumOff val="40000"/>
                </a:schemeClr>
              </a:solidFill>
            </a:endParaRPr>
          </a:p>
        </p:txBody>
      </p:sp>
      <p:sp>
        <p:nvSpPr>
          <p:cNvPr id="2" name="Başlık 1"/>
          <p:cNvSpPr>
            <a:spLocks noGrp="1"/>
          </p:cNvSpPr>
          <p:nvPr>
            <p:ph type="title"/>
          </p:nvPr>
        </p:nvSpPr>
        <p:spPr/>
        <p:txBody>
          <a:bodyPr/>
          <a:lstStyle/>
          <a:p>
            <a:r>
              <a:rPr lang="tr-TR" dirty="0" smtClean="0"/>
              <a:t>İTİRAZ</a:t>
            </a:r>
            <a:endParaRPr lang="tr-TR" dirty="0"/>
          </a:p>
        </p:txBody>
      </p:sp>
      <p:sp>
        <p:nvSpPr>
          <p:cNvPr id="5" name="Veri Yer Tutucusu 4"/>
          <p:cNvSpPr>
            <a:spLocks noGrp="1"/>
          </p:cNvSpPr>
          <p:nvPr>
            <p:ph type="dt" sz="half" idx="10"/>
          </p:nvPr>
        </p:nvSpPr>
        <p:spPr/>
        <p:txBody>
          <a:bodyPr/>
          <a:lstStyle/>
          <a:p>
            <a:fld id="{411BCE6D-B2B0-4ED8-8209-07C62FD7B68A}"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57</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309564868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420888"/>
            <a:ext cx="7732381" cy="4176463"/>
          </a:xfrm>
        </p:spPr>
        <p:txBody>
          <a:bodyPr>
            <a:normAutofit fontScale="85000" lnSpcReduction="20000"/>
          </a:bodyPr>
          <a:lstStyle/>
          <a:p>
            <a:pPr marL="0" lvl="0" indent="274320" fontAlgn="base">
              <a:lnSpc>
                <a:spcPct val="120000"/>
              </a:lnSpc>
              <a:spcBef>
                <a:spcPts val="0"/>
              </a:spcBef>
              <a:spcAft>
                <a:spcPct val="0"/>
              </a:spcAft>
              <a:buClr>
                <a:srgbClr val="000000"/>
              </a:buClr>
              <a:buSzPct val="75000"/>
              <a:buNone/>
            </a:pPr>
            <a:r>
              <a:rPr lang="tr-TR" altLang="tr-TR" kern="0" dirty="0">
                <a:solidFill>
                  <a:srgbClr val="000000"/>
                </a:solidFill>
                <a:latin typeface="Arial"/>
              </a:rPr>
              <a:t>Bu Kanun kapsamındaki suçların iştirak halinde işlenmesi durumunda memur olmayan, memur olanla; ast memur, üst memurla aynı mahkemede </a:t>
            </a:r>
            <a:r>
              <a:rPr lang="tr-TR" altLang="tr-TR" kern="0" dirty="0" smtClean="0">
                <a:solidFill>
                  <a:srgbClr val="000000"/>
                </a:solidFill>
                <a:latin typeface="Arial"/>
              </a:rPr>
              <a:t>yargılanır (Md. 10).</a:t>
            </a:r>
          </a:p>
          <a:p>
            <a:pPr marL="0" lvl="0" indent="274320" fontAlgn="base">
              <a:lnSpc>
                <a:spcPct val="120000"/>
              </a:lnSpc>
              <a:spcBef>
                <a:spcPts val="0"/>
              </a:spcBef>
              <a:spcAft>
                <a:spcPct val="0"/>
              </a:spcAft>
              <a:buClr>
                <a:srgbClr val="000000"/>
              </a:buClr>
              <a:buSzPct val="75000"/>
              <a:buNone/>
            </a:pPr>
            <a:endParaRPr lang="tr-TR" altLang="tr-TR" sz="2000" kern="0" dirty="0">
              <a:solidFill>
                <a:srgbClr val="000000"/>
              </a:solidFill>
              <a:latin typeface="Arial"/>
            </a:endParaRPr>
          </a:p>
          <a:p>
            <a:pPr marL="0" lvl="0" indent="274320" fontAlgn="base">
              <a:lnSpc>
                <a:spcPct val="120000"/>
              </a:lnSpc>
              <a:spcBef>
                <a:spcPts val="0"/>
              </a:spcBef>
              <a:spcAft>
                <a:spcPct val="0"/>
              </a:spcAft>
              <a:buClr>
                <a:srgbClr val="000000"/>
              </a:buClr>
              <a:buSzPct val="75000"/>
              <a:buFont typeface="Wingdings" pitchFamily="2" charset="2"/>
              <a:buChar char="l"/>
            </a:pPr>
            <a:r>
              <a:rPr lang="tr-TR" altLang="tr-TR" kern="0" dirty="0">
                <a:solidFill>
                  <a:srgbClr val="000000"/>
                </a:solidFill>
                <a:latin typeface="Arial"/>
              </a:rPr>
              <a:t>Bir suçun birden fazla kişi tarafından işlenmesidir. </a:t>
            </a:r>
          </a:p>
          <a:p>
            <a:pPr marL="0" lvl="0" indent="274320" fontAlgn="base">
              <a:lnSpc>
                <a:spcPct val="120000"/>
              </a:lnSpc>
              <a:spcBef>
                <a:spcPts val="0"/>
              </a:spcBef>
              <a:spcAft>
                <a:spcPct val="0"/>
              </a:spcAft>
              <a:buClr>
                <a:srgbClr val="000000"/>
              </a:buClr>
              <a:buSzPct val="75000"/>
              <a:buFont typeface="Wingdings" pitchFamily="2" charset="2"/>
              <a:buChar char="l"/>
            </a:pPr>
            <a:endParaRPr lang="tr-TR" altLang="tr-TR" kern="0" dirty="0">
              <a:solidFill>
                <a:srgbClr val="000000"/>
              </a:solidFill>
              <a:latin typeface="Arial"/>
            </a:endParaRPr>
          </a:p>
          <a:p>
            <a:pPr marL="0" lvl="0" indent="274320" fontAlgn="base">
              <a:lnSpc>
                <a:spcPct val="120000"/>
              </a:lnSpc>
              <a:spcBef>
                <a:spcPts val="0"/>
              </a:spcBef>
              <a:spcAft>
                <a:spcPct val="0"/>
              </a:spcAft>
              <a:buClr>
                <a:srgbClr val="000000"/>
              </a:buClr>
              <a:buSzPct val="75000"/>
              <a:buFont typeface="Wingdings" pitchFamily="2" charset="2"/>
              <a:buChar char="l"/>
            </a:pPr>
            <a:r>
              <a:rPr lang="tr-TR" altLang="tr-TR" kern="0" dirty="0">
                <a:solidFill>
                  <a:srgbClr val="000000"/>
                </a:solidFill>
                <a:latin typeface="Arial"/>
              </a:rPr>
              <a:t>Suç sayılan bir fiili birlikte işleyenler </a:t>
            </a:r>
            <a:r>
              <a:rPr lang="tr-TR" altLang="tr-TR" b="1" kern="0" dirty="0">
                <a:solidFill>
                  <a:srgbClr val="FF0000"/>
                </a:solidFill>
                <a:latin typeface="Arial"/>
              </a:rPr>
              <a:t>“asli fail”,</a:t>
            </a:r>
          </a:p>
          <a:p>
            <a:pPr marL="0" lvl="0" indent="274320" fontAlgn="base">
              <a:lnSpc>
                <a:spcPct val="120000"/>
              </a:lnSpc>
              <a:spcBef>
                <a:spcPts val="0"/>
              </a:spcBef>
              <a:spcAft>
                <a:spcPct val="0"/>
              </a:spcAft>
              <a:buClr>
                <a:srgbClr val="000000"/>
              </a:buClr>
              <a:buSzPct val="75000"/>
              <a:buFont typeface="Wingdings" pitchFamily="2" charset="2"/>
              <a:buChar char="l"/>
            </a:pPr>
            <a:r>
              <a:rPr lang="tr-TR" altLang="tr-TR" kern="0" dirty="0">
                <a:solidFill>
                  <a:srgbClr val="000000"/>
                </a:solidFill>
                <a:latin typeface="Arial"/>
              </a:rPr>
              <a:t>Suç sayılan bir fiilin işlenmesinde başkasını aracı olarak kullananlar </a:t>
            </a:r>
            <a:r>
              <a:rPr lang="tr-TR" altLang="tr-TR" b="1" kern="0" dirty="0">
                <a:solidFill>
                  <a:srgbClr val="FF0000"/>
                </a:solidFill>
                <a:latin typeface="Arial"/>
              </a:rPr>
              <a:t>“dolaylı fail”,</a:t>
            </a:r>
          </a:p>
          <a:p>
            <a:pPr marL="0" lvl="0" indent="274320" fontAlgn="base">
              <a:lnSpc>
                <a:spcPct val="120000"/>
              </a:lnSpc>
              <a:spcBef>
                <a:spcPts val="0"/>
              </a:spcBef>
              <a:spcAft>
                <a:spcPct val="0"/>
              </a:spcAft>
              <a:buClr>
                <a:srgbClr val="000000"/>
              </a:buClr>
              <a:buSzPct val="75000"/>
              <a:buFont typeface="Wingdings" pitchFamily="2" charset="2"/>
              <a:buChar char="l"/>
            </a:pPr>
            <a:r>
              <a:rPr lang="tr-TR" altLang="tr-TR" kern="0" dirty="0">
                <a:solidFill>
                  <a:srgbClr val="000000"/>
                </a:solidFill>
                <a:latin typeface="Arial"/>
              </a:rPr>
              <a:t>Suç sayılan bir fiilin işlenmesinde başkasını azmettirenler </a:t>
            </a:r>
            <a:r>
              <a:rPr lang="tr-TR" altLang="tr-TR" b="1" kern="0" dirty="0">
                <a:solidFill>
                  <a:srgbClr val="FF0000"/>
                </a:solidFill>
                <a:latin typeface="Arial"/>
              </a:rPr>
              <a:t>“azmettiren fail”,</a:t>
            </a:r>
          </a:p>
          <a:p>
            <a:pPr marL="0" lvl="0" indent="274320" fontAlgn="base">
              <a:lnSpc>
                <a:spcPct val="120000"/>
              </a:lnSpc>
              <a:spcBef>
                <a:spcPts val="0"/>
              </a:spcBef>
              <a:spcAft>
                <a:spcPct val="0"/>
              </a:spcAft>
              <a:buClr>
                <a:srgbClr val="000000"/>
              </a:buClr>
              <a:buSzPct val="75000"/>
              <a:buFont typeface="Wingdings" pitchFamily="2" charset="2"/>
              <a:buChar char="l"/>
            </a:pPr>
            <a:r>
              <a:rPr lang="tr-TR" altLang="tr-TR" kern="0" dirty="0">
                <a:solidFill>
                  <a:srgbClr val="000000"/>
                </a:solidFill>
                <a:latin typeface="Arial"/>
              </a:rPr>
              <a:t>Suç sayılan bir fiilin işlenmesinde başkasına yardım edenler </a:t>
            </a:r>
            <a:r>
              <a:rPr lang="tr-TR" altLang="tr-TR" b="1" kern="0" dirty="0">
                <a:solidFill>
                  <a:srgbClr val="FF0000"/>
                </a:solidFill>
                <a:latin typeface="Arial"/>
              </a:rPr>
              <a:t>“yardım eden fail”</a:t>
            </a:r>
            <a:r>
              <a:rPr lang="tr-TR" altLang="tr-TR" kern="0" dirty="0">
                <a:solidFill>
                  <a:srgbClr val="FF0000"/>
                </a:solidFill>
                <a:latin typeface="Arial"/>
              </a:rPr>
              <a:t> </a:t>
            </a:r>
            <a:r>
              <a:rPr lang="tr-TR" altLang="tr-TR" kern="0" dirty="0">
                <a:solidFill>
                  <a:srgbClr val="000000"/>
                </a:solidFill>
                <a:latin typeface="Arial"/>
              </a:rPr>
              <a:t>sayılırlar. </a:t>
            </a:r>
          </a:p>
          <a:p>
            <a:endParaRPr lang="tr-TR" dirty="0"/>
          </a:p>
        </p:txBody>
      </p:sp>
      <p:sp>
        <p:nvSpPr>
          <p:cNvPr id="2" name="Başlık 1"/>
          <p:cNvSpPr>
            <a:spLocks noGrp="1"/>
          </p:cNvSpPr>
          <p:nvPr>
            <p:ph type="title"/>
          </p:nvPr>
        </p:nvSpPr>
        <p:spPr/>
        <p:txBody>
          <a:bodyPr>
            <a:normAutofit fontScale="90000"/>
          </a:bodyPr>
          <a:lstStyle/>
          <a:p>
            <a:r>
              <a:rPr lang="tr-TR" dirty="0" smtClean="0"/>
              <a:t>	İŞTİRAK HALİNDE İŞLENEN SUÇLAR</a:t>
            </a:r>
            <a:endParaRPr lang="tr-TR" dirty="0"/>
          </a:p>
        </p:txBody>
      </p:sp>
      <p:sp>
        <p:nvSpPr>
          <p:cNvPr id="5" name="Veri Yer Tutucusu 4"/>
          <p:cNvSpPr>
            <a:spLocks noGrp="1"/>
          </p:cNvSpPr>
          <p:nvPr>
            <p:ph type="dt" sz="half" idx="10"/>
          </p:nvPr>
        </p:nvSpPr>
        <p:spPr/>
        <p:txBody>
          <a:bodyPr/>
          <a:lstStyle/>
          <a:p>
            <a:fld id="{B08C592B-7CF7-4AF7-80C1-ABE79ECD8AB2}"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58</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8131846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2636912"/>
            <a:ext cx="7408333" cy="3450696"/>
          </a:xfrm>
        </p:spPr>
        <p:txBody>
          <a:bodyPr/>
          <a:lstStyle/>
          <a:p>
            <a:pPr marL="0" lvl="0" indent="274320" eaLnBrk="0" fontAlgn="base" hangingPunct="0">
              <a:spcBef>
                <a:spcPts val="0"/>
              </a:spcBef>
              <a:spcAft>
                <a:spcPct val="0"/>
              </a:spcAft>
              <a:buClr>
                <a:srgbClr val="000000"/>
              </a:buClr>
              <a:buSzPct val="75000"/>
              <a:buNone/>
            </a:pPr>
            <a:r>
              <a:rPr lang="tr-TR" altLang="tr-TR" kern="0" dirty="0">
                <a:solidFill>
                  <a:srgbClr val="000000"/>
                </a:solidFill>
                <a:latin typeface="Arial"/>
              </a:rPr>
              <a:t>Soruşturma izninin iptal edilmeden veya itirazın reddi sonunda kesinleşmesi </a:t>
            </a:r>
            <a:r>
              <a:rPr lang="tr-TR" altLang="tr-TR" kern="0" dirty="0" smtClean="0">
                <a:solidFill>
                  <a:srgbClr val="000000"/>
                </a:solidFill>
                <a:latin typeface="Arial"/>
              </a:rPr>
              <a:t>ya da </a:t>
            </a:r>
            <a:r>
              <a:rPr lang="tr-TR" altLang="tr-TR" kern="0" dirty="0">
                <a:solidFill>
                  <a:srgbClr val="000000"/>
                </a:solidFill>
                <a:latin typeface="Arial"/>
              </a:rPr>
              <a:t>soruşturma izni verilmemesine ilişkin karara karşı yapılan itirazın kabulü üzerine dosya, derhal yetkili ve görevli </a:t>
            </a:r>
            <a:r>
              <a:rPr lang="tr-TR" altLang="tr-TR" kern="0" dirty="0">
                <a:solidFill>
                  <a:srgbClr val="FF0000"/>
                </a:solidFill>
                <a:latin typeface="Arial"/>
              </a:rPr>
              <a:t>Cumhuriyet başsavcılığına </a:t>
            </a:r>
            <a:r>
              <a:rPr lang="tr-TR" altLang="tr-TR" kern="0" dirty="0">
                <a:solidFill>
                  <a:srgbClr val="000000"/>
                </a:solidFill>
                <a:latin typeface="Arial"/>
              </a:rPr>
              <a:t>gönderilir. </a:t>
            </a:r>
            <a:endParaRPr lang="tr-TR" altLang="tr-TR" kern="0" dirty="0" smtClean="0">
              <a:solidFill>
                <a:srgbClr val="000000"/>
              </a:solidFill>
              <a:latin typeface="Arial"/>
            </a:endParaRPr>
          </a:p>
          <a:p>
            <a:pPr marL="0" lvl="0" indent="274320" eaLnBrk="0" fontAlgn="base" hangingPunct="0">
              <a:spcBef>
                <a:spcPts val="0"/>
              </a:spcBef>
              <a:spcAft>
                <a:spcPct val="0"/>
              </a:spcAft>
              <a:buClr>
                <a:srgbClr val="000000"/>
              </a:buClr>
              <a:buSzPct val="75000"/>
              <a:buNone/>
            </a:pPr>
            <a:r>
              <a:rPr lang="tr-TR" altLang="tr-TR" kern="0" dirty="0" smtClean="0">
                <a:solidFill>
                  <a:srgbClr val="000000"/>
                </a:solidFill>
                <a:latin typeface="Arial"/>
              </a:rPr>
              <a:t>İzin </a:t>
            </a:r>
            <a:r>
              <a:rPr lang="tr-TR" altLang="tr-TR" kern="0" dirty="0">
                <a:solidFill>
                  <a:srgbClr val="000000"/>
                </a:solidFill>
                <a:latin typeface="Arial"/>
              </a:rPr>
              <a:t>üzerine ilgili Cumhuriyet başsavcılığı, Ceza Muhakemesi </a:t>
            </a:r>
            <a:r>
              <a:rPr lang="tr-TR" altLang="tr-TR" kern="0" dirty="0" smtClean="0">
                <a:solidFill>
                  <a:srgbClr val="000000"/>
                </a:solidFill>
                <a:latin typeface="Arial"/>
              </a:rPr>
              <a:t>Kanunu </a:t>
            </a:r>
            <a:r>
              <a:rPr lang="tr-TR" altLang="tr-TR" kern="0" dirty="0">
                <a:solidFill>
                  <a:srgbClr val="000000"/>
                </a:solidFill>
                <a:latin typeface="Arial"/>
              </a:rPr>
              <a:t>ve diğer kanunlardaki yetkilerini kullanmak suretiyle hazırlık soruşturmasını yürütür ve </a:t>
            </a:r>
            <a:r>
              <a:rPr lang="tr-TR" altLang="tr-TR" kern="0" dirty="0" smtClean="0">
                <a:solidFill>
                  <a:srgbClr val="000000"/>
                </a:solidFill>
                <a:latin typeface="Arial"/>
              </a:rPr>
              <a:t>sonuçlandırır </a:t>
            </a:r>
            <a:r>
              <a:rPr lang="tr-TR" altLang="tr-TR" kern="0" dirty="0" smtClean="0">
                <a:solidFill>
                  <a:srgbClr val="FF0000"/>
                </a:solidFill>
                <a:latin typeface="Arial"/>
              </a:rPr>
              <a:t>(Md. 11).</a:t>
            </a:r>
            <a:r>
              <a:rPr lang="tr-TR" altLang="tr-TR" kern="0" dirty="0" smtClean="0">
                <a:solidFill>
                  <a:srgbClr val="000000"/>
                </a:solidFill>
                <a:latin typeface="Arial"/>
              </a:rPr>
              <a:t>    </a:t>
            </a:r>
            <a:endParaRPr lang="tr-TR" altLang="tr-TR" b="1" kern="0" dirty="0">
              <a:solidFill>
                <a:srgbClr val="000000"/>
              </a:solidFill>
              <a:latin typeface="Arial"/>
            </a:endParaRPr>
          </a:p>
          <a:p>
            <a:endParaRPr lang="tr-TR" dirty="0"/>
          </a:p>
        </p:txBody>
      </p:sp>
      <p:sp>
        <p:nvSpPr>
          <p:cNvPr id="2" name="Başlık 1"/>
          <p:cNvSpPr>
            <a:spLocks noGrp="1"/>
          </p:cNvSpPr>
          <p:nvPr>
            <p:ph type="title"/>
          </p:nvPr>
        </p:nvSpPr>
        <p:spPr/>
        <p:txBody>
          <a:bodyPr>
            <a:normAutofit fontScale="90000"/>
          </a:bodyPr>
          <a:lstStyle/>
          <a:p>
            <a:r>
              <a:rPr lang="tr-TR" dirty="0" smtClean="0"/>
              <a:t>SORUŞTURMA İZNİNİN GÖNDERİLECEĞİ MERCİ</a:t>
            </a:r>
            <a:endParaRPr lang="tr-TR" dirty="0"/>
          </a:p>
        </p:txBody>
      </p:sp>
      <p:sp>
        <p:nvSpPr>
          <p:cNvPr id="5" name="Veri Yer Tutucusu 4"/>
          <p:cNvSpPr>
            <a:spLocks noGrp="1"/>
          </p:cNvSpPr>
          <p:nvPr>
            <p:ph type="dt" sz="half" idx="10"/>
          </p:nvPr>
        </p:nvSpPr>
        <p:spPr/>
        <p:txBody>
          <a:bodyPr/>
          <a:lstStyle/>
          <a:p>
            <a:fld id="{5319F8BE-F6AF-4163-965B-A0042CDDCE8C}"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59</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072009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675467"/>
            <a:ext cx="7876397" cy="3450696"/>
          </a:xfrm>
        </p:spPr>
        <p:txBody>
          <a:bodyPr>
            <a:normAutofit lnSpcReduction="10000"/>
          </a:bodyPr>
          <a:lstStyle/>
          <a:p>
            <a:pPr marL="0" lvl="0" indent="0" fontAlgn="base">
              <a:spcBef>
                <a:spcPct val="0"/>
              </a:spcBef>
              <a:spcAft>
                <a:spcPct val="0"/>
              </a:spcAft>
              <a:buClr>
                <a:srgbClr val="FFFFFF"/>
              </a:buClr>
              <a:buSzTx/>
              <a:buNone/>
            </a:pPr>
            <a:r>
              <a:rPr lang="tr-TR" altLang="tr-TR" sz="2600" b="1" dirty="0">
                <a:solidFill>
                  <a:srgbClr val="7030A0"/>
                </a:solidFill>
                <a:latin typeface="Arial Narrow" panose="020B0606020202030204" pitchFamily="34" charset="0"/>
              </a:rPr>
              <a:t>1- Amaç,</a:t>
            </a:r>
          </a:p>
          <a:p>
            <a:pPr marL="0" lvl="0" indent="0" fontAlgn="base">
              <a:spcBef>
                <a:spcPct val="0"/>
              </a:spcBef>
              <a:spcAft>
                <a:spcPct val="0"/>
              </a:spcAft>
              <a:buClr>
                <a:srgbClr val="FFFFFF"/>
              </a:buClr>
              <a:buSzTx/>
              <a:buNone/>
            </a:pPr>
            <a:r>
              <a:rPr lang="tr-TR" altLang="tr-TR" sz="2600" b="1" dirty="0">
                <a:solidFill>
                  <a:srgbClr val="7030A0"/>
                </a:solidFill>
                <a:latin typeface="Arial Narrow" panose="020B0606020202030204" pitchFamily="34" charset="0"/>
              </a:rPr>
              <a:t>2- Kapsam, </a:t>
            </a:r>
          </a:p>
          <a:p>
            <a:pPr marL="0" lvl="0" indent="0" fontAlgn="base">
              <a:spcBef>
                <a:spcPct val="0"/>
              </a:spcBef>
              <a:spcAft>
                <a:spcPct val="0"/>
              </a:spcAft>
              <a:buClr>
                <a:srgbClr val="FFFFFF"/>
              </a:buClr>
              <a:buSzTx/>
              <a:buNone/>
            </a:pPr>
            <a:r>
              <a:rPr lang="tr-TR" altLang="tr-TR" sz="2600" b="1" dirty="0">
                <a:solidFill>
                  <a:srgbClr val="7030A0"/>
                </a:solidFill>
                <a:latin typeface="Arial Narrow" panose="020B0606020202030204" pitchFamily="34" charset="0"/>
              </a:rPr>
              <a:t>3- İzin Vermeye Yetkili Merciler, </a:t>
            </a:r>
          </a:p>
          <a:p>
            <a:pPr marL="365125" lvl="0" indent="-365125" fontAlgn="base">
              <a:spcBef>
                <a:spcPct val="0"/>
              </a:spcBef>
              <a:spcAft>
                <a:spcPct val="0"/>
              </a:spcAft>
              <a:buClr>
                <a:srgbClr val="FFFFFF"/>
              </a:buClr>
              <a:buSzTx/>
              <a:buNone/>
            </a:pPr>
            <a:r>
              <a:rPr lang="tr-TR" altLang="tr-TR" sz="2600" b="1" dirty="0">
                <a:solidFill>
                  <a:srgbClr val="7030A0"/>
                </a:solidFill>
                <a:latin typeface="Arial Narrow" panose="020B0606020202030204" pitchFamily="34" charset="0"/>
              </a:rPr>
              <a:t>4- Olayın Yetkili Mercie İletilmesi, İşleme Konulmayacak İhbar ve Şikayetler,</a:t>
            </a:r>
          </a:p>
          <a:p>
            <a:pPr marL="0" lvl="0" indent="0" fontAlgn="base">
              <a:spcBef>
                <a:spcPct val="0"/>
              </a:spcBef>
              <a:spcAft>
                <a:spcPct val="0"/>
              </a:spcAft>
              <a:buClr>
                <a:srgbClr val="FFFFFF"/>
              </a:buClr>
              <a:buSzTx/>
              <a:buNone/>
            </a:pPr>
            <a:r>
              <a:rPr lang="tr-TR" altLang="tr-TR" sz="2600" b="1" dirty="0">
                <a:solidFill>
                  <a:srgbClr val="7030A0"/>
                </a:solidFill>
                <a:latin typeface="Arial Narrow" panose="020B0606020202030204" pitchFamily="34" charset="0"/>
              </a:rPr>
              <a:t>5- Ön İnceleme,</a:t>
            </a:r>
          </a:p>
          <a:p>
            <a:pPr marL="0" lvl="0" indent="0" fontAlgn="base">
              <a:spcBef>
                <a:spcPct val="0"/>
              </a:spcBef>
              <a:spcAft>
                <a:spcPct val="0"/>
              </a:spcAft>
              <a:buClr>
                <a:srgbClr val="FFFFFF"/>
              </a:buClr>
              <a:buSzTx/>
              <a:buNone/>
            </a:pPr>
            <a:r>
              <a:rPr lang="tr-TR" altLang="tr-TR" sz="2600" b="1" dirty="0">
                <a:solidFill>
                  <a:srgbClr val="7030A0"/>
                </a:solidFill>
                <a:latin typeface="Arial Narrow" panose="020B0606020202030204" pitchFamily="34" charset="0"/>
              </a:rPr>
              <a:t>6- Ön İnceleme Yapanların Yetkisi  ve Rapor,</a:t>
            </a:r>
          </a:p>
          <a:p>
            <a:pPr marL="0" lvl="0" indent="0" fontAlgn="base">
              <a:spcBef>
                <a:spcPct val="0"/>
              </a:spcBef>
              <a:spcAft>
                <a:spcPct val="0"/>
              </a:spcAft>
              <a:buClr>
                <a:srgbClr val="FFFFFF"/>
              </a:buClr>
              <a:buSzTx/>
              <a:buNone/>
            </a:pPr>
            <a:r>
              <a:rPr lang="tr-TR" altLang="tr-TR" sz="2600" b="1" dirty="0">
                <a:solidFill>
                  <a:srgbClr val="7030A0"/>
                </a:solidFill>
                <a:latin typeface="Arial Narrow" panose="020B0606020202030204" pitchFamily="34" charset="0"/>
              </a:rPr>
              <a:t>7- Süre,</a:t>
            </a:r>
          </a:p>
          <a:p>
            <a:pPr marL="0" lvl="0" indent="0" fontAlgn="base">
              <a:spcBef>
                <a:spcPct val="0"/>
              </a:spcBef>
              <a:spcAft>
                <a:spcPct val="0"/>
              </a:spcAft>
              <a:buClr>
                <a:srgbClr val="FFFFFF"/>
              </a:buClr>
              <a:buSzTx/>
              <a:buNone/>
            </a:pPr>
            <a:r>
              <a:rPr lang="tr-TR" altLang="tr-TR" sz="2600" b="1" dirty="0">
                <a:solidFill>
                  <a:srgbClr val="7030A0"/>
                </a:solidFill>
                <a:latin typeface="Arial Narrow" panose="020B0606020202030204" pitchFamily="34" charset="0"/>
              </a:rPr>
              <a:t>8- Soruşturma İzninin Kapsamı,</a:t>
            </a:r>
          </a:p>
          <a:p>
            <a:endParaRPr lang="tr-TR" dirty="0"/>
          </a:p>
        </p:txBody>
      </p:sp>
      <p:sp>
        <p:nvSpPr>
          <p:cNvPr id="3" name="Başlık 2"/>
          <p:cNvSpPr>
            <a:spLocks noGrp="1"/>
          </p:cNvSpPr>
          <p:nvPr>
            <p:ph type="title"/>
          </p:nvPr>
        </p:nvSpPr>
        <p:spPr/>
        <p:txBody>
          <a:bodyPr>
            <a:normAutofit fontScale="90000"/>
          </a:bodyPr>
          <a:lstStyle/>
          <a:p>
            <a:r>
              <a:rPr lang="tr-TR" dirty="0" smtClean="0"/>
              <a:t>	4483 SAYILI KANUNUN ÇERÇEVESİ </a:t>
            </a:r>
            <a:endParaRPr lang="tr-TR" dirty="0"/>
          </a:p>
        </p:txBody>
      </p:sp>
      <p:sp>
        <p:nvSpPr>
          <p:cNvPr id="5" name="Veri Yer Tutucusu 4"/>
          <p:cNvSpPr>
            <a:spLocks noGrp="1"/>
          </p:cNvSpPr>
          <p:nvPr>
            <p:ph type="dt" sz="half" idx="10"/>
          </p:nvPr>
        </p:nvSpPr>
        <p:spPr/>
        <p:txBody>
          <a:bodyPr/>
          <a:lstStyle/>
          <a:p>
            <a:fld id="{ADE6B52D-80D2-45DE-9CB3-D463D156DA20}"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6</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22031" y="338328"/>
            <a:ext cx="837601" cy="858424"/>
          </a:xfrm>
          <a:prstGeom prst="rect">
            <a:avLst/>
          </a:prstGeom>
        </p:spPr>
      </p:pic>
    </p:spTree>
    <p:extLst>
      <p:ext uri="{BB962C8B-B14F-4D97-AF65-F5344CB8AC3E}">
        <p14:creationId xmlns:p14="http://schemas.microsoft.com/office/powerpoint/2010/main" val="310522634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420888"/>
            <a:ext cx="7804389" cy="4248471"/>
          </a:xfrm>
        </p:spPr>
        <p:txBody>
          <a:bodyPr>
            <a:normAutofit fontScale="77500" lnSpcReduction="20000"/>
          </a:bodyPr>
          <a:lstStyle/>
          <a:p>
            <a:pPr marL="0" lvl="0" indent="274320" fontAlgn="base">
              <a:lnSpc>
                <a:spcPct val="120000"/>
              </a:lnSpc>
              <a:spcBef>
                <a:spcPts val="0"/>
              </a:spcBef>
              <a:spcAft>
                <a:spcPct val="0"/>
              </a:spcAft>
              <a:buClr>
                <a:srgbClr val="000000"/>
              </a:buClr>
              <a:buSzPct val="75000"/>
              <a:buNone/>
            </a:pPr>
            <a:r>
              <a:rPr lang="tr-TR" altLang="tr-TR" sz="2300" kern="0" dirty="0">
                <a:solidFill>
                  <a:schemeClr val="tx2">
                    <a:lumMod val="75000"/>
                  </a:schemeClr>
                </a:solidFill>
                <a:latin typeface="Arial"/>
              </a:rPr>
              <a:t>Hazırlık soruşturması genel hükümlere göre yetkili ve görevli Cumhuriyet Başsavcılığı tarafından yapılır</a:t>
            </a:r>
            <a:r>
              <a:rPr lang="tr-TR" altLang="tr-TR" sz="2300" kern="0" dirty="0" smtClean="0">
                <a:solidFill>
                  <a:schemeClr val="tx2">
                    <a:lumMod val="75000"/>
                  </a:schemeClr>
                </a:solidFill>
                <a:latin typeface="Arial"/>
              </a:rPr>
              <a:t>.</a:t>
            </a:r>
          </a:p>
          <a:p>
            <a:pPr marL="0" lvl="0" indent="274320" fontAlgn="base">
              <a:lnSpc>
                <a:spcPct val="120000"/>
              </a:lnSpc>
              <a:spcBef>
                <a:spcPts val="0"/>
              </a:spcBef>
              <a:spcAft>
                <a:spcPct val="0"/>
              </a:spcAft>
              <a:buClr>
                <a:srgbClr val="000000"/>
              </a:buClr>
              <a:buSzPct val="75000"/>
              <a:buNone/>
            </a:pPr>
            <a:r>
              <a:rPr lang="tr-TR" altLang="tr-TR" sz="2300" kern="0" dirty="0" smtClean="0">
                <a:solidFill>
                  <a:schemeClr val="tx2">
                    <a:lumMod val="75000"/>
                  </a:schemeClr>
                </a:solidFill>
                <a:latin typeface="Arial"/>
              </a:rPr>
              <a:t> </a:t>
            </a:r>
          </a:p>
          <a:p>
            <a:pPr marL="0" lvl="0" indent="274320" fontAlgn="base">
              <a:lnSpc>
                <a:spcPct val="120000"/>
              </a:lnSpc>
              <a:spcBef>
                <a:spcPts val="0"/>
              </a:spcBef>
              <a:spcAft>
                <a:spcPct val="0"/>
              </a:spcAft>
              <a:buClr>
                <a:srgbClr val="000000"/>
              </a:buClr>
              <a:buSzPct val="75000"/>
              <a:buNone/>
            </a:pPr>
            <a:r>
              <a:rPr lang="tr-TR" altLang="tr-TR" sz="2300" kern="0" dirty="0" smtClean="0">
                <a:solidFill>
                  <a:schemeClr val="tx2">
                    <a:lumMod val="75000"/>
                  </a:schemeClr>
                </a:solidFill>
                <a:latin typeface="Arial"/>
              </a:rPr>
              <a:t>Ancak, </a:t>
            </a:r>
            <a:r>
              <a:rPr lang="tr-TR" altLang="tr-TR" sz="2300" kern="0" dirty="0">
                <a:solidFill>
                  <a:schemeClr val="tx2">
                    <a:lumMod val="75000"/>
                  </a:schemeClr>
                </a:solidFill>
                <a:latin typeface="Arial"/>
              </a:rPr>
              <a:t>Cumhurbaşkanlığı Genel Sekreteri, Türkiye Büyük Millet Meclisi Genel Sekreteri, müsteşarlar ve valiler ile ilgili olarak yapılacak olan hazırlık soruşturması </a:t>
            </a:r>
            <a:r>
              <a:rPr lang="tr-TR" altLang="tr-TR" sz="2300" kern="0" dirty="0">
                <a:solidFill>
                  <a:srgbClr val="FF0000"/>
                </a:solidFill>
                <a:latin typeface="Arial"/>
              </a:rPr>
              <a:t>Yargıtay Cumhuriyet Başsavcısı</a:t>
            </a:r>
            <a:r>
              <a:rPr lang="tr-TR" altLang="tr-TR" sz="2300" kern="0" dirty="0">
                <a:solidFill>
                  <a:schemeClr val="tx2">
                    <a:lumMod val="75000"/>
                  </a:schemeClr>
                </a:solidFill>
                <a:latin typeface="Arial"/>
              </a:rPr>
              <a:t> veya </a:t>
            </a:r>
            <a:r>
              <a:rPr lang="tr-TR" altLang="tr-TR" sz="2300" kern="0" dirty="0" err="1">
                <a:solidFill>
                  <a:schemeClr val="tx2">
                    <a:lumMod val="75000"/>
                  </a:schemeClr>
                </a:solidFill>
                <a:latin typeface="Arial"/>
              </a:rPr>
              <a:t>Başsavcıvekili</a:t>
            </a:r>
            <a:r>
              <a:rPr lang="tr-TR" altLang="tr-TR" sz="2300" kern="0" dirty="0" smtClean="0">
                <a:solidFill>
                  <a:schemeClr val="tx2">
                    <a:lumMod val="75000"/>
                  </a:schemeClr>
                </a:solidFill>
                <a:latin typeface="Arial"/>
              </a:rPr>
              <a:t>,</a:t>
            </a:r>
          </a:p>
          <a:p>
            <a:pPr marL="0" lvl="0" indent="274320" fontAlgn="base">
              <a:lnSpc>
                <a:spcPct val="120000"/>
              </a:lnSpc>
              <a:spcBef>
                <a:spcPts val="0"/>
              </a:spcBef>
              <a:spcAft>
                <a:spcPct val="0"/>
              </a:spcAft>
              <a:buClr>
                <a:srgbClr val="000000"/>
              </a:buClr>
              <a:buSzPct val="75000"/>
              <a:buNone/>
            </a:pPr>
            <a:r>
              <a:rPr lang="tr-TR" altLang="tr-TR" sz="2300" kern="0" dirty="0" smtClean="0">
                <a:solidFill>
                  <a:schemeClr val="tx2">
                    <a:lumMod val="75000"/>
                  </a:schemeClr>
                </a:solidFill>
                <a:latin typeface="Arial"/>
              </a:rPr>
              <a:t>Kaymakamlar </a:t>
            </a:r>
            <a:r>
              <a:rPr lang="tr-TR" altLang="tr-TR" sz="2300" kern="0" dirty="0">
                <a:solidFill>
                  <a:schemeClr val="tx2">
                    <a:lumMod val="75000"/>
                  </a:schemeClr>
                </a:solidFill>
                <a:latin typeface="Arial"/>
              </a:rPr>
              <a:t>ile ilgili hazırlık soruşturması ise </a:t>
            </a:r>
            <a:r>
              <a:rPr lang="tr-TR" altLang="tr-TR" sz="2300" kern="0" dirty="0" smtClean="0">
                <a:solidFill>
                  <a:srgbClr val="FF0000"/>
                </a:solidFill>
                <a:latin typeface="Arial"/>
              </a:rPr>
              <a:t>İl </a:t>
            </a:r>
            <a:r>
              <a:rPr lang="tr-TR" altLang="tr-TR" sz="2300" kern="0" dirty="0">
                <a:solidFill>
                  <a:srgbClr val="FF0000"/>
                </a:solidFill>
                <a:latin typeface="Arial"/>
              </a:rPr>
              <a:t>Cumhuriyet </a:t>
            </a:r>
            <a:r>
              <a:rPr lang="tr-TR" altLang="tr-TR" sz="2300" kern="0" dirty="0" smtClean="0">
                <a:solidFill>
                  <a:srgbClr val="FF0000"/>
                </a:solidFill>
                <a:latin typeface="Arial"/>
              </a:rPr>
              <a:t>Başsavcısı</a:t>
            </a:r>
            <a:r>
              <a:rPr lang="tr-TR" altLang="tr-TR" sz="2300" kern="0" dirty="0" smtClean="0">
                <a:solidFill>
                  <a:schemeClr val="tx2">
                    <a:lumMod val="75000"/>
                  </a:schemeClr>
                </a:solidFill>
                <a:latin typeface="Arial"/>
              </a:rPr>
              <a:t> </a:t>
            </a:r>
            <a:r>
              <a:rPr lang="tr-TR" altLang="tr-TR" sz="2300" kern="0" dirty="0">
                <a:solidFill>
                  <a:schemeClr val="tx2">
                    <a:lumMod val="75000"/>
                  </a:schemeClr>
                </a:solidFill>
                <a:latin typeface="Arial"/>
              </a:rPr>
              <a:t>veya </a:t>
            </a:r>
            <a:r>
              <a:rPr lang="tr-TR" altLang="tr-TR" sz="2300" kern="0" dirty="0" err="1">
                <a:solidFill>
                  <a:schemeClr val="tx2">
                    <a:lumMod val="75000"/>
                  </a:schemeClr>
                </a:solidFill>
                <a:latin typeface="Arial"/>
              </a:rPr>
              <a:t>B</a:t>
            </a:r>
            <a:r>
              <a:rPr lang="tr-TR" altLang="tr-TR" sz="2300" kern="0" dirty="0" err="1" smtClean="0">
                <a:solidFill>
                  <a:schemeClr val="tx2">
                    <a:lumMod val="75000"/>
                  </a:schemeClr>
                </a:solidFill>
                <a:latin typeface="Arial"/>
              </a:rPr>
              <a:t>aşsavcıvekili</a:t>
            </a:r>
            <a:r>
              <a:rPr lang="tr-TR" altLang="tr-TR" sz="2300" kern="0" dirty="0" smtClean="0">
                <a:solidFill>
                  <a:schemeClr val="tx2">
                    <a:lumMod val="75000"/>
                  </a:schemeClr>
                </a:solidFill>
                <a:latin typeface="Arial"/>
              </a:rPr>
              <a:t> </a:t>
            </a:r>
            <a:r>
              <a:rPr lang="tr-TR" altLang="tr-TR" sz="2300" kern="0" dirty="0">
                <a:solidFill>
                  <a:schemeClr val="tx2">
                    <a:lumMod val="75000"/>
                  </a:schemeClr>
                </a:solidFill>
                <a:latin typeface="Arial"/>
              </a:rPr>
              <a:t>tarafından </a:t>
            </a:r>
            <a:r>
              <a:rPr lang="tr-TR" altLang="tr-TR" sz="2300" kern="0" dirty="0" smtClean="0">
                <a:solidFill>
                  <a:schemeClr val="tx2">
                    <a:lumMod val="75000"/>
                  </a:schemeClr>
                </a:solidFill>
                <a:latin typeface="Arial"/>
              </a:rPr>
              <a:t>yapılır </a:t>
            </a:r>
            <a:r>
              <a:rPr lang="tr-TR" altLang="tr-TR" sz="2300" kern="0" dirty="0" smtClean="0">
                <a:solidFill>
                  <a:srgbClr val="C00000"/>
                </a:solidFill>
                <a:latin typeface="Arial"/>
              </a:rPr>
              <a:t>(Md. 12).</a:t>
            </a:r>
          </a:p>
          <a:p>
            <a:pPr marL="0" lvl="0" indent="274320" fontAlgn="base">
              <a:lnSpc>
                <a:spcPct val="120000"/>
              </a:lnSpc>
              <a:spcBef>
                <a:spcPts val="0"/>
              </a:spcBef>
              <a:spcAft>
                <a:spcPct val="0"/>
              </a:spcAft>
              <a:buClr>
                <a:srgbClr val="000000"/>
              </a:buClr>
              <a:buSzPct val="75000"/>
              <a:buNone/>
            </a:pPr>
            <a:endParaRPr lang="tr-TR" altLang="tr-TR" sz="2300" kern="0" dirty="0">
              <a:solidFill>
                <a:schemeClr val="tx2">
                  <a:lumMod val="75000"/>
                </a:schemeClr>
              </a:solidFill>
              <a:latin typeface="Arial"/>
            </a:endParaRPr>
          </a:p>
          <a:p>
            <a:pPr marL="0" lvl="0" indent="274320" fontAlgn="base">
              <a:lnSpc>
                <a:spcPct val="120000"/>
              </a:lnSpc>
              <a:spcBef>
                <a:spcPts val="0"/>
              </a:spcBef>
              <a:spcAft>
                <a:spcPct val="0"/>
              </a:spcAft>
              <a:buClr>
                <a:srgbClr val="000000"/>
              </a:buClr>
              <a:buSzPct val="75000"/>
              <a:buNone/>
            </a:pPr>
            <a:r>
              <a:rPr lang="tr-TR" altLang="tr-TR" sz="2300" kern="0" dirty="0">
                <a:solidFill>
                  <a:schemeClr val="tx2">
                    <a:lumMod val="75000"/>
                  </a:schemeClr>
                </a:solidFill>
                <a:latin typeface="Arial"/>
              </a:rPr>
              <a:t>Hazırlık soruşturması sırasında </a:t>
            </a:r>
            <a:r>
              <a:rPr lang="tr-TR" altLang="tr-TR" sz="2300" b="1" kern="0" dirty="0">
                <a:solidFill>
                  <a:srgbClr val="C00000"/>
                </a:solidFill>
                <a:latin typeface="Arial"/>
              </a:rPr>
              <a:t>hâkim kararı alınması</a:t>
            </a:r>
            <a:r>
              <a:rPr lang="tr-TR" altLang="tr-TR" sz="2300" kern="0" dirty="0">
                <a:solidFill>
                  <a:schemeClr val="tx2">
                    <a:lumMod val="75000"/>
                  </a:schemeClr>
                </a:solidFill>
                <a:latin typeface="Arial"/>
              </a:rPr>
              <a:t>nı gerektiren hususlarda; Cumhurbaşkanlığı Genel Sekreteri, Türkiye Büyük Millet Meclisi Genel Sekreteri, müsteşarlar ve valiler için </a:t>
            </a:r>
            <a:r>
              <a:rPr lang="tr-TR" altLang="tr-TR" sz="2300" kern="0" dirty="0" err="1">
                <a:solidFill>
                  <a:schemeClr val="tx2">
                    <a:lumMod val="75000"/>
                  </a:schemeClr>
                </a:solidFill>
                <a:latin typeface="Arial"/>
              </a:rPr>
              <a:t>Yargıtayın</a:t>
            </a:r>
            <a:r>
              <a:rPr lang="tr-TR" altLang="tr-TR" sz="2300" kern="0" dirty="0">
                <a:solidFill>
                  <a:schemeClr val="tx2">
                    <a:lumMod val="75000"/>
                  </a:schemeClr>
                </a:solidFill>
                <a:latin typeface="Arial"/>
              </a:rPr>
              <a:t> ilgili ceza dairesine, kaymakamlar için il asliye ceza mahkemesine, diğerleri için ise genel hükümlere göre yetkili ve görevli </a:t>
            </a:r>
            <a:r>
              <a:rPr lang="tr-TR" altLang="tr-TR" sz="2300" kern="0" dirty="0">
                <a:solidFill>
                  <a:srgbClr val="C00000"/>
                </a:solidFill>
                <a:latin typeface="Arial"/>
              </a:rPr>
              <a:t>sulh ceza hâkimine</a:t>
            </a:r>
            <a:r>
              <a:rPr lang="tr-TR" altLang="tr-TR" sz="2300" kern="0" dirty="0">
                <a:solidFill>
                  <a:schemeClr val="tx2">
                    <a:lumMod val="75000"/>
                  </a:schemeClr>
                </a:solidFill>
                <a:latin typeface="Arial"/>
              </a:rPr>
              <a:t> başvurulur.</a:t>
            </a:r>
          </a:p>
          <a:p>
            <a:endParaRPr lang="tr-TR" dirty="0"/>
          </a:p>
        </p:txBody>
      </p:sp>
      <p:sp>
        <p:nvSpPr>
          <p:cNvPr id="2" name="Başlık 1"/>
          <p:cNvSpPr>
            <a:spLocks noGrp="1"/>
          </p:cNvSpPr>
          <p:nvPr>
            <p:ph type="title"/>
          </p:nvPr>
        </p:nvSpPr>
        <p:spPr/>
        <p:txBody>
          <a:bodyPr>
            <a:normAutofit fontScale="90000"/>
          </a:bodyPr>
          <a:lstStyle/>
          <a:p>
            <a:r>
              <a:rPr lang="tr-TR" dirty="0" smtClean="0"/>
              <a:t>HAZIRLIK SORUŞTURMASINI YAPACAK MERCİLER</a:t>
            </a:r>
            <a:endParaRPr lang="tr-TR" dirty="0"/>
          </a:p>
        </p:txBody>
      </p:sp>
      <p:sp>
        <p:nvSpPr>
          <p:cNvPr id="5" name="Veri Yer Tutucusu 4"/>
          <p:cNvSpPr>
            <a:spLocks noGrp="1"/>
          </p:cNvSpPr>
          <p:nvPr>
            <p:ph type="dt" sz="half" idx="10"/>
          </p:nvPr>
        </p:nvSpPr>
        <p:spPr/>
        <p:txBody>
          <a:bodyPr/>
          <a:lstStyle/>
          <a:p>
            <a:fld id="{8A39FC3E-5584-4A64-91AD-6066D139007A}"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60</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28208939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3" y="2276872"/>
            <a:ext cx="8136904" cy="4248472"/>
          </a:xfrm>
        </p:spPr>
        <p:txBody>
          <a:bodyPr>
            <a:normAutofit fontScale="77500" lnSpcReduction="20000"/>
          </a:bodyPr>
          <a:lstStyle/>
          <a:p>
            <a:pPr marL="0" lvl="0" indent="0" fontAlgn="base">
              <a:spcAft>
                <a:spcPct val="0"/>
              </a:spcAft>
              <a:buClr>
                <a:srgbClr val="000000"/>
              </a:buClr>
              <a:buSzPct val="75000"/>
              <a:buNone/>
            </a:pPr>
            <a:r>
              <a:rPr lang="tr-TR" altLang="tr-TR" sz="2800" kern="0" dirty="0">
                <a:solidFill>
                  <a:schemeClr val="tx2">
                    <a:lumMod val="50000"/>
                  </a:schemeClr>
                </a:solidFill>
                <a:latin typeface="Arial"/>
              </a:rPr>
              <a:t>5271 sayılı CMK ile hazırlık soruşturması</a:t>
            </a:r>
            <a:r>
              <a:rPr lang="tr-TR" altLang="tr-TR" sz="2800" b="1" i="1" kern="0" dirty="0">
                <a:solidFill>
                  <a:schemeClr val="tx2">
                    <a:lumMod val="50000"/>
                  </a:schemeClr>
                </a:solidFill>
                <a:latin typeface="Arial"/>
              </a:rPr>
              <a:t>, </a:t>
            </a:r>
            <a:r>
              <a:rPr lang="tr-TR" altLang="tr-TR" sz="2800" b="1" i="1" kern="0" dirty="0">
                <a:solidFill>
                  <a:srgbClr val="C00000"/>
                </a:solidFill>
                <a:latin typeface="Arial"/>
              </a:rPr>
              <a:t>“soruşturma” </a:t>
            </a:r>
            <a:r>
              <a:rPr lang="tr-TR" altLang="tr-TR" sz="2800" kern="0" dirty="0">
                <a:solidFill>
                  <a:schemeClr val="tx2">
                    <a:lumMod val="50000"/>
                  </a:schemeClr>
                </a:solidFill>
                <a:latin typeface="Arial"/>
              </a:rPr>
              <a:t>olarak tanımlanmıştır</a:t>
            </a:r>
            <a:r>
              <a:rPr lang="tr-TR" altLang="tr-TR" sz="2800" kern="0" dirty="0" smtClean="0">
                <a:solidFill>
                  <a:schemeClr val="tx2">
                    <a:lumMod val="50000"/>
                  </a:schemeClr>
                </a:solidFill>
                <a:latin typeface="Arial"/>
              </a:rPr>
              <a:t>.</a:t>
            </a:r>
          </a:p>
          <a:p>
            <a:pPr marL="0" lvl="0" indent="0" fontAlgn="base">
              <a:spcAft>
                <a:spcPct val="0"/>
              </a:spcAft>
              <a:buClr>
                <a:srgbClr val="000000"/>
              </a:buClr>
              <a:buSzPct val="75000"/>
              <a:buNone/>
            </a:pPr>
            <a:r>
              <a:rPr lang="tr-TR" altLang="tr-TR" sz="2800" kern="0" dirty="0" smtClean="0">
                <a:solidFill>
                  <a:schemeClr val="tx2">
                    <a:lumMod val="50000"/>
                  </a:schemeClr>
                </a:solidFill>
                <a:latin typeface="Arial"/>
              </a:rPr>
              <a:t>Cumhuriyet </a:t>
            </a:r>
            <a:r>
              <a:rPr lang="tr-TR" altLang="tr-TR" sz="2800" kern="0" dirty="0">
                <a:solidFill>
                  <a:schemeClr val="tx2">
                    <a:lumMod val="50000"/>
                  </a:schemeClr>
                </a:solidFill>
                <a:latin typeface="Arial"/>
              </a:rPr>
              <a:t>savcıları tarafından CMK hükümlerine göre yapılan soruşturma sonucunda; </a:t>
            </a:r>
          </a:p>
          <a:p>
            <a:pPr lvl="0" eaLnBrk="0" fontAlgn="base" hangingPunct="0">
              <a:spcAft>
                <a:spcPct val="0"/>
              </a:spcAft>
              <a:buClr>
                <a:srgbClr val="000000"/>
              </a:buClr>
              <a:buSzPct val="75000"/>
              <a:buFont typeface="Wingdings" pitchFamily="2" charset="2"/>
              <a:buChar char="l"/>
            </a:pPr>
            <a:endParaRPr lang="tr-TR" altLang="tr-TR" sz="2800" kern="0" dirty="0">
              <a:solidFill>
                <a:srgbClr val="C00000"/>
              </a:solidFill>
              <a:latin typeface="Arial"/>
            </a:endParaRPr>
          </a:p>
          <a:p>
            <a:pPr lvl="0" eaLnBrk="0" fontAlgn="base" hangingPunct="0">
              <a:spcAft>
                <a:spcPct val="0"/>
              </a:spcAft>
              <a:buClr>
                <a:schemeClr val="tx2">
                  <a:lumMod val="60000"/>
                  <a:lumOff val="40000"/>
                </a:schemeClr>
              </a:buClr>
              <a:buSzPct val="75000"/>
              <a:buFont typeface="Wingdings" pitchFamily="2" charset="2"/>
              <a:buChar char="l"/>
            </a:pPr>
            <a:r>
              <a:rPr lang="tr-TR" altLang="tr-TR" sz="2800" kern="0" dirty="0">
                <a:solidFill>
                  <a:schemeClr val="tx2">
                    <a:lumMod val="50000"/>
                  </a:schemeClr>
                </a:solidFill>
                <a:latin typeface="Arial"/>
              </a:rPr>
              <a:t>İddia edilen eylemin suç olduğu kanaatine varılması halinde </a:t>
            </a:r>
            <a:r>
              <a:rPr lang="tr-TR" altLang="tr-TR" sz="2800" b="1" kern="0" dirty="0">
                <a:solidFill>
                  <a:srgbClr val="C00000"/>
                </a:solidFill>
                <a:latin typeface="Arial"/>
              </a:rPr>
              <a:t>“kamu davasının açılmasına”,</a:t>
            </a:r>
          </a:p>
          <a:p>
            <a:pPr lvl="0" eaLnBrk="0" fontAlgn="base" hangingPunct="0">
              <a:spcAft>
                <a:spcPct val="0"/>
              </a:spcAft>
              <a:buClr>
                <a:schemeClr val="tx2">
                  <a:lumMod val="60000"/>
                  <a:lumOff val="40000"/>
                </a:schemeClr>
              </a:buClr>
              <a:buSzPct val="75000"/>
              <a:buFont typeface="Wingdings" pitchFamily="2" charset="2"/>
              <a:buChar char="l"/>
            </a:pPr>
            <a:r>
              <a:rPr lang="tr-TR" altLang="tr-TR" sz="2800" kern="0" dirty="0">
                <a:solidFill>
                  <a:schemeClr val="tx2">
                    <a:lumMod val="50000"/>
                  </a:schemeClr>
                </a:solidFill>
                <a:latin typeface="Arial"/>
              </a:rPr>
              <a:t>İddia edilen eylem ile ilgili olarak suçun unsurlarının oluşmadığı </a:t>
            </a:r>
            <a:r>
              <a:rPr lang="tr-TR" altLang="tr-TR" sz="2800" kern="0" dirty="0" smtClean="0">
                <a:solidFill>
                  <a:schemeClr val="tx2">
                    <a:lumMod val="50000"/>
                  </a:schemeClr>
                </a:solidFill>
                <a:latin typeface="Arial"/>
              </a:rPr>
              <a:t>ya da </a:t>
            </a:r>
            <a:r>
              <a:rPr lang="tr-TR" altLang="tr-TR" sz="2800" kern="0" dirty="0">
                <a:solidFill>
                  <a:schemeClr val="tx2">
                    <a:lumMod val="50000"/>
                  </a:schemeClr>
                </a:solidFill>
                <a:latin typeface="Arial"/>
              </a:rPr>
              <a:t>yeterli delil olmadığı kanaatine varılması halinde</a:t>
            </a:r>
            <a:r>
              <a:rPr lang="tr-TR" altLang="tr-TR" sz="2800" kern="0" dirty="0">
                <a:solidFill>
                  <a:srgbClr val="C00000"/>
                </a:solidFill>
                <a:latin typeface="Arial"/>
              </a:rPr>
              <a:t> </a:t>
            </a:r>
            <a:endParaRPr lang="tr-TR" altLang="tr-TR" sz="2800" kern="0" dirty="0" smtClean="0">
              <a:solidFill>
                <a:srgbClr val="C00000"/>
              </a:solidFill>
              <a:latin typeface="Arial"/>
            </a:endParaRPr>
          </a:p>
          <a:p>
            <a:pPr marL="0" lvl="0" indent="0" eaLnBrk="0" fontAlgn="base" hangingPunct="0">
              <a:spcAft>
                <a:spcPct val="0"/>
              </a:spcAft>
              <a:buClr>
                <a:schemeClr val="tx2">
                  <a:lumMod val="60000"/>
                  <a:lumOff val="40000"/>
                </a:schemeClr>
              </a:buClr>
              <a:buSzPct val="75000"/>
              <a:buNone/>
            </a:pPr>
            <a:r>
              <a:rPr lang="tr-TR" altLang="tr-TR" sz="2800" b="1" kern="0" dirty="0" smtClean="0">
                <a:solidFill>
                  <a:srgbClr val="C00000"/>
                </a:solidFill>
                <a:latin typeface="Arial"/>
              </a:rPr>
              <a:t>    “</a:t>
            </a:r>
            <a:r>
              <a:rPr lang="tr-TR" altLang="tr-TR" sz="2800" b="1" kern="0" dirty="0">
                <a:solidFill>
                  <a:srgbClr val="C00000"/>
                </a:solidFill>
                <a:latin typeface="Arial"/>
              </a:rPr>
              <a:t>kovuşturmaya yer olmadığına</a:t>
            </a:r>
            <a:r>
              <a:rPr lang="tr-TR" altLang="tr-TR" sz="2800" b="1" kern="0" dirty="0" smtClean="0">
                <a:solidFill>
                  <a:srgbClr val="C00000"/>
                </a:solidFill>
                <a:latin typeface="Arial"/>
              </a:rPr>
              <a:t>”,</a:t>
            </a:r>
          </a:p>
          <a:p>
            <a:pPr marL="0" lvl="0" indent="0" eaLnBrk="0" fontAlgn="base" hangingPunct="0">
              <a:spcAft>
                <a:spcPct val="0"/>
              </a:spcAft>
              <a:buClr>
                <a:schemeClr val="tx2">
                  <a:lumMod val="60000"/>
                  <a:lumOff val="40000"/>
                </a:schemeClr>
              </a:buClr>
              <a:buSzPct val="75000"/>
              <a:buNone/>
            </a:pPr>
            <a:endParaRPr lang="tr-TR" altLang="tr-TR" sz="2800" b="1" kern="0" dirty="0">
              <a:solidFill>
                <a:srgbClr val="C00000"/>
              </a:solidFill>
              <a:latin typeface="Arial"/>
            </a:endParaRPr>
          </a:p>
          <a:p>
            <a:pPr marL="0" lvl="0" indent="0" eaLnBrk="0" fontAlgn="base" hangingPunct="0">
              <a:spcAft>
                <a:spcPct val="0"/>
              </a:spcAft>
              <a:buClr>
                <a:srgbClr val="000000"/>
              </a:buClr>
              <a:buSzPct val="75000"/>
              <a:buNone/>
            </a:pPr>
            <a:r>
              <a:rPr lang="tr-TR" altLang="tr-TR" sz="2800" kern="0" dirty="0" smtClean="0">
                <a:solidFill>
                  <a:srgbClr val="C00000"/>
                </a:solidFill>
                <a:latin typeface="Arial"/>
              </a:rPr>
              <a:t>Kararlarından </a:t>
            </a:r>
            <a:r>
              <a:rPr lang="tr-TR" altLang="tr-TR" sz="2800" kern="0" dirty="0">
                <a:solidFill>
                  <a:srgbClr val="C00000"/>
                </a:solidFill>
                <a:latin typeface="Arial"/>
              </a:rPr>
              <a:t>biri verilecektir. </a:t>
            </a:r>
          </a:p>
          <a:p>
            <a:endParaRPr lang="tr-TR" dirty="0"/>
          </a:p>
        </p:txBody>
      </p:sp>
      <p:sp>
        <p:nvSpPr>
          <p:cNvPr id="2" name="Başlık 1"/>
          <p:cNvSpPr>
            <a:spLocks noGrp="1"/>
          </p:cNvSpPr>
          <p:nvPr>
            <p:ph type="title"/>
          </p:nvPr>
        </p:nvSpPr>
        <p:spPr/>
        <p:txBody>
          <a:bodyPr/>
          <a:lstStyle/>
          <a:p>
            <a:r>
              <a:rPr lang="tr-TR" dirty="0" smtClean="0"/>
              <a:t>SORUŞTURMA</a:t>
            </a:r>
            <a:endParaRPr lang="tr-TR" dirty="0"/>
          </a:p>
        </p:txBody>
      </p:sp>
      <p:sp>
        <p:nvSpPr>
          <p:cNvPr id="5" name="Veri Yer Tutucusu 4"/>
          <p:cNvSpPr>
            <a:spLocks noGrp="1"/>
          </p:cNvSpPr>
          <p:nvPr>
            <p:ph type="dt" sz="half" idx="10"/>
          </p:nvPr>
        </p:nvSpPr>
        <p:spPr/>
        <p:txBody>
          <a:bodyPr/>
          <a:lstStyle/>
          <a:p>
            <a:fld id="{2C4ED5F2-A785-4796-996E-E219D273AE5D}"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61</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80497298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2636912"/>
            <a:ext cx="7848872" cy="3600400"/>
          </a:xfrm>
        </p:spPr>
        <p:txBody>
          <a:bodyPr>
            <a:normAutofit/>
          </a:bodyPr>
          <a:lstStyle/>
          <a:p>
            <a:pPr marL="0" lvl="0" indent="266700" fontAlgn="base">
              <a:spcBef>
                <a:spcPts val="0"/>
              </a:spcBef>
              <a:spcAft>
                <a:spcPct val="0"/>
              </a:spcAft>
              <a:buClr>
                <a:srgbClr val="000000"/>
              </a:buClr>
              <a:buSzPct val="75000"/>
              <a:buNone/>
            </a:pPr>
            <a:r>
              <a:rPr lang="tr-TR" altLang="tr-TR" kern="0" dirty="0" smtClean="0">
                <a:solidFill>
                  <a:srgbClr val="000000"/>
                </a:solidFill>
                <a:latin typeface="Arial"/>
              </a:rPr>
              <a:t>Davaya </a:t>
            </a:r>
            <a:r>
              <a:rPr lang="tr-TR" altLang="tr-TR" kern="0" dirty="0">
                <a:solidFill>
                  <a:srgbClr val="000000"/>
                </a:solidFill>
                <a:latin typeface="Arial"/>
              </a:rPr>
              <a:t>bakmaya yetkili ve görevli mahkeme, genel hükümlere göre yetkili ve görevli mahkemedir. </a:t>
            </a:r>
            <a:endParaRPr lang="tr-TR" altLang="tr-TR" kern="0" dirty="0" smtClean="0">
              <a:solidFill>
                <a:srgbClr val="000000"/>
              </a:solidFill>
              <a:latin typeface="Arial"/>
            </a:endParaRPr>
          </a:p>
          <a:p>
            <a:pPr marL="360000" lvl="0" indent="274320" fontAlgn="base">
              <a:spcBef>
                <a:spcPts val="0"/>
              </a:spcBef>
              <a:spcAft>
                <a:spcPct val="0"/>
              </a:spcAft>
              <a:buClr>
                <a:srgbClr val="000000"/>
              </a:buClr>
              <a:buSzPct val="75000"/>
              <a:buNone/>
            </a:pPr>
            <a:endParaRPr lang="tr-TR" altLang="tr-TR" kern="0" dirty="0" smtClean="0">
              <a:solidFill>
                <a:srgbClr val="000000"/>
              </a:solidFill>
              <a:latin typeface="Arial"/>
            </a:endParaRPr>
          </a:p>
          <a:p>
            <a:pPr marL="0" lvl="0" indent="273050" fontAlgn="base">
              <a:spcBef>
                <a:spcPts val="0"/>
              </a:spcBef>
              <a:spcAft>
                <a:spcPct val="0"/>
              </a:spcAft>
              <a:buClr>
                <a:srgbClr val="000000"/>
              </a:buClr>
              <a:buSzPct val="75000"/>
              <a:buNone/>
            </a:pPr>
            <a:r>
              <a:rPr lang="tr-TR" altLang="tr-TR" kern="0" dirty="0" smtClean="0">
                <a:solidFill>
                  <a:srgbClr val="000000"/>
                </a:solidFill>
                <a:latin typeface="Arial"/>
              </a:rPr>
              <a:t>Ancak </a:t>
            </a:r>
            <a:r>
              <a:rPr lang="tr-TR" altLang="tr-TR" kern="0" dirty="0">
                <a:solidFill>
                  <a:srgbClr val="FF0000"/>
                </a:solidFill>
                <a:latin typeface="Arial"/>
              </a:rPr>
              <a:t>Cumhurbaşkanlığı Genel Sekreteri, Türkiye Büyük Millet Meclisi Genel Sekreteri, müsteşarlar ve valiler</a:t>
            </a:r>
            <a:r>
              <a:rPr lang="tr-TR" altLang="tr-TR" kern="0" dirty="0">
                <a:solidFill>
                  <a:srgbClr val="000000"/>
                </a:solidFill>
                <a:latin typeface="Arial"/>
              </a:rPr>
              <a:t> için yetkili ve görevli mahkeme </a:t>
            </a:r>
            <a:r>
              <a:rPr lang="tr-TR" altLang="tr-TR" kern="0" dirty="0" err="1">
                <a:solidFill>
                  <a:srgbClr val="000000"/>
                </a:solidFill>
                <a:latin typeface="Arial"/>
              </a:rPr>
              <a:t>Yargıtayın</a:t>
            </a:r>
            <a:r>
              <a:rPr lang="tr-TR" altLang="tr-TR" kern="0" dirty="0">
                <a:solidFill>
                  <a:srgbClr val="000000"/>
                </a:solidFill>
                <a:latin typeface="Arial"/>
              </a:rPr>
              <a:t> ilgili </a:t>
            </a:r>
            <a:r>
              <a:rPr lang="tr-TR" altLang="tr-TR" kern="0" dirty="0" smtClean="0">
                <a:solidFill>
                  <a:srgbClr val="000000"/>
                </a:solidFill>
                <a:latin typeface="Arial"/>
              </a:rPr>
              <a:t>Ceza Dairesi, </a:t>
            </a:r>
          </a:p>
          <a:p>
            <a:pPr marL="0" lvl="0" indent="273050" fontAlgn="base">
              <a:spcBef>
                <a:spcPts val="0"/>
              </a:spcBef>
              <a:spcAft>
                <a:spcPct val="0"/>
              </a:spcAft>
              <a:buClr>
                <a:srgbClr val="000000"/>
              </a:buClr>
              <a:buSzPct val="75000"/>
              <a:buNone/>
            </a:pPr>
            <a:r>
              <a:rPr lang="tr-TR" altLang="tr-TR" kern="0" dirty="0" smtClean="0">
                <a:solidFill>
                  <a:srgbClr val="FF0000"/>
                </a:solidFill>
                <a:latin typeface="Arial"/>
              </a:rPr>
              <a:t>Kaymakamlar</a:t>
            </a:r>
            <a:r>
              <a:rPr lang="tr-TR" altLang="tr-TR" kern="0" dirty="0" smtClean="0">
                <a:solidFill>
                  <a:srgbClr val="000000"/>
                </a:solidFill>
                <a:latin typeface="Arial"/>
              </a:rPr>
              <a:t> </a:t>
            </a:r>
            <a:r>
              <a:rPr lang="tr-TR" altLang="tr-TR" kern="0" dirty="0">
                <a:solidFill>
                  <a:srgbClr val="000000"/>
                </a:solidFill>
                <a:latin typeface="Arial"/>
              </a:rPr>
              <a:t>için ise </a:t>
            </a:r>
            <a:r>
              <a:rPr lang="tr-TR" altLang="tr-TR" kern="0" dirty="0" smtClean="0">
                <a:solidFill>
                  <a:srgbClr val="000000"/>
                </a:solidFill>
                <a:latin typeface="Arial"/>
              </a:rPr>
              <a:t>İl Ağır Ceza Mahkemesidir </a:t>
            </a:r>
            <a:r>
              <a:rPr lang="tr-TR" altLang="tr-TR" kern="0" dirty="0" smtClean="0">
                <a:solidFill>
                  <a:srgbClr val="FF0000"/>
                </a:solidFill>
                <a:latin typeface="Arial"/>
              </a:rPr>
              <a:t>(Md.13).</a:t>
            </a:r>
            <a:endParaRPr lang="tr-TR" altLang="tr-TR" kern="0" dirty="0">
              <a:solidFill>
                <a:srgbClr val="FF0000"/>
              </a:solidFill>
              <a:latin typeface="Arial"/>
            </a:endParaRPr>
          </a:p>
          <a:p>
            <a:endParaRPr lang="tr-TR" dirty="0"/>
          </a:p>
        </p:txBody>
      </p:sp>
      <p:sp>
        <p:nvSpPr>
          <p:cNvPr id="2" name="Başlık 1"/>
          <p:cNvSpPr>
            <a:spLocks noGrp="1"/>
          </p:cNvSpPr>
          <p:nvPr>
            <p:ph type="title"/>
          </p:nvPr>
        </p:nvSpPr>
        <p:spPr/>
        <p:txBody>
          <a:bodyPr>
            <a:normAutofit fontScale="90000"/>
          </a:bodyPr>
          <a:lstStyle/>
          <a:p>
            <a:r>
              <a:rPr lang="tr-TR" dirty="0" smtClean="0"/>
              <a:t>	YETKİLİ VE GÖREVLİ MAHKEME</a:t>
            </a:r>
            <a:endParaRPr lang="tr-TR" dirty="0"/>
          </a:p>
        </p:txBody>
      </p:sp>
      <p:sp>
        <p:nvSpPr>
          <p:cNvPr id="5" name="Veri Yer Tutucusu 4"/>
          <p:cNvSpPr>
            <a:spLocks noGrp="1"/>
          </p:cNvSpPr>
          <p:nvPr>
            <p:ph type="dt" sz="half" idx="10"/>
          </p:nvPr>
        </p:nvSpPr>
        <p:spPr/>
        <p:txBody>
          <a:bodyPr/>
          <a:lstStyle/>
          <a:p>
            <a:fld id="{B3D7BD8A-5E4C-437B-990E-D3F6E9DCDF3B}"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62</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72734543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fontAlgn="base">
              <a:spcAft>
                <a:spcPct val="0"/>
              </a:spcAft>
              <a:buClr>
                <a:srgbClr val="000000"/>
              </a:buClr>
              <a:buSzPct val="75000"/>
              <a:buNone/>
            </a:pPr>
            <a:r>
              <a:rPr lang="tr-TR" altLang="tr-TR" sz="2000" kern="0" dirty="0">
                <a:solidFill>
                  <a:srgbClr val="000000"/>
                </a:solidFill>
                <a:latin typeface="Arial"/>
              </a:rPr>
              <a:t>5271 sayılı CMK ile yargılama, </a:t>
            </a:r>
            <a:r>
              <a:rPr lang="tr-TR" altLang="tr-TR" sz="2000" b="1" kern="0" dirty="0">
                <a:solidFill>
                  <a:srgbClr val="C00000"/>
                </a:solidFill>
                <a:latin typeface="Arial"/>
              </a:rPr>
              <a:t>“kovuşturma” </a:t>
            </a:r>
            <a:r>
              <a:rPr lang="tr-TR" altLang="tr-TR" sz="2000" kern="0" dirty="0">
                <a:solidFill>
                  <a:srgbClr val="000000"/>
                </a:solidFill>
                <a:latin typeface="Arial"/>
              </a:rPr>
              <a:t>olarak tanımlanmıştır. </a:t>
            </a:r>
          </a:p>
          <a:p>
            <a:pPr lvl="0" fontAlgn="base">
              <a:spcBef>
                <a:spcPts val="0"/>
              </a:spcBef>
              <a:spcAft>
                <a:spcPct val="0"/>
              </a:spcAft>
              <a:buClr>
                <a:srgbClr val="000000"/>
              </a:buClr>
              <a:buSzPct val="75000"/>
              <a:buFont typeface="Wingdings" pitchFamily="2" charset="2"/>
              <a:buChar char="l"/>
            </a:pPr>
            <a:endParaRPr lang="tr-TR" altLang="tr-TR" sz="2000" kern="0" dirty="0">
              <a:solidFill>
                <a:srgbClr val="000000"/>
              </a:solidFill>
              <a:latin typeface="Arial"/>
            </a:endParaRPr>
          </a:p>
          <a:p>
            <a:pPr marL="0" lvl="0" indent="0" fontAlgn="base">
              <a:spcAft>
                <a:spcPct val="0"/>
              </a:spcAft>
              <a:buClr>
                <a:srgbClr val="000000"/>
              </a:buClr>
              <a:buSzPct val="75000"/>
              <a:buNone/>
            </a:pPr>
            <a:r>
              <a:rPr lang="tr-TR" altLang="tr-TR" sz="2000" kern="0" dirty="0">
                <a:solidFill>
                  <a:srgbClr val="000000"/>
                </a:solidFill>
                <a:latin typeface="Arial"/>
              </a:rPr>
              <a:t>Mahkemelerce yapılacak kovuşturma sonucunda;</a:t>
            </a:r>
          </a:p>
          <a:p>
            <a:pPr lvl="0" fontAlgn="base">
              <a:spcBef>
                <a:spcPts val="0"/>
              </a:spcBef>
              <a:spcAft>
                <a:spcPct val="0"/>
              </a:spcAft>
              <a:buClr>
                <a:srgbClr val="000000"/>
              </a:buClr>
              <a:buSzPct val="75000"/>
              <a:buFont typeface="Wingdings" pitchFamily="2" charset="2"/>
              <a:buChar char="l"/>
            </a:pPr>
            <a:endParaRPr lang="tr-TR" altLang="tr-TR" sz="2000" kern="0" dirty="0">
              <a:solidFill>
                <a:srgbClr val="000000"/>
              </a:solidFill>
              <a:latin typeface="Arial"/>
            </a:endParaRPr>
          </a:p>
          <a:p>
            <a:pPr lvl="0" fontAlgn="base">
              <a:spcAft>
                <a:spcPct val="0"/>
              </a:spcAft>
              <a:buClr>
                <a:srgbClr val="000000"/>
              </a:buClr>
              <a:buSzPct val="75000"/>
              <a:buFont typeface="Wingdings" pitchFamily="2" charset="2"/>
              <a:buChar char="l"/>
            </a:pPr>
            <a:r>
              <a:rPr lang="tr-TR" altLang="tr-TR" sz="2000" b="1" kern="0" dirty="0">
                <a:solidFill>
                  <a:srgbClr val="C00000"/>
                </a:solidFill>
                <a:latin typeface="Arial"/>
              </a:rPr>
              <a:t>Mahkumiyet,</a:t>
            </a:r>
          </a:p>
          <a:p>
            <a:pPr lvl="0" fontAlgn="base">
              <a:spcAft>
                <a:spcPct val="0"/>
              </a:spcAft>
              <a:buClr>
                <a:srgbClr val="000000"/>
              </a:buClr>
              <a:buSzPct val="75000"/>
              <a:buFont typeface="Wingdings" pitchFamily="2" charset="2"/>
              <a:buChar char="l"/>
            </a:pPr>
            <a:r>
              <a:rPr lang="tr-TR" altLang="tr-TR" sz="2000" b="1" kern="0" dirty="0">
                <a:solidFill>
                  <a:srgbClr val="C00000"/>
                </a:solidFill>
                <a:latin typeface="Arial"/>
              </a:rPr>
              <a:t>Beraat,</a:t>
            </a:r>
          </a:p>
          <a:p>
            <a:pPr lvl="0" fontAlgn="base">
              <a:spcBef>
                <a:spcPts val="0"/>
              </a:spcBef>
              <a:spcAft>
                <a:spcPct val="0"/>
              </a:spcAft>
              <a:buClr>
                <a:srgbClr val="000000"/>
              </a:buClr>
              <a:buSzPct val="75000"/>
              <a:buFont typeface="Wingdings" pitchFamily="2" charset="2"/>
              <a:buChar char="l"/>
            </a:pPr>
            <a:endParaRPr lang="tr-TR" altLang="tr-TR" sz="2000" kern="0" dirty="0">
              <a:solidFill>
                <a:srgbClr val="000000"/>
              </a:solidFill>
              <a:latin typeface="Arial"/>
            </a:endParaRPr>
          </a:p>
          <a:p>
            <a:pPr marL="0" lvl="0" indent="0" fontAlgn="base">
              <a:spcAft>
                <a:spcPct val="0"/>
              </a:spcAft>
              <a:buClr>
                <a:srgbClr val="000000"/>
              </a:buClr>
              <a:buSzPct val="75000"/>
              <a:buNone/>
            </a:pPr>
            <a:r>
              <a:rPr lang="tr-TR" altLang="tr-TR" sz="2000" kern="0" dirty="0">
                <a:solidFill>
                  <a:srgbClr val="000000"/>
                </a:solidFill>
                <a:latin typeface="Arial"/>
              </a:rPr>
              <a:t>Kararlarından biri verilmektedir. </a:t>
            </a:r>
          </a:p>
          <a:p>
            <a:endParaRPr lang="tr-TR" dirty="0"/>
          </a:p>
        </p:txBody>
      </p:sp>
      <p:sp>
        <p:nvSpPr>
          <p:cNvPr id="2" name="Başlık 1"/>
          <p:cNvSpPr>
            <a:spLocks noGrp="1"/>
          </p:cNvSpPr>
          <p:nvPr>
            <p:ph type="title"/>
          </p:nvPr>
        </p:nvSpPr>
        <p:spPr/>
        <p:txBody>
          <a:bodyPr/>
          <a:lstStyle/>
          <a:p>
            <a:r>
              <a:rPr lang="tr-TR" dirty="0" smtClean="0"/>
              <a:t>KOVUŞTURMA</a:t>
            </a:r>
            <a:endParaRPr lang="tr-TR" dirty="0"/>
          </a:p>
        </p:txBody>
      </p:sp>
      <p:sp>
        <p:nvSpPr>
          <p:cNvPr id="5" name="Veri Yer Tutucusu 4"/>
          <p:cNvSpPr>
            <a:spLocks noGrp="1"/>
          </p:cNvSpPr>
          <p:nvPr>
            <p:ph type="dt" sz="half" idx="10"/>
          </p:nvPr>
        </p:nvSpPr>
        <p:spPr/>
        <p:txBody>
          <a:bodyPr/>
          <a:lstStyle/>
          <a:p>
            <a:fld id="{43A2BB66-8293-43D5-BE67-199C87DD796F}"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63</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391488871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buFont typeface="Wingdings" panose="05000000000000000000" pitchFamily="2" charset="2"/>
              <a:buChar char="Ø"/>
            </a:pPr>
            <a:endParaRPr lang="tr-TR" altLang="tr-TR" sz="2000" kern="0" dirty="0" smtClean="0">
              <a:solidFill>
                <a:srgbClr val="000000"/>
              </a:solidFill>
              <a:latin typeface="Arial"/>
            </a:endParaRPr>
          </a:p>
          <a:p>
            <a:pPr marL="0" indent="0">
              <a:buNone/>
            </a:pPr>
            <a:r>
              <a:rPr lang="tr-TR" altLang="tr-TR" sz="2000" kern="0" dirty="0">
                <a:solidFill>
                  <a:srgbClr val="000000"/>
                </a:solidFill>
                <a:latin typeface="Arial"/>
              </a:rPr>
              <a:t>	</a:t>
            </a:r>
            <a:r>
              <a:rPr lang="tr-TR" altLang="tr-TR" sz="2800" kern="0" dirty="0" smtClean="0">
                <a:solidFill>
                  <a:srgbClr val="000000"/>
                </a:solidFill>
                <a:latin typeface="Arial"/>
              </a:rPr>
              <a:t>Bu </a:t>
            </a:r>
            <a:r>
              <a:rPr lang="tr-TR" altLang="tr-TR" sz="2800" kern="0" dirty="0">
                <a:solidFill>
                  <a:srgbClr val="000000"/>
                </a:solidFill>
                <a:latin typeface="Arial"/>
              </a:rPr>
              <a:t>Kanunun uygulanmasında vekiller, asillerin tabi olduğu usule </a:t>
            </a:r>
            <a:r>
              <a:rPr lang="tr-TR" altLang="tr-TR" sz="2800" kern="0" dirty="0" smtClean="0">
                <a:solidFill>
                  <a:srgbClr val="000000"/>
                </a:solidFill>
                <a:latin typeface="Arial"/>
              </a:rPr>
              <a:t>tabidir </a:t>
            </a:r>
            <a:r>
              <a:rPr lang="tr-TR" altLang="tr-TR" sz="2800" kern="0" dirty="0" smtClean="0">
                <a:solidFill>
                  <a:srgbClr val="FF0000"/>
                </a:solidFill>
                <a:latin typeface="Arial"/>
              </a:rPr>
              <a:t>(Md. 14).</a:t>
            </a:r>
            <a:endParaRPr lang="tr-TR" sz="2800" dirty="0">
              <a:solidFill>
                <a:srgbClr val="FF0000"/>
              </a:solidFill>
            </a:endParaRPr>
          </a:p>
        </p:txBody>
      </p:sp>
      <p:sp>
        <p:nvSpPr>
          <p:cNvPr id="2" name="Başlık 1"/>
          <p:cNvSpPr>
            <a:spLocks noGrp="1"/>
          </p:cNvSpPr>
          <p:nvPr>
            <p:ph type="title"/>
          </p:nvPr>
        </p:nvSpPr>
        <p:spPr/>
        <p:txBody>
          <a:bodyPr/>
          <a:lstStyle/>
          <a:p>
            <a:r>
              <a:rPr lang="tr-TR" dirty="0" smtClean="0"/>
              <a:t>VEKİLLERİN DURUMU</a:t>
            </a:r>
            <a:endParaRPr lang="tr-TR" dirty="0"/>
          </a:p>
        </p:txBody>
      </p:sp>
      <p:sp>
        <p:nvSpPr>
          <p:cNvPr id="5" name="Veri Yer Tutucusu 4"/>
          <p:cNvSpPr>
            <a:spLocks noGrp="1"/>
          </p:cNvSpPr>
          <p:nvPr>
            <p:ph type="dt" sz="half" idx="10"/>
          </p:nvPr>
        </p:nvSpPr>
        <p:spPr/>
        <p:txBody>
          <a:bodyPr/>
          <a:lstStyle/>
          <a:p>
            <a:fld id="{7F3CF294-8FD4-41C1-9B0D-91249CA9BEDC}"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64</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400260788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2348880"/>
            <a:ext cx="7848871" cy="4176464"/>
          </a:xfrm>
        </p:spPr>
        <p:txBody>
          <a:bodyPr>
            <a:normAutofit/>
          </a:bodyPr>
          <a:lstStyle/>
          <a:p>
            <a:pPr marL="180000" lvl="0" indent="274320" fontAlgn="base">
              <a:lnSpc>
                <a:spcPct val="110000"/>
              </a:lnSpc>
              <a:spcBef>
                <a:spcPts val="0"/>
              </a:spcBef>
              <a:spcAft>
                <a:spcPct val="0"/>
              </a:spcAft>
              <a:buClr>
                <a:srgbClr val="000000"/>
              </a:buClr>
              <a:buSzPct val="75000"/>
              <a:buNone/>
            </a:pPr>
            <a:r>
              <a:rPr lang="tr-TR" altLang="tr-TR" kern="0" dirty="0">
                <a:solidFill>
                  <a:srgbClr val="000000"/>
                </a:solidFill>
                <a:latin typeface="Arial"/>
              </a:rPr>
              <a:t>Memurlar ve diğer kamu görevlileri hakkındaki ihbar ve şikayetlerin ihbar veya şikayet edileni mağdur etmek amacıyla ve</a:t>
            </a:r>
            <a:r>
              <a:rPr lang="tr-TR" altLang="tr-TR" b="1" kern="0" dirty="0">
                <a:solidFill>
                  <a:srgbClr val="000000"/>
                </a:solidFill>
                <a:latin typeface="Arial"/>
              </a:rPr>
              <a:t> </a:t>
            </a:r>
            <a:r>
              <a:rPr lang="tr-TR" altLang="tr-TR" kern="0" dirty="0">
                <a:solidFill>
                  <a:srgbClr val="000000"/>
                </a:solidFill>
                <a:latin typeface="Arial"/>
              </a:rPr>
              <a:t>uydurma bir suç isnadı suretiyle yapıldığı hazırlık soruşturması sonucunda anlaşılır veya yargılama sonucunda sabit olursa haksız isnatta bulunanlar hakkında yetkili ve görevli </a:t>
            </a:r>
            <a:r>
              <a:rPr lang="tr-TR" altLang="tr-TR" b="1" kern="0" dirty="0" smtClean="0">
                <a:solidFill>
                  <a:srgbClr val="C00000"/>
                </a:solidFill>
                <a:latin typeface="Arial"/>
              </a:rPr>
              <a:t>Cumhuriyet Başsavcılığınca</a:t>
            </a:r>
            <a:r>
              <a:rPr lang="tr-TR" altLang="tr-TR" kern="0" dirty="0" smtClean="0">
                <a:solidFill>
                  <a:srgbClr val="000000"/>
                </a:solidFill>
                <a:latin typeface="Arial"/>
              </a:rPr>
              <a:t> </a:t>
            </a:r>
            <a:r>
              <a:rPr lang="tr-TR" altLang="tr-TR" kern="0" dirty="0" err="1">
                <a:solidFill>
                  <a:srgbClr val="000000"/>
                </a:solidFill>
                <a:latin typeface="Arial"/>
              </a:rPr>
              <a:t>re'sen</a:t>
            </a:r>
            <a:r>
              <a:rPr lang="tr-TR" altLang="tr-TR" kern="0" dirty="0">
                <a:solidFill>
                  <a:srgbClr val="000000"/>
                </a:solidFill>
                <a:latin typeface="Arial"/>
              </a:rPr>
              <a:t> soruşturmaya </a:t>
            </a:r>
            <a:r>
              <a:rPr lang="tr-TR" altLang="tr-TR" kern="0" dirty="0" smtClean="0">
                <a:solidFill>
                  <a:srgbClr val="000000"/>
                </a:solidFill>
                <a:latin typeface="Arial"/>
              </a:rPr>
              <a:t>geçilir</a:t>
            </a:r>
            <a:r>
              <a:rPr lang="tr-TR" altLang="tr-TR" kern="0" dirty="0">
                <a:solidFill>
                  <a:srgbClr val="000000"/>
                </a:solidFill>
                <a:latin typeface="Arial"/>
              </a:rPr>
              <a:t> </a:t>
            </a:r>
            <a:r>
              <a:rPr lang="tr-TR" altLang="tr-TR" kern="0" dirty="0" smtClean="0">
                <a:solidFill>
                  <a:srgbClr val="FF0000"/>
                </a:solidFill>
                <a:latin typeface="Arial"/>
              </a:rPr>
              <a:t>(Md.15).</a:t>
            </a:r>
            <a:endParaRPr lang="tr-TR" altLang="tr-TR" kern="0" dirty="0">
              <a:solidFill>
                <a:srgbClr val="FF0000"/>
              </a:solidFill>
              <a:latin typeface="Arial"/>
            </a:endParaRPr>
          </a:p>
          <a:p>
            <a:endParaRPr lang="tr-TR" dirty="0"/>
          </a:p>
        </p:txBody>
      </p:sp>
      <p:sp>
        <p:nvSpPr>
          <p:cNvPr id="2" name="Başlık 1"/>
          <p:cNvSpPr>
            <a:spLocks noGrp="1"/>
          </p:cNvSpPr>
          <p:nvPr>
            <p:ph type="title"/>
          </p:nvPr>
        </p:nvSpPr>
        <p:spPr/>
        <p:txBody>
          <a:bodyPr>
            <a:normAutofit/>
          </a:bodyPr>
          <a:lstStyle/>
          <a:p>
            <a:r>
              <a:rPr lang="tr-TR" dirty="0" smtClean="0"/>
              <a:t>UYDURMA SUÇ İSNADI</a:t>
            </a:r>
            <a:endParaRPr lang="tr-TR" dirty="0"/>
          </a:p>
        </p:txBody>
      </p:sp>
      <p:sp>
        <p:nvSpPr>
          <p:cNvPr id="5" name="Veri Yer Tutucusu 4"/>
          <p:cNvSpPr>
            <a:spLocks noGrp="1"/>
          </p:cNvSpPr>
          <p:nvPr>
            <p:ph type="dt" sz="half" idx="10"/>
          </p:nvPr>
        </p:nvSpPr>
        <p:spPr/>
        <p:txBody>
          <a:bodyPr/>
          <a:lstStyle/>
          <a:p>
            <a:fld id="{2379E2E4-0F8F-4D7A-85AD-6160AF732DB5}"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65</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65397239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420888"/>
            <a:ext cx="7408333" cy="3705275"/>
          </a:xfrm>
        </p:spPr>
        <p:txBody>
          <a:bodyPr/>
          <a:lstStyle/>
          <a:p>
            <a:pPr marL="180000" lvl="0" indent="274320" fontAlgn="base">
              <a:spcBef>
                <a:spcPts val="0"/>
              </a:spcBef>
              <a:spcAft>
                <a:spcPct val="0"/>
              </a:spcAft>
              <a:buClr>
                <a:srgbClr val="000000"/>
              </a:buClr>
              <a:buSzPct val="75000"/>
              <a:buNone/>
            </a:pPr>
            <a:endParaRPr lang="tr-TR" altLang="tr-TR" sz="2000" kern="0" dirty="0" smtClean="0">
              <a:solidFill>
                <a:srgbClr val="000000"/>
              </a:solidFill>
              <a:latin typeface="Arial"/>
            </a:endParaRPr>
          </a:p>
          <a:p>
            <a:pPr marL="180000" lvl="0" indent="274320" fontAlgn="base">
              <a:spcBef>
                <a:spcPts val="0"/>
              </a:spcBef>
              <a:spcAft>
                <a:spcPct val="0"/>
              </a:spcAft>
              <a:buClr>
                <a:srgbClr val="000000"/>
              </a:buClr>
              <a:buSzPct val="75000"/>
              <a:buNone/>
            </a:pPr>
            <a:r>
              <a:rPr lang="tr-TR" altLang="tr-TR" kern="0" dirty="0" smtClean="0">
                <a:solidFill>
                  <a:srgbClr val="000000"/>
                </a:solidFill>
                <a:latin typeface="Arial"/>
              </a:rPr>
              <a:t>Memurlar </a:t>
            </a:r>
            <a:r>
              <a:rPr lang="tr-TR" altLang="tr-TR" kern="0" dirty="0">
                <a:solidFill>
                  <a:srgbClr val="000000"/>
                </a:solidFill>
                <a:latin typeface="Arial"/>
              </a:rPr>
              <a:t>ve diğer kamu </a:t>
            </a:r>
            <a:r>
              <a:rPr lang="tr-TR" altLang="tr-TR" kern="0" dirty="0" smtClean="0">
                <a:solidFill>
                  <a:srgbClr val="000000"/>
                </a:solidFill>
                <a:latin typeface="Arial"/>
              </a:rPr>
              <a:t>görevlileri haklarında haksız isnatta bulunanlar hakkında kamu </a:t>
            </a:r>
            <a:r>
              <a:rPr lang="tr-TR" altLang="tr-TR" kern="0" dirty="0">
                <a:solidFill>
                  <a:srgbClr val="000000"/>
                </a:solidFill>
                <a:latin typeface="Arial"/>
              </a:rPr>
              <a:t>davası açılması için Cumhuriyet başsavcılığına başvurma ve haksız isnatta bulunanlar hakkında genel hükümlere göre </a:t>
            </a:r>
            <a:r>
              <a:rPr lang="tr-TR" altLang="tr-TR" sz="3200" b="1" kern="0" dirty="0">
                <a:solidFill>
                  <a:srgbClr val="FF0000"/>
                </a:solidFill>
                <a:latin typeface="Arial"/>
              </a:rPr>
              <a:t>tazminat davası açma hakları</a:t>
            </a:r>
            <a:r>
              <a:rPr lang="tr-TR" altLang="tr-TR" b="1" kern="0" dirty="0">
                <a:solidFill>
                  <a:srgbClr val="FF0000"/>
                </a:solidFill>
                <a:latin typeface="Arial"/>
              </a:rPr>
              <a:t> </a:t>
            </a:r>
            <a:r>
              <a:rPr lang="tr-TR" altLang="tr-TR" kern="0" dirty="0">
                <a:solidFill>
                  <a:schemeClr val="tx1"/>
                </a:solidFill>
                <a:latin typeface="Arial"/>
              </a:rPr>
              <a:t>saklıdır</a:t>
            </a:r>
            <a:r>
              <a:rPr lang="tr-TR" altLang="tr-TR" kern="0" dirty="0">
                <a:solidFill>
                  <a:srgbClr val="000000"/>
                </a:solidFill>
                <a:latin typeface="Arial"/>
              </a:rPr>
              <a:t> </a:t>
            </a:r>
            <a:r>
              <a:rPr lang="tr-TR" altLang="tr-TR" kern="0" dirty="0">
                <a:solidFill>
                  <a:srgbClr val="FF0000"/>
                </a:solidFill>
                <a:latin typeface="Arial"/>
              </a:rPr>
              <a:t>(Md.15</a:t>
            </a:r>
            <a:r>
              <a:rPr lang="tr-TR" altLang="tr-TR" kern="0" dirty="0" smtClean="0">
                <a:solidFill>
                  <a:srgbClr val="FF0000"/>
                </a:solidFill>
                <a:latin typeface="Arial"/>
              </a:rPr>
              <a:t>).</a:t>
            </a:r>
            <a:endParaRPr lang="tr-TR" altLang="tr-TR" kern="0" dirty="0">
              <a:solidFill>
                <a:srgbClr val="FF0000"/>
              </a:solidFill>
              <a:latin typeface="Arial"/>
            </a:endParaRPr>
          </a:p>
        </p:txBody>
      </p:sp>
      <p:sp>
        <p:nvSpPr>
          <p:cNvPr id="3" name="Başlık 2"/>
          <p:cNvSpPr>
            <a:spLocks noGrp="1"/>
          </p:cNvSpPr>
          <p:nvPr>
            <p:ph type="title"/>
          </p:nvPr>
        </p:nvSpPr>
        <p:spPr/>
        <p:txBody>
          <a:bodyPr>
            <a:normAutofit fontScale="90000"/>
          </a:bodyPr>
          <a:lstStyle/>
          <a:p>
            <a:r>
              <a:rPr lang="tr-TR" dirty="0" smtClean="0"/>
              <a:t>	MEMURUN DAVA AÇMA HAKKI</a:t>
            </a:r>
            <a:endParaRPr lang="tr-TR" dirty="0"/>
          </a:p>
        </p:txBody>
      </p:sp>
      <p:sp>
        <p:nvSpPr>
          <p:cNvPr id="5" name="Veri Yer Tutucusu 4"/>
          <p:cNvSpPr>
            <a:spLocks noGrp="1"/>
          </p:cNvSpPr>
          <p:nvPr>
            <p:ph type="dt" sz="half" idx="10"/>
          </p:nvPr>
        </p:nvSpPr>
        <p:spPr/>
        <p:txBody>
          <a:bodyPr/>
          <a:lstStyle/>
          <a:p>
            <a:fld id="{C61015DA-CA94-4878-831B-956915B6A466}"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66</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396089206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132856"/>
            <a:ext cx="7948405" cy="3993307"/>
          </a:xfrm>
        </p:spPr>
        <p:txBody>
          <a:bodyPr>
            <a:normAutofit fontScale="92500" lnSpcReduction="20000"/>
          </a:bodyPr>
          <a:lstStyle/>
          <a:p>
            <a:pPr marL="0" indent="0">
              <a:buNone/>
            </a:pPr>
            <a:r>
              <a:rPr lang="tr-TR" dirty="0" smtClean="0"/>
              <a:t>	Bu </a:t>
            </a:r>
            <a:r>
              <a:rPr lang="tr-TR" dirty="0"/>
              <a:t>Kanuna </a:t>
            </a:r>
            <a:r>
              <a:rPr lang="tr-TR" b="1" dirty="0">
                <a:solidFill>
                  <a:srgbClr val="FF0000"/>
                </a:solidFill>
              </a:rPr>
              <a:t>ya da başka kanunlara göre</a:t>
            </a:r>
            <a:r>
              <a:rPr lang="tr-TR" dirty="0"/>
              <a:t> ön inceleme, disiplin soruşturması veya diğer idari soruşturmaları yapmakla görevlendirilenler ile </a:t>
            </a:r>
            <a:r>
              <a:rPr lang="tr-TR" b="1" dirty="0">
                <a:solidFill>
                  <a:srgbClr val="FF0000"/>
                </a:solidFill>
              </a:rPr>
              <a:t>teftiş ya da denetim elemanlarının </a:t>
            </a:r>
            <a:r>
              <a:rPr lang="tr-TR" dirty="0"/>
              <a:t>bu görevleriyle ilgili olarak yaptıkları işlemlerden, yürüttükleri faaliyetlerden, düzenledikleri raporlar ile görüş yazılarında belirttikleri kanaatlerinden veya kanunla verilen yetkilere dayanarak aldıkları tedbirlerden dolayı kişisel kusur, haksız fiil veya diğer sorumluluk hâlleri de dâhil olmak üzere </a:t>
            </a:r>
            <a:r>
              <a:rPr lang="tr-TR" b="1" dirty="0">
                <a:solidFill>
                  <a:srgbClr val="FF0000"/>
                </a:solidFill>
              </a:rPr>
              <a:t>ancak idare aleyhine tazminat davası açılabilir.</a:t>
            </a:r>
            <a:r>
              <a:rPr lang="tr-TR" dirty="0"/>
              <a:t> </a:t>
            </a:r>
            <a:endParaRPr lang="tr-TR" dirty="0" smtClean="0"/>
          </a:p>
          <a:p>
            <a:pPr marL="0" indent="0">
              <a:buNone/>
            </a:pPr>
            <a:r>
              <a:rPr lang="tr-TR" dirty="0" smtClean="0"/>
              <a:t>Ancak </a:t>
            </a:r>
            <a:r>
              <a:rPr lang="tr-TR" dirty="0"/>
              <a:t>bu görevlilerin suç sayılan eylemleri ile kin, garez ve hatıra dayalı olarak veya baskı veya telkinle kanaat oluşturduğu ya da değiştirdiği kesinleşmiş yargı ya da disiplin kurulu kararıyla tespit edilirse, </a:t>
            </a:r>
            <a:r>
              <a:rPr lang="tr-TR" b="1" dirty="0">
                <a:solidFill>
                  <a:srgbClr val="FF0000"/>
                </a:solidFill>
              </a:rPr>
              <a:t>idarenin görevliye rücu hakkı</a:t>
            </a:r>
            <a:r>
              <a:rPr lang="tr-TR" dirty="0"/>
              <a:t> saklıdır.</a:t>
            </a:r>
          </a:p>
        </p:txBody>
      </p:sp>
      <p:sp>
        <p:nvSpPr>
          <p:cNvPr id="3" name="Başlık 2"/>
          <p:cNvSpPr>
            <a:spLocks noGrp="1"/>
          </p:cNvSpPr>
          <p:nvPr>
            <p:ph type="title"/>
          </p:nvPr>
        </p:nvSpPr>
        <p:spPr/>
        <p:txBody>
          <a:bodyPr/>
          <a:lstStyle/>
          <a:p>
            <a:r>
              <a:rPr lang="tr-TR" b="1" dirty="0" smtClean="0">
                <a:solidFill>
                  <a:srgbClr val="FF0000"/>
                </a:solidFill>
              </a:rPr>
              <a:t>TAZMİNAT DAVASI</a:t>
            </a:r>
            <a:endParaRPr lang="tr-TR" b="1" dirty="0">
              <a:solidFill>
                <a:srgbClr val="FF0000"/>
              </a:solidFill>
            </a:endParaRPr>
          </a:p>
        </p:txBody>
      </p:sp>
      <p:sp>
        <p:nvSpPr>
          <p:cNvPr id="5" name="Veri Yer Tutucusu 4"/>
          <p:cNvSpPr>
            <a:spLocks noGrp="1"/>
          </p:cNvSpPr>
          <p:nvPr>
            <p:ph type="dt" sz="half" idx="10"/>
          </p:nvPr>
        </p:nvSpPr>
        <p:spPr/>
        <p:txBody>
          <a:bodyPr/>
          <a:lstStyle/>
          <a:p>
            <a:fld id="{80752DE2-170E-4711-AF31-DF91535150EF}"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67</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13826075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lvl="0" indent="270000" fontAlgn="base">
              <a:lnSpc>
                <a:spcPct val="110000"/>
              </a:lnSpc>
              <a:spcBef>
                <a:spcPct val="0"/>
              </a:spcBef>
              <a:spcAft>
                <a:spcPct val="0"/>
              </a:spcAft>
              <a:buClrTx/>
              <a:buSzTx/>
              <a:buNone/>
            </a:pPr>
            <a:r>
              <a:rPr lang="tr-TR" altLang="tr-TR" b="1" dirty="0" smtClean="0">
                <a:solidFill>
                  <a:srgbClr val="FF0000"/>
                </a:solidFill>
                <a:latin typeface="Arial Narrow" panose="020B0606020202030204" pitchFamily="34" charset="0"/>
              </a:rPr>
              <a:t>Kanunlarda </a:t>
            </a:r>
            <a:r>
              <a:rPr lang="tr-TR" altLang="tr-TR" b="1" dirty="0">
                <a:solidFill>
                  <a:srgbClr val="FF0000"/>
                </a:solidFill>
                <a:latin typeface="Arial Narrow" panose="020B0606020202030204" pitchFamily="34" charset="0"/>
              </a:rPr>
              <a:t>Memurin </a:t>
            </a:r>
            <a:r>
              <a:rPr lang="tr-TR" altLang="tr-TR" b="1" dirty="0" err="1">
                <a:solidFill>
                  <a:srgbClr val="FF0000"/>
                </a:solidFill>
                <a:latin typeface="Arial Narrow" panose="020B0606020202030204" pitchFamily="34" charset="0"/>
              </a:rPr>
              <a:t>Muhakematı</a:t>
            </a:r>
            <a:r>
              <a:rPr lang="tr-TR" altLang="tr-TR" b="1" dirty="0">
                <a:solidFill>
                  <a:srgbClr val="FF0000"/>
                </a:solidFill>
                <a:latin typeface="Arial Narrow" panose="020B0606020202030204" pitchFamily="34" charset="0"/>
              </a:rPr>
              <a:t> Hakkında </a:t>
            </a:r>
            <a:r>
              <a:rPr lang="tr-TR" altLang="tr-TR" b="1" dirty="0" smtClean="0">
                <a:solidFill>
                  <a:srgbClr val="FF0000"/>
                </a:solidFill>
                <a:latin typeface="Arial Narrow" panose="020B0606020202030204" pitchFamily="34" charset="0"/>
              </a:rPr>
              <a:t>Kanunu </a:t>
            </a:r>
            <a:r>
              <a:rPr lang="tr-TR" altLang="tr-TR" b="1" dirty="0" err="1" smtClean="0">
                <a:solidFill>
                  <a:srgbClr val="FF0000"/>
                </a:solidFill>
                <a:latin typeface="Arial Narrow" panose="020B0606020202030204" pitchFamily="34" charset="0"/>
              </a:rPr>
              <a:t>Muvakkat’</a:t>
            </a:r>
            <a:r>
              <a:rPr lang="tr-TR" altLang="tr-TR" dirty="0" err="1" smtClean="0">
                <a:solidFill>
                  <a:srgbClr val="7030A0"/>
                </a:solidFill>
                <a:latin typeface="Arial Narrow" panose="020B0606020202030204" pitchFamily="34" charset="0"/>
              </a:rPr>
              <a:t>ın</a:t>
            </a:r>
            <a:r>
              <a:rPr lang="tr-TR" altLang="tr-TR" dirty="0" smtClean="0">
                <a:solidFill>
                  <a:srgbClr val="7030A0"/>
                </a:solidFill>
                <a:latin typeface="Arial Narrow" panose="020B0606020202030204" pitchFamily="34" charset="0"/>
              </a:rPr>
              <a:t> </a:t>
            </a:r>
            <a:r>
              <a:rPr lang="tr-TR" altLang="tr-TR" dirty="0">
                <a:solidFill>
                  <a:srgbClr val="7030A0"/>
                </a:solidFill>
                <a:latin typeface="Arial Narrow" panose="020B0606020202030204" pitchFamily="34" charset="0"/>
              </a:rPr>
              <a:t>uygulanacağı belirtilen hallerde bu </a:t>
            </a:r>
            <a:r>
              <a:rPr lang="tr-TR" altLang="tr-TR" dirty="0" smtClean="0">
                <a:solidFill>
                  <a:srgbClr val="7030A0"/>
                </a:solidFill>
                <a:latin typeface="Arial Narrow" panose="020B0606020202030204" pitchFamily="34" charset="0"/>
              </a:rPr>
              <a:t>Kanun </a:t>
            </a:r>
            <a:r>
              <a:rPr lang="tr-TR" altLang="tr-TR" dirty="0">
                <a:solidFill>
                  <a:srgbClr val="7030A0"/>
                </a:solidFill>
                <a:latin typeface="Arial Narrow" panose="020B0606020202030204" pitchFamily="34" charset="0"/>
              </a:rPr>
              <a:t>hükümleri uygulanır. </a:t>
            </a:r>
            <a:endParaRPr lang="tr-TR" altLang="tr-TR" dirty="0" smtClean="0">
              <a:solidFill>
                <a:srgbClr val="7030A0"/>
              </a:solidFill>
              <a:latin typeface="Arial Narrow" panose="020B0606020202030204" pitchFamily="34" charset="0"/>
            </a:endParaRPr>
          </a:p>
          <a:p>
            <a:pPr marL="0" lvl="0" indent="0" fontAlgn="base">
              <a:spcBef>
                <a:spcPct val="0"/>
              </a:spcBef>
              <a:spcAft>
                <a:spcPct val="0"/>
              </a:spcAft>
              <a:buClrTx/>
              <a:buSzTx/>
              <a:buNone/>
            </a:pPr>
            <a:endParaRPr lang="tr-TR" altLang="tr-TR" b="1" dirty="0">
              <a:solidFill>
                <a:srgbClr val="7030A0"/>
              </a:solidFill>
              <a:latin typeface="Arial Narrow" panose="020B0606020202030204" pitchFamily="34" charset="0"/>
            </a:endParaRPr>
          </a:p>
          <a:p>
            <a:pPr marL="0" lvl="0" indent="270000" fontAlgn="base">
              <a:spcBef>
                <a:spcPct val="0"/>
              </a:spcBef>
              <a:spcAft>
                <a:spcPct val="0"/>
              </a:spcAft>
              <a:buClrTx/>
              <a:buSzTx/>
              <a:buNone/>
            </a:pPr>
            <a:r>
              <a:rPr lang="tr-TR" altLang="tr-TR" b="1" dirty="0">
                <a:solidFill>
                  <a:srgbClr val="FF0000"/>
                </a:solidFill>
                <a:latin typeface="Arial Narrow" panose="020B0606020202030204" pitchFamily="34" charset="0"/>
              </a:rPr>
              <a:t>Kanunlarda Memurin </a:t>
            </a:r>
            <a:r>
              <a:rPr lang="tr-TR" altLang="tr-TR" b="1" dirty="0" err="1">
                <a:solidFill>
                  <a:srgbClr val="FF0000"/>
                </a:solidFill>
                <a:latin typeface="Arial Narrow" panose="020B0606020202030204" pitchFamily="34" charset="0"/>
              </a:rPr>
              <a:t>Muhakematı</a:t>
            </a:r>
            <a:r>
              <a:rPr lang="tr-TR" altLang="tr-TR" b="1" dirty="0">
                <a:solidFill>
                  <a:srgbClr val="FF0000"/>
                </a:solidFill>
                <a:latin typeface="Arial Narrow" panose="020B0606020202030204" pitchFamily="34" charset="0"/>
              </a:rPr>
              <a:t> Hakkında </a:t>
            </a:r>
            <a:r>
              <a:rPr lang="tr-TR" altLang="tr-TR" b="1" dirty="0" smtClean="0">
                <a:solidFill>
                  <a:srgbClr val="FF0000"/>
                </a:solidFill>
                <a:latin typeface="Arial Narrow" panose="020B0606020202030204" pitchFamily="34" charset="0"/>
              </a:rPr>
              <a:t>Kanunu </a:t>
            </a:r>
            <a:r>
              <a:rPr lang="tr-TR" altLang="tr-TR" b="1" dirty="0" err="1" smtClean="0">
                <a:solidFill>
                  <a:srgbClr val="FF0000"/>
                </a:solidFill>
                <a:latin typeface="Arial Narrow" panose="020B0606020202030204" pitchFamily="34" charset="0"/>
              </a:rPr>
              <a:t>Muvakkat’</a:t>
            </a:r>
            <a:r>
              <a:rPr lang="tr-TR" altLang="tr-TR" dirty="0" err="1" smtClean="0">
                <a:solidFill>
                  <a:srgbClr val="7030A0"/>
                </a:solidFill>
                <a:latin typeface="Arial Narrow" panose="020B0606020202030204" pitchFamily="34" charset="0"/>
              </a:rPr>
              <a:t>ın</a:t>
            </a:r>
            <a:r>
              <a:rPr lang="tr-TR" altLang="tr-TR" dirty="0" smtClean="0">
                <a:solidFill>
                  <a:srgbClr val="7030A0"/>
                </a:solidFill>
                <a:latin typeface="Arial Narrow" panose="020B0606020202030204" pitchFamily="34" charset="0"/>
              </a:rPr>
              <a:t> </a:t>
            </a:r>
            <a:r>
              <a:rPr lang="tr-TR" altLang="tr-TR" dirty="0">
                <a:solidFill>
                  <a:srgbClr val="7030A0"/>
                </a:solidFill>
                <a:latin typeface="Arial Narrow" panose="020B0606020202030204" pitchFamily="34" charset="0"/>
              </a:rPr>
              <a:t>uygulanmayacağı belirtilen </a:t>
            </a:r>
            <a:r>
              <a:rPr lang="tr-TR" altLang="tr-TR" dirty="0" smtClean="0">
                <a:solidFill>
                  <a:srgbClr val="7030A0"/>
                </a:solidFill>
                <a:latin typeface="Arial Narrow" panose="020B0606020202030204" pitchFamily="34" charset="0"/>
              </a:rPr>
              <a:t>hallerde genel </a:t>
            </a:r>
            <a:r>
              <a:rPr lang="tr-TR" altLang="tr-TR" dirty="0">
                <a:solidFill>
                  <a:srgbClr val="7030A0"/>
                </a:solidFill>
                <a:latin typeface="Arial Narrow" panose="020B0606020202030204" pitchFamily="34" charset="0"/>
              </a:rPr>
              <a:t>hükümler uygulanır.</a:t>
            </a:r>
          </a:p>
          <a:p>
            <a:pPr lvl="0" fontAlgn="base">
              <a:spcAft>
                <a:spcPct val="0"/>
              </a:spcAft>
              <a:buClr>
                <a:srgbClr val="000000"/>
              </a:buClr>
              <a:buSzPct val="75000"/>
              <a:buNone/>
            </a:pPr>
            <a:endParaRPr lang="tr-TR" altLang="tr-TR" sz="2000" kern="0" dirty="0">
              <a:solidFill>
                <a:srgbClr val="7030A0"/>
              </a:solidFill>
              <a:latin typeface="Arial"/>
            </a:endParaRPr>
          </a:p>
          <a:p>
            <a:pPr marL="180000" lvl="0" indent="274320" fontAlgn="base">
              <a:lnSpc>
                <a:spcPct val="110000"/>
              </a:lnSpc>
              <a:spcBef>
                <a:spcPts val="0"/>
              </a:spcBef>
              <a:spcAft>
                <a:spcPct val="0"/>
              </a:spcAft>
              <a:buClr>
                <a:srgbClr val="000000"/>
              </a:buClr>
              <a:buSzPct val="75000"/>
              <a:buNone/>
            </a:pPr>
            <a:r>
              <a:rPr lang="tr-TR" altLang="tr-TR" sz="2000" b="1" kern="0" dirty="0" smtClean="0">
                <a:solidFill>
                  <a:srgbClr val="7030A0"/>
                </a:solidFill>
                <a:latin typeface="Arial"/>
              </a:rPr>
              <a:t>4 </a:t>
            </a:r>
            <a:r>
              <a:rPr lang="tr-TR" altLang="tr-TR" sz="2000" b="1" kern="0" dirty="0">
                <a:solidFill>
                  <a:srgbClr val="7030A0"/>
                </a:solidFill>
                <a:latin typeface="Arial"/>
              </a:rPr>
              <a:t>Şubat 1329 tarihli Memurin </a:t>
            </a:r>
            <a:r>
              <a:rPr lang="tr-TR" altLang="tr-TR" sz="2000" b="1" kern="0" dirty="0" err="1">
                <a:solidFill>
                  <a:srgbClr val="7030A0"/>
                </a:solidFill>
                <a:latin typeface="Arial"/>
              </a:rPr>
              <a:t>Muhakematı</a:t>
            </a:r>
            <a:r>
              <a:rPr lang="tr-TR" altLang="tr-TR" sz="2000" b="1" kern="0" dirty="0">
                <a:solidFill>
                  <a:srgbClr val="7030A0"/>
                </a:solidFill>
                <a:latin typeface="Arial"/>
              </a:rPr>
              <a:t> Hakkında Kanunu Muvakkat yürürlükten kaldırılmıştır.</a:t>
            </a:r>
          </a:p>
          <a:p>
            <a:endParaRPr lang="tr-TR" dirty="0"/>
          </a:p>
        </p:txBody>
      </p:sp>
      <p:sp>
        <p:nvSpPr>
          <p:cNvPr id="2" name="Başlık 1"/>
          <p:cNvSpPr>
            <a:spLocks noGrp="1"/>
          </p:cNvSpPr>
          <p:nvPr>
            <p:ph type="title"/>
          </p:nvPr>
        </p:nvSpPr>
        <p:spPr/>
        <p:txBody>
          <a:bodyPr>
            <a:normAutofit fontScale="90000"/>
          </a:bodyPr>
          <a:lstStyle/>
          <a:p>
            <a:r>
              <a:rPr lang="tr-TR" dirty="0" smtClean="0"/>
              <a:t>DİĞER KANUNLARA YAPILAN ATIFLAR</a:t>
            </a:r>
            <a:endParaRPr lang="tr-TR" dirty="0"/>
          </a:p>
        </p:txBody>
      </p:sp>
      <p:sp>
        <p:nvSpPr>
          <p:cNvPr id="5" name="Veri Yer Tutucusu 4"/>
          <p:cNvSpPr>
            <a:spLocks noGrp="1"/>
          </p:cNvSpPr>
          <p:nvPr>
            <p:ph type="dt" sz="half" idx="10"/>
          </p:nvPr>
        </p:nvSpPr>
        <p:spPr/>
        <p:txBody>
          <a:bodyPr/>
          <a:lstStyle/>
          <a:p>
            <a:fld id="{101CA133-6494-43ED-AEF5-70D4113A7438}"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68</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391437745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539552" y="1916832"/>
            <a:ext cx="8229600" cy="2226576"/>
          </a:xfrm>
        </p:spPr>
        <p:style>
          <a:lnRef idx="1">
            <a:schemeClr val="accent4"/>
          </a:lnRef>
          <a:fillRef idx="2">
            <a:schemeClr val="accent4"/>
          </a:fillRef>
          <a:effectRef idx="1">
            <a:schemeClr val="accent4"/>
          </a:effectRef>
          <a:fontRef idx="minor">
            <a:schemeClr val="dk1"/>
          </a:fontRef>
        </p:style>
        <p:txBody>
          <a:bodyPr>
            <a:normAutofit/>
          </a:bodyPr>
          <a:lstStyle/>
          <a:p>
            <a:r>
              <a:rPr lang="tr-TR" sz="6000" b="1" dirty="0" smtClean="0">
                <a:solidFill>
                  <a:srgbClr val="FF0000"/>
                </a:solidFill>
              </a:rPr>
              <a:t>ÖN İNCELEME RAPORU</a:t>
            </a:r>
            <a:endParaRPr lang="tr-TR" sz="6000" b="1" dirty="0">
              <a:solidFill>
                <a:srgbClr val="FF0000"/>
              </a:solidFill>
            </a:endParaRPr>
          </a:p>
        </p:txBody>
      </p:sp>
      <p:sp>
        <p:nvSpPr>
          <p:cNvPr id="2" name="Veri Yer Tutucusu 1"/>
          <p:cNvSpPr>
            <a:spLocks noGrp="1"/>
          </p:cNvSpPr>
          <p:nvPr>
            <p:ph type="dt" sz="half" idx="10"/>
          </p:nvPr>
        </p:nvSpPr>
        <p:spPr/>
        <p:txBody>
          <a:bodyPr/>
          <a:lstStyle/>
          <a:p>
            <a:fld id="{786EFD46-1D1B-4DB7-B417-7DA54DE42F26}" type="datetime1">
              <a:rPr lang="tr-TR" smtClean="0"/>
              <a:t>17.02.2020</a:t>
            </a:fld>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69</a:t>
            </a:fld>
            <a:endParaRPr lang="tr-TR"/>
          </a:p>
        </p:txBody>
      </p:sp>
    </p:spTree>
    <p:extLst>
      <p:ext uri="{BB962C8B-B14F-4D97-AF65-F5344CB8AC3E}">
        <p14:creationId xmlns:p14="http://schemas.microsoft.com/office/powerpoint/2010/main" val="18643593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772816"/>
            <a:ext cx="7732381" cy="4536504"/>
          </a:xfrm>
        </p:spPr>
        <p:txBody>
          <a:bodyPr>
            <a:normAutofit fontScale="85000" lnSpcReduction="20000"/>
          </a:bodyPr>
          <a:lstStyle/>
          <a:p>
            <a:pPr marL="0" lvl="0" indent="0" fontAlgn="base">
              <a:spcBef>
                <a:spcPct val="0"/>
              </a:spcBef>
              <a:spcAft>
                <a:spcPct val="0"/>
              </a:spcAft>
              <a:buClr>
                <a:srgbClr val="FFFFFF"/>
              </a:buClr>
              <a:buSzTx/>
              <a:buNone/>
            </a:pPr>
            <a:r>
              <a:rPr lang="tr-TR" altLang="tr-TR" sz="2800" b="1" dirty="0" smtClean="0">
                <a:solidFill>
                  <a:srgbClr val="7030A0"/>
                </a:solidFill>
                <a:latin typeface="Arial Narrow" panose="020B0606020202030204" pitchFamily="34" charset="0"/>
              </a:rPr>
              <a:t> </a:t>
            </a:r>
            <a:r>
              <a:rPr lang="tr-TR" altLang="tr-TR" sz="2800" b="1" dirty="0" smtClean="0">
                <a:solidFill>
                  <a:srgbClr val="FF0000"/>
                </a:solidFill>
                <a:latin typeface="Arial Narrow" panose="020B0606020202030204" pitchFamily="34" charset="0"/>
              </a:rPr>
              <a:t>9-  İtiraz</a:t>
            </a:r>
            <a:r>
              <a:rPr lang="tr-TR" altLang="tr-TR" sz="2800" b="1" dirty="0">
                <a:solidFill>
                  <a:srgbClr val="FF0000"/>
                </a:solidFill>
                <a:latin typeface="Arial Narrow" panose="020B0606020202030204" pitchFamily="34" charset="0"/>
              </a:rPr>
              <a:t>, </a:t>
            </a:r>
          </a:p>
          <a:p>
            <a:pPr marL="0" lvl="0" indent="0" fontAlgn="base">
              <a:spcBef>
                <a:spcPct val="0"/>
              </a:spcBef>
              <a:spcAft>
                <a:spcPct val="0"/>
              </a:spcAft>
              <a:buClr>
                <a:srgbClr val="FFFFFF"/>
              </a:buClr>
              <a:buSzTx/>
              <a:buNone/>
            </a:pPr>
            <a:r>
              <a:rPr lang="tr-TR" altLang="tr-TR" sz="2800" b="1" dirty="0" smtClean="0">
                <a:solidFill>
                  <a:srgbClr val="7030A0"/>
                </a:solidFill>
                <a:latin typeface="Arial Narrow" panose="020B0606020202030204" pitchFamily="34" charset="0"/>
              </a:rPr>
              <a:t>10- </a:t>
            </a:r>
            <a:r>
              <a:rPr lang="tr-TR" altLang="tr-TR" sz="2800" b="1" dirty="0">
                <a:solidFill>
                  <a:srgbClr val="7030A0"/>
                </a:solidFill>
                <a:latin typeface="Arial Narrow" panose="020B0606020202030204" pitchFamily="34" charset="0"/>
              </a:rPr>
              <a:t>İştirak Halinde İşlenen Suçlar, </a:t>
            </a:r>
          </a:p>
          <a:p>
            <a:pPr marL="0" lvl="0" indent="0" fontAlgn="base">
              <a:spcBef>
                <a:spcPct val="0"/>
              </a:spcBef>
              <a:spcAft>
                <a:spcPct val="0"/>
              </a:spcAft>
              <a:buClr>
                <a:srgbClr val="FFFFFF"/>
              </a:buClr>
              <a:buSzTx/>
              <a:buNone/>
            </a:pPr>
            <a:r>
              <a:rPr lang="tr-TR" altLang="tr-TR" sz="2800" b="1" dirty="0" smtClean="0">
                <a:solidFill>
                  <a:srgbClr val="7030A0"/>
                </a:solidFill>
                <a:latin typeface="Arial Narrow" panose="020B0606020202030204" pitchFamily="34" charset="0"/>
              </a:rPr>
              <a:t>11- </a:t>
            </a:r>
            <a:r>
              <a:rPr lang="tr-TR" altLang="tr-TR" sz="2800" b="1" dirty="0">
                <a:solidFill>
                  <a:srgbClr val="7030A0"/>
                </a:solidFill>
                <a:latin typeface="Arial Narrow" panose="020B0606020202030204" pitchFamily="34" charset="0"/>
              </a:rPr>
              <a:t>Soruşturma İzninin Gönderileceği </a:t>
            </a:r>
            <a:r>
              <a:rPr lang="tr-TR" altLang="tr-TR" sz="2800" b="1" dirty="0" smtClean="0">
                <a:solidFill>
                  <a:srgbClr val="7030A0"/>
                </a:solidFill>
                <a:latin typeface="Arial Narrow" panose="020B0606020202030204" pitchFamily="34" charset="0"/>
              </a:rPr>
              <a:t>Merci,</a:t>
            </a:r>
            <a:endParaRPr lang="tr-TR" altLang="tr-TR" sz="2800" b="1" dirty="0">
              <a:solidFill>
                <a:srgbClr val="7030A0"/>
              </a:solidFill>
              <a:latin typeface="Arial Narrow" panose="020B0606020202030204" pitchFamily="34" charset="0"/>
            </a:endParaRPr>
          </a:p>
          <a:p>
            <a:pPr marL="0" lvl="0" indent="0" fontAlgn="base">
              <a:spcBef>
                <a:spcPct val="0"/>
              </a:spcBef>
              <a:spcAft>
                <a:spcPct val="0"/>
              </a:spcAft>
              <a:buClr>
                <a:srgbClr val="FFFFFF"/>
              </a:buClr>
              <a:buSzTx/>
              <a:buNone/>
            </a:pPr>
            <a:r>
              <a:rPr lang="tr-TR" altLang="tr-TR" sz="2800" b="1" dirty="0" smtClean="0">
                <a:solidFill>
                  <a:srgbClr val="7030A0"/>
                </a:solidFill>
                <a:latin typeface="Arial Narrow" panose="020B0606020202030204" pitchFamily="34" charset="0"/>
              </a:rPr>
              <a:t>12- </a:t>
            </a:r>
            <a:r>
              <a:rPr lang="tr-TR" altLang="tr-TR" sz="2800" b="1" dirty="0">
                <a:solidFill>
                  <a:srgbClr val="7030A0"/>
                </a:solidFill>
                <a:latin typeface="Arial Narrow" panose="020B0606020202030204" pitchFamily="34" charset="0"/>
              </a:rPr>
              <a:t>Hazırlık Soruşturmasını Yapacak Merciler,</a:t>
            </a:r>
          </a:p>
          <a:p>
            <a:pPr marL="0" lvl="0" indent="0" fontAlgn="base">
              <a:spcBef>
                <a:spcPct val="0"/>
              </a:spcBef>
              <a:spcAft>
                <a:spcPct val="0"/>
              </a:spcAft>
              <a:buClr>
                <a:srgbClr val="FFFFFF"/>
              </a:buClr>
              <a:buSzTx/>
              <a:buNone/>
            </a:pPr>
            <a:r>
              <a:rPr lang="tr-TR" altLang="tr-TR" sz="2800" b="1" dirty="0" smtClean="0">
                <a:solidFill>
                  <a:srgbClr val="7030A0"/>
                </a:solidFill>
                <a:latin typeface="Arial Narrow" panose="020B0606020202030204" pitchFamily="34" charset="0"/>
              </a:rPr>
              <a:t>13- Yetki ve </a:t>
            </a:r>
            <a:r>
              <a:rPr lang="tr-TR" altLang="tr-TR" sz="2800" b="1" dirty="0">
                <a:solidFill>
                  <a:srgbClr val="7030A0"/>
                </a:solidFill>
                <a:latin typeface="Arial Narrow" panose="020B0606020202030204" pitchFamily="34" charset="0"/>
              </a:rPr>
              <a:t>Görevli </a:t>
            </a:r>
            <a:r>
              <a:rPr lang="tr-TR" altLang="tr-TR" sz="2800" b="1" dirty="0" smtClean="0">
                <a:solidFill>
                  <a:srgbClr val="7030A0"/>
                </a:solidFill>
                <a:latin typeface="Arial Narrow" panose="020B0606020202030204" pitchFamily="34" charset="0"/>
              </a:rPr>
              <a:t>Mahkeme,</a:t>
            </a:r>
            <a:endParaRPr lang="tr-TR" altLang="tr-TR" sz="2800" b="1" dirty="0">
              <a:solidFill>
                <a:srgbClr val="7030A0"/>
              </a:solidFill>
              <a:latin typeface="Arial Narrow" panose="020B0606020202030204" pitchFamily="34" charset="0"/>
            </a:endParaRPr>
          </a:p>
          <a:p>
            <a:pPr marL="0" lvl="0" indent="0" fontAlgn="base">
              <a:spcBef>
                <a:spcPct val="0"/>
              </a:spcBef>
              <a:spcAft>
                <a:spcPct val="0"/>
              </a:spcAft>
              <a:buClr>
                <a:srgbClr val="FFFFFF"/>
              </a:buClr>
              <a:buSzTx/>
              <a:buNone/>
            </a:pPr>
            <a:r>
              <a:rPr lang="tr-TR" altLang="tr-TR" sz="2800" b="1" dirty="0" smtClean="0">
                <a:solidFill>
                  <a:srgbClr val="7030A0"/>
                </a:solidFill>
                <a:latin typeface="Arial Narrow" panose="020B0606020202030204" pitchFamily="34" charset="0"/>
              </a:rPr>
              <a:t>14- </a:t>
            </a:r>
            <a:r>
              <a:rPr lang="tr-TR" altLang="tr-TR" sz="2800" b="1" dirty="0">
                <a:solidFill>
                  <a:srgbClr val="7030A0"/>
                </a:solidFill>
                <a:latin typeface="Arial Narrow" panose="020B0606020202030204" pitchFamily="34" charset="0"/>
              </a:rPr>
              <a:t>Vekillerin Durumu,</a:t>
            </a:r>
          </a:p>
          <a:p>
            <a:pPr marL="0" lvl="0" indent="0" fontAlgn="base">
              <a:spcBef>
                <a:spcPct val="0"/>
              </a:spcBef>
              <a:spcAft>
                <a:spcPct val="0"/>
              </a:spcAft>
              <a:buClr>
                <a:srgbClr val="FFFFFF"/>
              </a:buClr>
              <a:buSzTx/>
              <a:buNone/>
            </a:pPr>
            <a:r>
              <a:rPr lang="tr-TR" altLang="tr-TR" sz="2800" b="1" dirty="0" smtClean="0">
                <a:solidFill>
                  <a:srgbClr val="7030A0"/>
                </a:solidFill>
                <a:latin typeface="Arial Narrow" panose="020B0606020202030204" pitchFamily="34" charset="0"/>
              </a:rPr>
              <a:t>15- </a:t>
            </a:r>
            <a:r>
              <a:rPr lang="tr-TR" altLang="tr-TR" sz="2800" b="1" dirty="0">
                <a:solidFill>
                  <a:srgbClr val="7030A0"/>
                </a:solidFill>
                <a:latin typeface="Arial Narrow" panose="020B0606020202030204" pitchFamily="34" charset="0"/>
              </a:rPr>
              <a:t>Cumhuriyet </a:t>
            </a:r>
            <a:r>
              <a:rPr lang="tr-TR" altLang="tr-TR" sz="2800" b="1" dirty="0" smtClean="0">
                <a:solidFill>
                  <a:srgbClr val="7030A0"/>
                </a:solidFill>
                <a:latin typeface="Arial Narrow" panose="020B0606020202030204" pitchFamily="34" charset="0"/>
              </a:rPr>
              <a:t>Başsavcılığınca </a:t>
            </a:r>
            <a:r>
              <a:rPr lang="tr-TR" altLang="tr-TR" sz="2800" b="1" dirty="0" err="1">
                <a:solidFill>
                  <a:srgbClr val="7030A0"/>
                </a:solidFill>
                <a:latin typeface="Arial Narrow" panose="020B0606020202030204" pitchFamily="34" charset="0"/>
              </a:rPr>
              <a:t>Re’sen</a:t>
            </a:r>
            <a:r>
              <a:rPr lang="tr-TR" altLang="tr-TR" sz="2800" b="1" dirty="0">
                <a:solidFill>
                  <a:srgbClr val="7030A0"/>
                </a:solidFill>
                <a:latin typeface="Arial Narrow" panose="020B0606020202030204" pitchFamily="34" charset="0"/>
              </a:rPr>
              <a:t> </a:t>
            </a:r>
            <a:r>
              <a:rPr lang="tr-TR" altLang="tr-TR" sz="2800" b="1" dirty="0" smtClean="0">
                <a:solidFill>
                  <a:srgbClr val="7030A0"/>
                </a:solidFill>
                <a:latin typeface="Arial Narrow" panose="020B0606020202030204" pitchFamily="34" charset="0"/>
              </a:rPr>
              <a:t>Dava Açılacak Haller,</a:t>
            </a:r>
          </a:p>
          <a:p>
            <a:pPr marL="0" lvl="0" indent="0" fontAlgn="base">
              <a:spcBef>
                <a:spcPct val="0"/>
              </a:spcBef>
              <a:spcAft>
                <a:spcPct val="0"/>
              </a:spcAft>
              <a:buClr>
                <a:srgbClr val="FFFFFF"/>
              </a:buClr>
              <a:buSzTx/>
              <a:buNone/>
            </a:pPr>
            <a:r>
              <a:rPr lang="tr-TR" altLang="tr-TR" sz="2800" b="1" dirty="0" smtClean="0">
                <a:solidFill>
                  <a:srgbClr val="7030A0"/>
                </a:solidFill>
                <a:latin typeface="Arial Narrow" panose="020B0606020202030204" pitchFamily="34" charset="0"/>
              </a:rPr>
              <a:t>16- </a:t>
            </a:r>
            <a:r>
              <a:rPr lang="tr-TR" altLang="tr-TR" sz="2800" b="1" dirty="0">
                <a:solidFill>
                  <a:srgbClr val="7030A0"/>
                </a:solidFill>
                <a:latin typeface="Arial Narrow" panose="020B0606020202030204" pitchFamily="34" charset="0"/>
              </a:rPr>
              <a:t>Memurin </a:t>
            </a:r>
            <a:r>
              <a:rPr lang="tr-TR" altLang="tr-TR" sz="2800" b="1" dirty="0" err="1" smtClean="0">
                <a:solidFill>
                  <a:srgbClr val="7030A0"/>
                </a:solidFill>
                <a:latin typeface="Arial Narrow" panose="020B0606020202030204" pitchFamily="34" charset="0"/>
              </a:rPr>
              <a:t>Muhakematı</a:t>
            </a:r>
            <a:r>
              <a:rPr lang="tr-TR" altLang="tr-TR" sz="2800" b="1" dirty="0" smtClean="0">
                <a:solidFill>
                  <a:srgbClr val="7030A0"/>
                </a:solidFill>
                <a:latin typeface="Arial Narrow" panose="020B0606020202030204" pitchFamily="34" charset="0"/>
              </a:rPr>
              <a:t> </a:t>
            </a:r>
            <a:r>
              <a:rPr lang="tr-TR" altLang="tr-TR" sz="2800" b="1" dirty="0">
                <a:solidFill>
                  <a:srgbClr val="7030A0"/>
                </a:solidFill>
                <a:latin typeface="Arial Narrow" panose="020B0606020202030204" pitchFamily="34" charset="0"/>
              </a:rPr>
              <a:t>Hakkında </a:t>
            </a:r>
            <a:r>
              <a:rPr lang="tr-TR" altLang="tr-TR" sz="2800" b="1" dirty="0" smtClean="0">
                <a:solidFill>
                  <a:srgbClr val="7030A0"/>
                </a:solidFill>
                <a:latin typeface="Arial Narrow" panose="020B0606020202030204" pitchFamily="34" charset="0"/>
              </a:rPr>
              <a:t>Kanunu </a:t>
            </a:r>
            <a:r>
              <a:rPr lang="tr-TR" altLang="tr-TR" sz="2800" b="1" dirty="0" err="1" smtClean="0">
                <a:solidFill>
                  <a:srgbClr val="7030A0"/>
                </a:solidFill>
                <a:latin typeface="Arial Narrow" panose="020B0606020202030204" pitchFamily="34" charset="0"/>
              </a:rPr>
              <a:t>Muvakkat’a</a:t>
            </a:r>
            <a:r>
              <a:rPr lang="tr-TR" altLang="tr-TR" sz="2800" b="1" dirty="0" smtClean="0">
                <a:solidFill>
                  <a:srgbClr val="7030A0"/>
                </a:solidFill>
                <a:latin typeface="Arial Narrow" panose="020B0606020202030204" pitchFamily="34" charset="0"/>
              </a:rPr>
              <a:t> </a:t>
            </a:r>
            <a:r>
              <a:rPr lang="tr-TR" altLang="tr-TR" sz="2800" b="1" dirty="0">
                <a:solidFill>
                  <a:srgbClr val="7030A0"/>
                </a:solidFill>
                <a:latin typeface="Arial Narrow" panose="020B0606020202030204" pitchFamily="34" charset="0"/>
              </a:rPr>
              <a:t>Yapılan Atıflar</a:t>
            </a:r>
            <a:r>
              <a:rPr lang="tr-TR" altLang="tr-TR" sz="2800" b="1" dirty="0" smtClean="0">
                <a:solidFill>
                  <a:srgbClr val="7030A0"/>
                </a:solidFill>
                <a:latin typeface="Arial Narrow" panose="020B0606020202030204" pitchFamily="34" charset="0"/>
              </a:rPr>
              <a:t>,</a:t>
            </a:r>
          </a:p>
          <a:p>
            <a:pPr marL="0" lvl="0" indent="0" fontAlgn="base">
              <a:spcBef>
                <a:spcPct val="0"/>
              </a:spcBef>
              <a:spcAft>
                <a:spcPct val="0"/>
              </a:spcAft>
              <a:buClr>
                <a:srgbClr val="FFFFFF"/>
              </a:buClr>
              <a:buSzTx/>
              <a:buNone/>
            </a:pPr>
            <a:r>
              <a:rPr lang="tr-TR" altLang="tr-TR" sz="2800" b="1" dirty="0" smtClean="0">
                <a:solidFill>
                  <a:srgbClr val="7030A0"/>
                </a:solidFill>
                <a:latin typeface="Arial Narrow" panose="020B0606020202030204" pitchFamily="34" charset="0"/>
              </a:rPr>
              <a:t>17- Değiştirilen Hükümler,</a:t>
            </a:r>
          </a:p>
          <a:p>
            <a:pPr marL="0" lvl="0" indent="0" fontAlgn="base">
              <a:spcBef>
                <a:spcPct val="0"/>
              </a:spcBef>
              <a:spcAft>
                <a:spcPct val="0"/>
              </a:spcAft>
              <a:buClr>
                <a:srgbClr val="FFFFFF"/>
              </a:buClr>
              <a:buSzTx/>
              <a:buNone/>
            </a:pPr>
            <a:r>
              <a:rPr lang="tr-TR" altLang="tr-TR" sz="2800" b="1" dirty="0" smtClean="0">
                <a:solidFill>
                  <a:srgbClr val="7030A0"/>
                </a:solidFill>
                <a:latin typeface="Arial Narrow" panose="020B0606020202030204" pitchFamily="34" charset="0"/>
              </a:rPr>
              <a:t>18- Yürürlükten Kaldırılan Hükümler,</a:t>
            </a:r>
          </a:p>
          <a:p>
            <a:pPr marL="0" lvl="0" indent="0" fontAlgn="base">
              <a:spcBef>
                <a:spcPct val="0"/>
              </a:spcBef>
              <a:spcAft>
                <a:spcPct val="0"/>
              </a:spcAft>
              <a:buClr>
                <a:srgbClr val="FFFFFF"/>
              </a:buClr>
              <a:buSzTx/>
              <a:buNone/>
            </a:pPr>
            <a:r>
              <a:rPr lang="tr-TR" altLang="tr-TR" sz="2800" b="1" dirty="0">
                <a:highlight>
                  <a:srgbClr val="FFFF00"/>
                </a:highlight>
                <a:latin typeface="Arial" panose="020B0604020202020204" pitchFamily="34" charset="0"/>
                <a:ea typeface="Times New Roman"/>
                <a:cs typeface="Arial" panose="020B0604020202020204" pitchFamily="34" charset="0"/>
              </a:rPr>
              <a:t>Ek Madde- </a:t>
            </a:r>
            <a:r>
              <a:rPr lang="tr-TR" sz="2800" b="1" dirty="0">
                <a:highlight>
                  <a:srgbClr val="FFFF00"/>
                </a:highlight>
                <a:latin typeface="Arial" panose="020B0604020202020204" pitchFamily="34" charset="0"/>
                <a:ea typeface="Times New Roman"/>
                <a:cs typeface="Arial" panose="020B0604020202020204" pitchFamily="34" charset="0"/>
              </a:rPr>
              <a:t>(Ek: 20/8/2016-6745/45 </a:t>
            </a:r>
            <a:r>
              <a:rPr lang="tr-TR" sz="2800" b="1" dirty="0" err="1">
                <a:highlight>
                  <a:srgbClr val="FFFF00"/>
                </a:highlight>
                <a:latin typeface="Arial" panose="020B0604020202020204" pitchFamily="34" charset="0"/>
                <a:ea typeface="Times New Roman"/>
                <a:cs typeface="Arial" panose="020B0604020202020204" pitchFamily="34" charset="0"/>
              </a:rPr>
              <a:t>md</a:t>
            </a:r>
            <a:r>
              <a:rPr lang="tr-TR" sz="2800" b="1" dirty="0" err="1" smtClean="0">
                <a:highlight>
                  <a:srgbClr val="FFFF00"/>
                </a:highlight>
                <a:latin typeface="Arial" panose="020B0604020202020204" pitchFamily="34" charset="0"/>
                <a:ea typeface="Times New Roman"/>
                <a:cs typeface="Arial" panose="020B0604020202020204" pitchFamily="34" charset="0"/>
              </a:rPr>
              <a:t>.</a:t>
            </a:r>
            <a:r>
              <a:rPr lang="tr-TR" sz="2800" b="1" dirty="0" smtClean="0">
                <a:highlight>
                  <a:srgbClr val="FFFF00"/>
                </a:highlight>
                <a:latin typeface="Arial" panose="020B0604020202020204" pitchFamily="34" charset="0"/>
                <a:ea typeface="Times New Roman"/>
                <a:cs typeface="Arial" panose="020B0604020202020204" pitchFamily="34" charset="0"/>
              </a:rPr>
              <a:t>) </a:t>
            </a:r>
            <a:r>
              <a:rPr lang="tr-TR" altLang="tr-TR" sz="2800" b="1" dirty="0" smtClean="0">
                <a:solidFill>
                  <a:srgbClr val="7030A0"/>
                </a:solidFill>
                <a:latin typeface="Arial Narrow" panose="020B0606020202030204" pitchFamily="34" charset="0"/>
              </a:rPr>
              <a:t>Tazminat Davası </a:t>
            </a:r>
          </a:p>
          <a:p>
            <a:pPr marL="0" lvl="0" indent="0" fontAlgn="base">
              <a:spcBef>
                <a:spcPct val="0"/>
              </a:spcBef>
              <a:spcAft>
                <a:spcPct val="0"/>
              </a:spcAft>
              <a:buClr>
                <a:srgbClr val="FFFFFF"/>
              </a:buClr>
              <a:buSzTx/>
              <a:buNone/>
            </a:pPr>
            <a:r>
              <a:rPr lang="tr-TR" altLang="tr-TR" sz="2800" b="1" dirty="0" smtClean="0">
                <a:solidFill>
                  <a:srgbClr val="7030A0"/>
                </a:solidFill>
                <a:latin typeface="Arial Narrow" panose="020B0606020202030204" pitchFamily="34" charset="0"/>
              </a:rPr>
              <a:t>19- </a:t>
            </a:r>
            <a:r>
              <a:rPr lang="tr-TR" altLang="tr-TR" sz="2800" b="1" dirty="0">
                <a:solidFill>
                  <a:srgbClr val="7030A0"/>
                </a:solidFill>
                <a:latin typeface="Arial Narrow" panose="020B0606020202030204" pitchFamily="34" charset="0"/>
              </a:rPr>
              <a:t>Yürürlük</a:t>
            </a:r>
          </a:p>
          <a:p>
            <a:pPr marL="0" lvl="0" indent="0" fontAlgn="base">
              <a:spcBef>
                <a:spcPct val="0"/>
              </a:spcBef>
              <a:spcAft>
                <a:spcPct val="0"/>
              </a:spcAft>
              <a:buClr>
                <a:srgbClr val="FFFFFF"/>
              </a:buClr>
              <a:buSzTx/>
              <a:buNone/>
            </a:pPr>
            <a:endParaRPr lang="tr-TR" altLang="tr-TR" sz="2800" b="1" dirty="0" smtClean="0">
              <a:solidFill>
                <a:srgbClr val="7030A0"/>
              </a:solidFill>
              <a:latin typeface="Final Frontier" pitchFamily="34" charset="0"/>
            </a:endParaRPr>
          </a:p>
          <a:p>
            <a:pPr marL="0" lvl="0" indent="0" fontAlgn="base">
              <a:spcBef>
                <a:spcPct val="0"/>
              </a:spcBef>
              <a:spcAft>
                <a:spcPct val="0"/>
              </a:spcAft>
              <a:buClr>
                <a:srgbClr val="FFFFFF"/>
              </a:buClr>
              <a:buSzTx/>
              <a:buNone/>
            </a:pPr>
            <a:endParaRPr lang="tr-TR" altLang="tr-TR" sz="2800" b="1" dirty="0" smtClean="0">
              <a:solidFill>
                <a:srgbClr val="7030A0"/>
              </a:solidFill>
              <a:latin typeface="Final Frontier" pitchFamily="34" charset="0"/>
            </a:endParaRPr>
          </a:p>
          <a:p>
            <a:pPr marL="0" lvl="0" indent="0" fontAlgn="base">
              <a:spcBef>
                <a:spcPct val="0"/>
              </a:spcBef>
              <a:spcAft>
                <a:spcPct val="0"/>
              </a:spcAft>
              <a:buClr>
                <a:srgbClr val="FFFFFF"/>
              </a:buClr>
              <a:buSzTx/>
              <a:buNone/>
            </a:pPr>
            <a:endParaRPr lang="tr-TR" altLang="tr-TR" sz="2800" b="1" dirty="0">
              <a:solidFill>
                <a:srgbClr val="7030A0"/>
              </a:solidFill>
              <a:latin typeface="Final Frontier" pitchFamily="34" charset="0"/>
            </a:endParaRPr>
          </a:p>
          <a:p>
            <a:endParaRPr lang="tr-TR" dirty="0"/>
          </a:p>
        </p:txBody>
      </p:sp>
      <p:sp>
        <p:nvSpPr>
          <p:cNvPr id="3" name="Başlık 2"/>
          <p:cNvSpPr>
            <a:spLocks noGrp="1"/>
          </p:cNvSpPr>
          <p:nvPr>
            <p:ph type="title"/>
          </p:nvPr>
        </p:nvSpPr>
        <p:spPr/>
        <p:txBody>
          <a:bodyPr>
            <a:normAutofit fontScale="90000"/>
          </a:bodyPr>
          <a:lstStyle/>
          <a:p>
            <a:r>
              <a:rPr lang="tr-TR" dirty="0" smtClean="0"/>
              <a:t>	4483 SAYILI KANUN ÇERÇEVESİ</a:t>
            </a:r>
            <a:endParaRPr lang="tr-TR" dirty="0"/>
          </a:p>
        </p:txBody>
      </p:sp>
      <p:sp>
        <p:nvSpPr>
          <p:cNvPr id="5" name="Veri Yer Tutucusu 4"/>
          <p:cNvSpPr>
            <a:spLocks noGrp="1"/>
          </p:cNvSpPr>
          <p:nvPr>
            <p:ph type="dt" sz="half" idx="10"/>
          </p:nvPr>
        </p:nvSpPr>
        <p:spPr/>
        <p:txBody>
          <a:bodyPr/>
          <a:lstStyle/>
          <a:p>
            <a:fld id="{33609FB7-D62D-4B7E-B87A-B44EEE4B2E27}"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7</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36276" y="366374"/>
            <a:ext cx="823356" cy="830378"/>
          </a:xfrm>
          <a:prstGeom prst="rect">
            <a:avLst/>
          </a:prstGeom>
        </p:spPr>
      </p:pic>
    </p:spTree>
    <p:extLst>
      <p:ext uri="{BB962C8B-B14F-4D97-AF65-F5344CB8AC3E}">
        <p14:creationId xmlns:p14="http://schemas.microsoft.com/office/powerpoint/2010/main" val="196428131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pPr marL="0" lvl="0" indent="0" fontAlgn="base">
              <a:spcBef>
                <a:spcPct val="0"/>
              </a:spcBef>
              <a:spcAft>
                <a:spcPct val="0"/>
              </a:spcAft>
              <a:buClrTx/>
              <a:buSzTx/>
              <a:buNone/>
            </a:pPr>
            <a:r>
              <a:rPr lang="tr-TR" altLang="tr-TR" sz="2800" b="1" dirty="0">
                <a:solidFill>
                  <a:srgbClr val="FFFFFF"/>
                </a:solidFill>
                <a:latin typeface="Final Frontier" pitchFamily="34" charset="0"/>
              </a:rPr>
              <a:t>“</a:t>
            </a:r>
            <a:r>
              <a:rPr lang="tr-TR" altLang="tr-TR" sz="2800" b="1" dirty="0">
                <a:solidFill>
                  <a:srgbClr val="7030A0"/>
                </a:solidFill>
                <a:latin typeface="Final Frontier" pitchFamily="34" charset="0"/>
              </a:rPr>
              <a:t>4483 sayılı Kanuna göre verilen ön inceleme </a:t>
            </a:r>
            <a:r>
              <a:rPr lang="tr-TR" altLang="tr-TR" sz="2800" b="1" dirty="0" smtClean="0">
                <a:solidFill>
                  <a:srgbClr val="7030A0"/>
                </a:solidFill>
                <a:latin typeface="Final Frontier" pitchFamily="34" charset="0"/>
              </a:rPr>
              <a:t>onayına istinaden</a:t>
            </a:r>
            <a:r>
              <a:rPr lang="tr-TR" altLang="tr-TR" sz="2800" b="1" dirty="0">
                <a:solidFill>
                  <a:srgbClr val="7030A0"/>
                </a:solidFill>
                <a:latin typeface="Final Frontier" pitchFamily="34" charset="0"/>
              </a:rPr>
              <a:t>, ön inceleme yapmak </a:t>
            </a:r>
            <a:r>
              <a:rPr lang="tr-TR" altLang="tr-TR" sz="2800" b="1" dirty="0" smtClean="0">
                <a:solidFill>
                  <a:srgbClr val="7030A0"/>
                </a:solidFill>
                <a:latin typeface="Final Frontier" pitchFamily="34" charset="0"/>
              </a:rPr>
              <a:t>üzere görevlendirilenler tarafından </a:t>
            </a:r>
            <a:r>
              <a:rPr lang="tr-TR" altLang="tr-TR" sz="2800" b="1" dirty="0">
                <a:solidFill>
                  <a:srgbClr val="7030A0"/>
                </a:solidFill>
                <a:latin typeface="Final Frontier" pitchFamily="34" charset="0"/>
              </a:rPr>
              <a:t>gerekli bilgi ve belgelerin toplanması </a:t>
            </a:r>
            <a:r>
              <a:rPr lang="tr-TR" altLang="tr-TR" sz="2800" b="1" dirty="0" smtClean="0">
                <a:solidFill>
                  <a:srgbClr val="7030A0"/>
                </a:solidFill>
                <a:latin typeface="Final Frontier" pitchFamily="34" charset="0"/>
              </a:rPr>
              <a:t>ve hakkında </a:t>
            </a:r>
            <a:r>
              <a:rPr lang="tr-TR" altLang="tr-TR" sz="2800" b="1" dirty="0">
                <a:solidFill>
                  <a:srgbClr val="7030A0"/>
                </a:solidFill>
                <a:latin typeface="Final Frontier" pitchFamily="34" charset="0"/>
              </a:rPr>
              <a:t>ön inceleme yapılanların da ifadeleri </a:t>
            </a:r>
            <a:r>
              <a:rPr lang="tr-TR" altLang="tr-TR" sz="2800" b="1" dirty="0" smtClean="0">
                <a:solidFill>
                  <a:srgbClr val="7030A0"/>
                </a:solidFill>
                <a:latin typeface="Final Frontier" pitchFamily="34" charset="0"/>
              </a:rPr>
              <a:t>alınmak suretiyle </a:t>
            </a:r>
            <a:r>
              <a:rPr lang="tr-TR" altLang="tr-TR" sz="2800" b="1" dirty="0">
                <a:solidFill>
                  <a:srgbClr val="7030A0"/>
                </a:solidFill>
                <a:latin typeface="Final Frontier" pitchFamily="34" charset="0"/>
              </a:rPr>
              <a:t>yetkili mercilerin soruşturma izni </a:t>
            </a:r>
            <a:r>
              <a:rPr lang="tr-TR" altLang="tr-TR" sz="2800" b="1" dirty="0" smtClean="0">
                <a:solidFill>
                  <a:srgbClr val="7030A0"/>
                </a:solidFill>
                <a:latin typeface="Final Frontier" pitchFamily="34" charset="0"/>
              </a:rPr>
              <a:t>verilmesi ya da </a:t>
            </a:r>
            <a:r>
              <a:rPr lang="tr-TR" altLang="tr-TR" sz="2800" b="1" dirty="0">
                <a:solidFill>
                  <a:srgbClr val="7030A0"/>
                </a:solidFill>
                <a:latin typeface="Final Frontier" pitchFamily="34" charset="0"/>
              </a:rPr>
              <a:t>verilmemesi kararına dayanak teşkil etmek </a:t>
            </a:r>
            <a:r>
              <a:rPr lang="tr-TR" altLang="tr-TR" sz="2800" b="1" dirty="0" smtClean="0">
                <a:solidFill>
                  <a:srgbClr val="7030A0"/>
                </a:solidFill>
                <a:latin typeface="Final Frontier" pitchFamily="34" charset="0"/>
              </a:rPr>
              <a:t>üzere düzenlenen </a:t>
            </a:r>
            <a:r>
              <a:rPr lang="tr-TR" altLang="tr-TR" sz="2800" b="1" dirty="0">
                <a:solidFill>
                  <a:srgbClr val="7030A0"/>
                </a:solidFill>
                <a:latin typeface="Final Frontier" pitchFamily="34" charset="0"/>
              </a:rPr>
              <a:t>raporlardır</a:t>
            </a:r>
            <a:r>
              <a:rPr lang="tr-TR" altLang="tr-TR" sz="2800" b="1" dirty="0" smtClean="0">
                <a:solidFill>
                  <a:srgbClr val="7030A0"/>
                </a:solidFill>
                <a:latin typeface="Final Frontier" pitchFamily="34" charset="0"/>
              </a:rPr>
              <a:t>. </a:t>
            </a:r>
            <a:endParaRPr lang="tr-TR" altLang="tr-TR" sz="2800" b="1" dirty="0">
              <a:solidFill>
                <a:srgbClr val="7030A0"/>
              </a:solidFill>
              <a:latin typeface="Final Frontier" pitchFamily="34" charset="0"/>
            </a:endParaRPr>
          </a:p>
          <a:p>
            <a:endParaRPr lang="tr-TR" dirty="0">
              <a:solidFill>
                <a:srgbClr val="7030A0"/>
              </a:solidFill>
            </a:endParaRPr>
          </a:p>
        </p:txBody>
      </p:sp>
      <p:sp>
        <p:nvSpPr>
          <p:cNvPr id="3" name="Başlık 2"/>
          <p:cNvSpPr>
            <a:spLocks noGrp="1"/>
          </p:cNvSpPr>
          <p:nvPr>
            <p:ph type="title"/>
          </p:nvPr>
        </p:nvSpPr>
        <p:spPr/>
        <p:txBody>
          <a:bodyPr/>
          <a:lstStyle/>
          <a:p>
            <a:r>
              <a:rPr lang="tr-TR" dirty="0" smtClean="0"/>
              <a:t>ÖN İNCELEME RAPORLARI</a:t>
            </a:r>
            <a:endParaRPr lang="tr-TR" dirty="0"/>
          </a:p>
        </p:txBody>
      </p:sp>
      <p:sp>
        <p:nvSpPr>
          <p:cNvPr id="5" name="Veri Yer Tutucusu 4"/>
          <p:cNvSpPr>
            <a:spLocks noGrp="1"/>
          </p:cNvSpPr>
          <p:nvPr>
            <p:ph type="dt" sz="half" idx="10"/>
          </p:nvPr>
        </p:nvSpPr>
        <p:spPr/>
        <p:txBody>
          <a:bodyPr/>
          <a:lstStyle/>
          <a:p>
            <a:fld id="{26D5F1AC-372D-460F-B856-2D98C323BAE7}"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70</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08898588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132856"/>
            <a:ext cx="7804389" cy="4176463"/>
          </a:xfrm>
        </p:spPr>
        <p:txBody>
          <a:bodyPr>
            <a:normAutofit fontScale="77500" lnSpcReduction="20000"/>
          </a:bodyPr>
          <a:lstStyle/>
          <a:p>
            <a:pPr marL="0" lvl="0" indent="0" fontAlgn="base">
              <a:spcBef>
                <a:spcPct val="0"/>
              </a:spcBef>
              <a:spcAft>
                <a:spcPct val="0"/>
              </a:spcAft>
              <a:buClrTx/>
              <a:buSzTx/>
              <a:buNone/>
            </a:pPr>
            <a:r>
              <a:rPr lang="tr-TR" altLang="tr-TR" sz="2800" b="1" dirty="0" smtClean="0">
                <a:solidFill>
                  <a:srgbClr val="C00000"/>
                </a:solidFill>
                <a:latin typeface="Final Frontier" pitchFamily="34" charset="0"/>
              </a:rPr>
              <a:t>I.     Başlangıç</a:t>
            </a:r>
          </a:p>
          <a:p>
            <a:pPr marL="0" lvl="0" indent="0" fontAlgn="base">
              <a:spcBef>
                <a:spcPct val="0"/>
              </a:spcBef>
              <a:spcAft>
                <a:spcPct val="0"/>
              </a:spcAft>
              <a:buClrTx/>
              <a:buSzTx/>
              <a:buNone/>
            </a:pPr>
            <a:r>
              <a:rPr lang="tr-TR" altLang="tr-TR" sz="2800" b="1" dirty="0" smtClean="0">
                <a:solidFill>
                  <a:srgbClr val="C00000"/>
                </a:solidFill>
                <a:latin typeface="Final Frontier" pitchFamily="34" charset="0"/>
              </a:rPr>
              <a:t>II.    Kapsam Dışı Bırakılan Konular ve Nedenleri</a:t>
            </a:r>
            <a:endParaRPr lang="tr-TR" altLang="tr-TR" sz="2800" b="1" dirty="0">
              <a:solidFill>
                <a:srgbClr val="C00000"/>
              </a:solidFill>
              <a:latin typeface="Final Frontier" pitchFamily="34" charset="0"/>
            </a:endParaRPr>
          </a:p>
          <a:p>
            <a:pPr marL="0" lvl="0" indent="0" fontAlgn="base">
              <a:spcBef>
                <a:spcPct val="0"/>
              </a:spcBef>
              <a:spcAft>
                <a:spcPct val="0"/>
              </a:spcAft>
              <a:buClrTx/>
              <a:buSzTx/>
              <a:buNone/>
            </a:pPr>
            <a:r>
              <a:rPr lang="tr-TR" altLang="tr-TR" sz="2800" b="1" dirty="0" smtClean="0">
                <a:solidFill>
                  <a:srgbClr val="C00000"/>
                </a:solidFill>
                <a:latin typeface="Final Frontier" pitchFamily="34" charset="0"/>
              </a:rPr>
              <a:t>III.   Muhbir-Müşteki</a:t>
            </a:r>
          </a:p>
          <a:p>
            <a:pPr marL="0" lvl="0" indent="0" fontAlgn="base">
              <a:spcBef>
                <a:spcPct val="0"/>
              </a:spcBef>
              <a:spcAft>
                <a:spcPct val="0"/>
              </a:spcAft>
              <a:buClrTx/>
              <a:buSzTx/>
              <a:buNone/>
            </a:pPr>
            <a:r>
              <a:rPr lang="tr-TR" altLang="tr-TR" sz="2800" b="1" dirty="0" smtClean="0">
                <a:solidFill>
                  <a:srgbClr val="C00000"/>
                </a:solidFill>
                <a:latin typeface="Final Frontier" pitchFamily="34" charset="0"/>
              </a:rPr>
              <a:t>IV.   İddia</a:t>
            </a:r>
            <a:endParaRPr lang="tr-TR" altLang="tr-TR" sz="2800" b="1" dirty="0">
              <a:solidFill>
                <a:srgbClr val="C00000"/>
              </a:solidFill>
              <a:latin typeface="Final Frontier" pitchFamily="34" charset="0"/>
            </a:endParaRPr>
          </a:p>
          <a:p>
            <a:pPr marL="0" lvl="0" indent="0" fontAlgn="base">
              <a:spcBef>
                <a:spcPct val="0"/>
              </a:spcBef>
              <a:spcAft>
                <a:spcPct val="0"/>
              </a:spcAft>
              <a:buClrTx/>
              <a:buSzTx/>
              <a:buNone/>
            </a:pPr>
            <a:r>
              <a:rPr lang="tr-TR" altLang="tr-TR" sz="2800" b="1" dirty="0" smtClean="0">
                <a:solidFill>
                  <a:srgbClr val="C00000"/>
                </a:solidFill>
                <a:latin typeface="Final Frontier" pitchFamily="34" charset="0"/>
              </a:rPr>
              <a:t>V.    Olayı </a:t>
            </a:r>
            <a:r>
              <a:rPr lang="tr-TR" altLang="tr-TR" sz="2800" b="1" dirty="0">
                <a:solidFill>
                  <a:srgbClr val="C00000"/>
                </a:solidFill>
                <a:latin typeface="Final Frontier" pitchFamily="34" charset="0"/>
              </a:rPr>
              <a:t>Öğrenme Tarihi</a:t>
            </a:r>
          </a:p>
          <a:p>
            <a:pPr marL="0" lvl="0" indent="0" fontAlgn="base">
              <a:spcBef>
                <a:spcPct val="0"/>
              </a:spcBef>
              <a:spcAft>
                <a:spcPct val="0"/>
              </a:spcAft>
              <a:buClrTx/>
              <a:buSzTx/>
              <a:buNone/>
            </a:pPr>
            <a:r>
              <a:rPr lang="tr-TR" altLang="tr-TR" sz="2800" b="1" dirty="0" smtClean="0">
                <a:solidFill>
                  <a:srgbClr val="C00000"/>
                </a:solidFill>
                <a:latin typeface="Final Frontier" pitchFamily="34" charset="0"/>
              </a:rPr>
              <a:t>VI.   Olay </a:t>
            </a:r>
            <a:r>
              <a:rPr lang="tr-TR" altLang="tr-TR" sz="2800" b="1" dirty="0">
                <a:solidFill>
                  <a:srgbClr val="C00000"/>
                </a:solidFill>
                <a:latin typeface="Final Frontier" pitchFamily="34" charset="0"/>
              </a:rPr>
              <a:t>Yeri ve Tarihi</a:t>
            </a:r>
          </a:p>
          <a:p>
            <a:pPr marL="0" lvl="0" indent="0" fontAlgn="base">
              <a:spcBef>
                <a:spcPct val="0"/>
              </a:spcBef>
              <a:spcAft>
                <a:spcPct val="0"/>
              </a:spcAft>
              <a:buClrTx/>
              <a:buSzTx/>
              <a:buNone/>
            </a:pPr>
            <a:r>
              <a:rPr lang="tr-TR" altLang="tr-TR" sz="2800" b="1" dirty="0" smtClean="0">
                <a:solidFill>
                  <a:srgbClr val="C00000"/>
                </a:solidFill>
                <a:latin typeface="Final Frontier" pitchFamily="34" charset="0"/>
              </a:rPr>
              <a:t>VII.  Hakkında </a:t>
            </a:r>
            <a:r>
              <a:rPr lang="tr-TR" altLang="tr-TR" sz="2800" b="1" dirty="0">
                <a:solidFill>
                  <a:srgbClr val="C00000"/>
                </a:solidFill>
                <a:latin typeface="Final Frontier" pitchFamily="34" charset="0"/>
              </a:rPr>
              <a:t>Ön İnceleme Yapılan</a:t>
            </a:r>
          </a:p>
          <a:p>
            <a:pPr marL="0" lvl="0" indent="0" fontAlgn="base">
              <a:spcBef>
                <a:spcPct val="0"/>
              </a:spcBef>
              <a:spcAft>
                <a:spcPct val="0"/>
              </a:spcAft>
              <a:buClrTx/>
              <a:buSzTx/>
              <a:buNone/>
            </a:pPr>
            <a:r>
              <a:rPr lang="tr-TR" altLang="tr-TR" sz="2800" b="1" dirty="0" smtClean="0">
                <a:solidFill>
                  <a:srgbClr val="C00000"/>
                </a:solidFill>
                <a:latin typeface="Final Frontier" pitchFamily="34" charset="0"/>
              </a:rPr>
              <a:t>VIII. Raporun Konusu</a:t>
            </a:r>
            <a:endParaRPr lang="tr-TR" altLang="tr-TR" sz="2800" dirty="0">
              <a:solidFill>
                <a:srgbClr val="C00000"/>
              </a:solidFill>
              <a:latin typeface="Final Frontier" pitchFamily="34" charset="0"/>
            </a:endParaRPr>
          </a:p>
          <a:p>
            <a:pPr marL="0" lvl="0" indent="0" fontAlgn="base">
              <a:spcBef>
                <a:spcPct val="0"/>
              </a:spcBef>
              <a:spcAft>
                <a:spcPct val="0"/>
              </a:spcAft>
              <a:buClrTx/>
              <a:buSzTx/>
              <a:buNone/>
            </a:pPr>
            <a:r>
              <a:rPr lang="tr-TR" altLang="tr-TR" sz="2800" b="1" dirty="0" smtClean="0">
                <a:solidFill>
                  <a:srgbClr val="C00000"/>
                </a:solidFill>
                <a:latin typeface="Final Frontier" pitchFamily="34" charset="0"/>
              </a:rPr>
              <a:t>IX.   Hakkında Ön İnceleme Yapılanın İfadesi</a:t>
            </a:r>
            <a:r>
              <a:rPr lang="tr-TR" altLang="tr-TR" sz="2800" dirty="0" smtClean="0">
                <a:solidFill>
                  <a:srgbClr val="C00000"/>
                </a:solidFill>
                <a:latin typeface="Final Frontier" pitchFamily="34" charset="0"/>
              </a:rPr>
              <a:t> </a:t>
            </a:r>
          </a:p>
          <a:p>
            <a:pPr marL="0" lvl="0" indent="0" fontAlgn="base">
              <a:spcBef>
                <a:spcPct val="0"/>
              </a:spcBef>
              <a:spcAft>
                <a:spcPct val="0"/>
              </a:spcAft>
              <a:buClrTx/>
              <a:buSzTx/>
              <a:buNone/>
            </a:pPr>
            <a:r>
              <a:rPr lang="tr-TR" altLang="tr-TR" sz="2800" b="1" dirty="0" smtClean="0">
                <a:solidFill>
                  <a:srgbClr val="C00000"/>
                </a:solidFill>
                <a:latin typeface="Final Frontier" pitchFamily="34" charset="0"/>
              </a:rPr>
              <a:t>X.    Tanık İfadeleri </a:t>
            </a:r>
          </a:p>
          <a:p>
            <a:pPr marL="0" lvl="0" indent="0" fontAlgn="base">
              <a:spcBef>
                <a:spcPct val="0"/>
              </a:spcBef>
              <a:spcAft>
                <a:spcPct val="0"/>
              </a:spcAft>
              <a:buClrTx/>
              <a:buSzTx/>
              <a:buNone/>
            </a:pPr>
            <a:r>
              <a:rPr lang="tr-TR" altLang="tr-TR" sz="2800" b="1" dirty="0" smtClean="0">
                <a:solidFill>
                  <a:srgbClr val="C00000"/>
                </a:solidFill>
                <a:latin typeface="Final Frontier" pitchFamily="34" charset="0"/>
              </a:rPr>
              <a:t>XI.   Bilgisine Başvurulanların İfadeleri</a:t>
            </a:r>
          </a:p>
          <a:p>
            <a:pPr marL="0" lvl="0" indent="0" fontAlgn="base">
              <a:spcBef>
                <a:spcPct val="0"/>
              </a:spcBef>
              <a:spcAft>
                <a:spcPct val="0"/>
              </a:spcAft>
              <a:buClrTx/>
              <a:buSzTx/>
              <a:buNone/>
            </a:pPr>
            <a:r>
              <a:rPr lang="tr-TR" altLang="tr-TR" sz="2800" b="1" dirty="0" smtClean="0">
                <a:solidFill>
                  <a:srgbClr val="C00000"/>
                </a:solidFill>
                <a:latin typeface="Final Frontier" pitchFamily="34" charset="0"/>
              </a:rPr>
              <a:t>XII.  İnceleme</a:t>
            </a:r>
            <a:r>
              <a:rPr lang="tr-TR" altLang="tr-TR" sz="2800" dirty="0" smtClean="0">
                <a:solidFill>
                  <a:srgbClr val="C00000"/>
                </a:solidFill>
                <a:latin typeface="Final Frontier" pitchFamily="34" charset="0"/>
              </a:rPr>
              <a:t>  </a:t>
            </a:r>
            <a:endParaRPr lang="tr-TR" altLang="tr-TR" sz="2800" dirty="0">
              <a:solidFill>
                <a:srgbClr val="C00000"/>
              </a:solidFill>
              <a:latin typeface="Final Frontier" pitchFamily="34" charset="0"/>
            </a:endParaRPr>
          </a:p>
          <a:p>
            <a:pPr marL="0" lvl="0" indent="0" fontAlgn="base">
              <a:spcBef>
                <a:spcPct val="0"/>
              </a:spcBef>
              <a:spcAft>
                <a:spcPct val="0"/>
              </a:spcAft>
              <a:buClrTx/>
              <a:buSzTx/>
              <a:buNone/>
            </a:pPr>
            <a:r>
              <a:rPr lang="tr-TR" altLang="tr-TR" sz="2800" b="1" dirty="0" smtClean="0">
                <a:solidFill>
                  <a:srgbClr val="C00000"/>
                </a:solidFill>
                <a:latin typeface="Final Frontier" pitchFamily="34" charset="0"/>
              </a:rPr>
              <a:t>XIII. Tahlil</a:t>
            </a:r>
            <a:endParaRPr lang="tr-TR" altLang="tr-TR" sz="2800" dirty="0">
              <a:solidFill>
                <a:srgbClr val="C00000"/>
              </a:solidFill>
              <a:latin typeface="Final Frontier" pitchFamily="34" charset="0"/>
            </a:endParaRPr>
          </a:p>
          <a:p>
            <a:pPr marL="0" lvl="0" indent="0" fontAlgn="base">
              <a:spcBef>
                <a:spcPct val="0"/>
              </a:spcBef>
              <a:spcAft>
                <a:spcPct val="0"/>
              </a:spcAft>
              <a:buClrTx/>
              <a:buSzTx/>
              <a:buNone/>
            </a:pPr>
            <a:r>
              <a:rPr lang="tr-TR" altLang="tr-TR" sz="2800" b="1" dirty="0" smtClean="0">
                <a:solidFill>
                  <a:srgbClr val="C00000"/>
                </a:solidFill>
                <a:latin typeface="Final Frontier" pitchFamily="34" charset="0"/>
              </a:rPr>
              <a:t>XIV. Sonuç</a:t>
            </a:r>
            <a:endParaRPr lang="tr-TR" altLang="tr-TR" sz="2200" b="1" dirty="0" smtClean="0">
              <a:solidFill>
                <a:srgbClr val="C00000"/>
              </a:solidFill>
              <a:latin typeface="Final Frontier" pitchFamily="34" charset="0"/>
            </a:endParaRPr>
          </a:p>
          <a:p>
            <a:pPr lvl="0" fontAlgn="base">
              <a:spcBef>
                <a:spcPct val="0"/>
              </a:spcBef>
              <a:spcAft>
                <a:spcPct val="0"/>
              </a:spcAft>
              <a:buClrTx/>
              <a:buSzTx/>
              <a:buFont typeface="Wingdings" panose="05000000000000000000" pitchFamily="2" charset="2"/>
              <a:buChar char="Ø"/>
            </a:pPr>
            <a:endParaRPr lang="tr-TR" altLang="tr-TR" sz="2200" b="1" dirty="0">
              <a:solidFill>
                <a:srgbClr val="4584D3">
                  <a:lumMod val="50000"/>
                </a:srgbClr>
              </a:solidFill>
              <a:latin typeface="Final Frontier" pitchFamily="34" charset="0"/>
            </a:endParaRPr>
          </a:p>
          <a:p>
            <a:pPr marL="0" lvl="0" indent="0" fontAlgn="base">
              <a:spcBef>
                <a:spcPct val="0"/>
              </a:spcBef>
              <a:spcAft>
                <a:spcPct val="0"/>
              </a:spcAft>
              <a:buClrTx/>
              <a:buSzTx/>
              <a:buNone/>
            </a:pPr>
            <a:endParaRPr lang="tr-TR" altLang="tr-TR" sz="2800" b="1" dirty="0">
              <a:solidFill>
                <a:srgbClr val="7030A0"/>
              </a:solidFill>
              <a:latin typeface="Final Frontier" pitchFamily="34" charset="0"/>
            </a:endParaRPr>
          </a:p>
          <a:p>
            <a:endParaRPr lang="tr-TR" dirty="0"/>
          </a:p>
        </p:txBody>
      </p:sp>
      <p:sp>
        <p:nvSpPr>
          <p:cNvPr id="2" name="Başlık 1"/>
          <p:cNvSpPr>
            <a:spLocks noGrp="1"/>
          </p:cNvSpPr>
          <p:nvPr>
            <p:ph type="title"/>
          </p:nvPr>
        </p:nvSpPr>
        <p:spPr>
          <a:xfrm>
            <a:off x="457200" y="338328"/>
            <a:ext cx="8229600" cy="1866536"/>
          </a:xfrm>
        </p:spPr>
        <p:txBody>
          <a:bodyPr>
            <a:normAutofit fontScale="90000"/>
          </a:bodyPr>
          <a:lstStyle/>
          <a:p>
            <a:r>
              <a:rPr lang="tr-TR" dirty="0" smtClean="0"/>
              <a:t>	ÖN İNCELEME RAPORLARINDA BULUNMASI GEREKEN BAŞLIKLAR</a:t>
            </a:r>
            <a:endParaRPr lang="tr-TR" dirty="0"/>
          </a:p>
        </p:txBody>
      </p:sp>
      <p:sp>
        <p:nvSpPr>
          <p:cNvPr id="5" name="Veri Yer Tutucusu 4"/>
          <p:cNvSpPr>
            <a:spLocks noGrp="1"/>
          </p:cNvSpPr>
          <p:nvPr>
            <p:ph type="dt" sz="half" idx="10"/>
          </p:nvPr>
        </p:nvSpPr>
        <p:spPr/>
        <p:txBody>
          <a:bodyPr/>
          <a:lstStyle/>
          <a:p>
            <a:fld id="{07610ABD-19C1-4963-B751-C014296A5D01}"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71</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92796730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pPr marL="0" lvl="0" indent="0" fontAlgn="base">
              <a:spcBef>
                <a:spcPct val="0"/>
              </a:spcBef>
              <a:spcAft>
                <a:spcPct val="0"/>
              </a:spcAft>
              <a:buClrTx/>
              <a:buSzTx/>
              <a:buNone/>
            </a:pPr>
            <a:r>
              <a:rPr lang="tr-TR" altLang="tr-TR" sz="2300" b="1" dirty="0">
                <a:solidFill>
                  <a:srgbClr val="FFFFFF"/>
                </a:solidFill>
                <a:latin typeface="Final Frontier" pitchFamily="34" charset="0"/>
              </a:rPr>
              <a:t>“ </a:t>
            </a:r>
            <a:r>
              <a:rPr lang="tr-TR" altLang="tr-TR" sz="2300" b="1" dirty="0" smtClean="0">
                <a:solidFill>
                  <a:srgbClr val="7030A0"/>
                </a:solidFill>
                <a:latin typeface="Final Frontier" pitchFamily="34" charset="0"/>
              </a:rPr>
              <a:t>......</a:t>
            </a:r>
            <a:r>
              <a:rPr lang="tr-TR" altLang="tr-TR" sz="2300" b="1" dirty="0">
                <a:solidFill>
                  <a:srgbClr val="7030A0"/>
                </a:solidFill>
                <a:latin typeface="Final Frontier" pitchFamily="34" charset="0"/>
              </a:rPr>
              <a:t>İlinde/İlçesinde mukim/ ikamet eden ..... </a:t>
            </a:r>
            <a:r>
              <a:rPr lang="tr-TR" altLang="tr-TR" sz="2300" b="1" dirty="0" smtClean="0">
                <a:solidFill>
                  <a:srgbClr val="7030A0"/>
                </a:solidFill>
                <a:latin typeface="Final Frontier" pitchFamily="34" charset="0"/>
              </a:rPr>
              <a:t>tarafından</a:t>
            </a:r>
            <a:endParaRPr lang="tr-TR" altLang="tr-TR" sz="2300" b="1" dirty="0">
              <a:solidFill>
                <a:srgbClr val="7030A0"/>
              </a:solidFill>
              <a:latin typeface="Final Frontier" pitchFamily="34" charset="0"/>
            </a:endParaRPr>
          </a:p>
          <a:p>
            <a:pPr marL="0" lvl="0" indent="0" fontAlgn="base">
              <a:spcBef>
                <a:spcPct val="0"/>
              </a:spcBef>
              <a:spcAft>
                <a:spcPct val="0"/>
              </a:spcAft>
              <a:buClrTx/>
              <a:buSzTx/>
              <a:buNone/>
            </a:pPr>
            <a:r>
              <a:rPr lang="tr-TR" altLang="tr-TR" sz="2300" b="1" dirty="0">
                <a:solidFill>
                  <a:srgbClr val="7030A0"/>
                </a:solidFill>
                <a:latin typeface="Final Frontier" pitchFamily="34" charset="0"/>
              </a:rPr>
              <a:t> ......./ aynı yer ... hakkında .... mevzuatına aykırı iş ve</a:t>
            </a:r>
          </a:p>
          <a:p>
            <a:pPr marL="0" lvl="0" indent="0" fontAlgn="base">
              <a:spcBef>
                <a:spcPct val="0"/>
              </a:spcBef>
              <a:spcAft>
                <a:spcPct val="0"/>
              </a:spcAft>
              <a:buClrTx/>
              <a:buSzTx/>
              <a:buNone/>
            </a:pPr>
            <a:r>
              <a:rPr lang="tr-TR" altLang="tr-TR" sz="2300" b="1" dirty="0">
                <a:solidFill>
                  <a:srgbClr val="7030A0"/>
                </a:solidFill>
                <a:latin typeface="Final Frontier" pitchFamily="34" charset="0"/>
              </a:rPr>
              <a:t>işlemlerine ilişkin olarak ... verilen/ gönderilen ..... Tarihli</a:t>
            </a:r>
          </a:p>
          <a:p>
            <a:pPr marL="0" lvl="0" indent="0" fontAlgn="base">
              <a:spcBef>
                <a:spcPct val="0"/>
              </a:spcBef>
              <a:spcAft>
                <a:spcPct val="0"/>
              </a:spcAft>
              <a:buClrTx/>
              <a:buSzTx/>
              <a:buNone/>
            </a:pPr>
            <a:r>
              <a:rPr lang="tr-TR" altLang="tr-TR" sz="2300" b="1" dirty="0">
                <a:solidFill>
                  <a:srgbClr val="7030A0"/>
                </a:solidFill>
                <a:latin typeface="Final Frontier" pitchFamily="34" charset="0"/>
              </a:rPr>
              <a:t>şikayet/ ihbar dilekçesi üzerine; konunun araştırılmasını/</a:t>
            </a:r>
          </a:p>
          <a:p>
            <a:pPr marL="0" lvl="0" indent="0" fontAlgn="base">
              <a:spcBef>
                <a:spcPct val="0"/>
              </a:spcBef>
              <a:spcAft>
                <a:spcPct val="0"/>
              </a:spcAft>
              <a:buClrTx/>
              <a:buSzTx/>
              <a:buNone/>
            </a:pPr>
            <a:r>
              <a:rPr lang="tr-TR" altLang="tr-TR" sz="2300" b="1" dirty="0">
                <a:solidFill>
                  <a:srgbClr val="7030A0"/>
                </a:solidFill>
                <a:latin typeface="Final Frontier" pitchFamily="34" charset="0"/>
              </a:rPr>
              <a:t>konu hakkında ön inceleme yapılmasını amir ....</a:t>
            </a:r>
          </a:p>
          <a:p>
            <a:pPr marL="0" lvl="0" indent="0" fontAlgn="base">
              <a:spcBef>
                <a:spcPct val="0"/>
              </a:spcBef>
              <a:spcAft>
                <a:spcPct val="0"/>
              </a:spcAft>
              <a:buClrTx/>
              <a:buSzTx/>
              <a:buNone/>
            </a:pPr>
            <a:r>
              <a:rPr lang="tr-TR" altLang="tr-TR" sz="2300" b="1" dirty="0">
                <a:solidFill>
                  <a:srgbClr val="7030A0"/>
                </a:solidFill>
                <a:latin typeface="Final Frontier" pitchFamily="34" charset="0"/>
              </a:rPr>
              <a:t>Kaymakamlığı Kaymakamlık Makamının ....... </a:t>
            </a:r>
            <a:r>
              <a:rPr lang="tr-TR" altLang="tr-TR" sz="2300" b="1" dirty="0" smtClean="0">
                <a:solidFill>
                  <a:srgbClr val="7030A0"/>
                </a:solidFill>
                <a:latin typeface="Final Frontier" pitchFamily="34" charset="0"/>
              </a:rPr>
              <a:t>tarihli </a:t>
            </a:r>
            <a:r>
              <a:rPr lang="tr-TR" altLang="tr-TR" sz="2300" b="1" dirty="0">
                <a:solidFill>
                  <a:srgbClr val="7030A0"/>
                </a:solidFill>
                <a:latin typeface="Final Frontier" pitchFamily="34" charset="0"/>
              </a:rPr>
              <a:t>ve ...... </a:t>
            </a:r>
            <a:r>
              <a:rPr lang="tr-TR" altLang="tr-TR" sz="2300" b="1" dirty="0" smtClean="0">
                <a:solidFill>
                  <a:srgbClr val="7030A0"/>
                </a:solidFill>
                <a:latin typeface="Final Frontier" pitchFamily="34" charset="0"/>
              </a:rPr>
              <a:t>sayılı </a:t>
            </a:r>
            <a:r>
              <a:rPr lang="tr-TR" altLang="tr-TR" sz="2300" b="1" dirty="0">
                <a:solidFill>
                  <a:srgbClr val="7030A0"/>
                </a:solidFill>
                <a:latin typeface="Final Frontier" pitchFamily="34" charset="0"/>
              </a:rPr>
              <a:t>onay ve ...... </a:t>
            </a:r>
            <a:r>
              <a:rPr lang="tr-TR" altLang="tr-TR" sz="2300" b="1" dirty="0" smtClean="0">
                <a:solidFill>
                  <a:srgbClr val="7030A0"/>
                </a:solidFill>
                <a:latin typeface="Final Frontier" pitchFamily="34" charset="0"/>
              </a:rPr>
              <a:t>tarihli </a:t>
            </a:r>
            <a:r>
              <a:rPr lang="tr-TR" altLang="tr-TR" sz="2300" b="1" dirty="0">
                <a:solidFill>
                  <a:srgbClr val="7030A0"/>
                </a:solidFill>
                <a:latin typeface="Final Frontier" pitchFamily="34" charset="0"/>
              </a:rPr>
              <a:t>ve ..... sayılı görev emirleri </a:t>
            </a:r>
          </a:p>
          <a:p>
            <a:pPr marL="0" lvl="0" indent="0" fontAlgn="base">
              <a:spcBef>
                <a:spcPct val="0"/>
              </a:spcBef>
              <a:spcAft>
                <a:spcPct val="0"/>
              </a:spcAft>
              <a:buClrTx/>
              <a:buSzTx/>
              <a:buNone/>
            </a:pPr>
            <a:r>
              <a:rPr lang="tr-TR" altLang="tr-TR" sz="2300" b="1" dirty="0">
                <a:solidFill>
                  <a:srgbClr val="7030A0"/>
                </a:solidFill>
                <a:latin typeface="Final Frontier" pitchFamily="34" charset="0"/>
              </a:rPr>
              <a:t>uyarınca mahallinde yürütülen araştırma/ inceleme</a:t>
            </a:r>
          </a:p>
          <a:p>
            <a:pPr marL="0" lvl="0" indent="0" fontAlgn="base">
              <a:spcBef>
                <a:spcPct val="0"/>
              </a:spcBef>
              <a:spcAft>
                <a:spcPct val="0"/>
              </a:spcAft>
              <a:buClrTx/>
              <a:buSzTx/>
              <a:buNone/>
            </a:pPr>
            <a:r>
              <a:rPr lang="tr-TR" altLang="tr-TR" sz="2300" b="1" dirty="0" smtClean="0">
                <a:solidFill>
                  <a:srgbClr val="7030A0"/>
                </a:solidFill>
                <a:latin typeface="Final Frontier" pitchFamily="34" charset="0"/>
              </a:rPr>
              <a:t>sonucunda bu </a:t>
            </a:r>
            <a:r>
              <a:rPr lang="tr-TR" altLang="tr-TR" sz="2300" b="1" dirty="0">
                <a:solidFill>
                  <a:srgbClr val="7030A0"/>
                </a:solidFill>
                <a:latin typeface="Final Frontier" pitchFamily="34" charset="0"/>
              </a:rPr>
              <a:t>araştırma/ ön inceleme raporu </a:t>
            </a:r>
          </a:p>
          <a:p>
            <a:pPr marL="0" lvl="0" indent="0" fontAlgn="base">
              <a:spcBef>
                <a:spcPct val="0"/>
              </a:spcBef>
              <a:spcAft>
                <a:spcPct val="0"/>
              </a:spcAft>
              <a:buClrTx/>
              <a:buSzTx/>
              <a:buNone/>
            </a:pPr>
            <a:r>
              <a:rPr lang="tr-TR" altLang="tr-TR" sz="2300" b="1" dirty="0">
                <a:solidFill>
                  <a:srgbClr val="7030A0"/>
                </a:solidFill>
                <a:latin typeface="Final Frontier" pitchFamily="34" charset="0"/>
              </a:rPr>
              <a:t>tarafımdan/tarafımızdan düzenlenmiştir</a:t>
            </a:r>
            <a:r>
              <a:rPr lang="tr-TR" altLang="tr-TR" sz="2300" b="1" dirty="0" smtClean="0">
                <a:solidFill>
                  <a:srgbClr val="7030A0"/>
                </a:solidFill>
                <a:latin typeface="Final Frontier" pitchFamily="34" charset="0"/>
              </a:rPr>
              <a:t>.</a:t>
            </a:r>
            <a:endParaRPr lang="tr-TR" altLang="tr-TR" sz="2300" dirty="0">
              <a:solidFill>
                <a:srgbClr val="7030A0"/>
              </a:solidFill>
              <a:latin typeface="Final Frontier" pitchFamily="34" charset="0"/>
            </a:endParaRPr>
          </a:p>
          <a:p>
            <a:endParaRPr lang="tr-TR" dirty="0">
              <a:solidFill>
                <a:srgbClr val="7030A0"/>
              </a:solidFill>
            </a:endParaRPr>
          </a:p>
        </p:txBody>
      </p:sp>
      <p:sp>
        <p:nvSpPr>
          <p:cNvPr id="3" name="Başlık 2"/>
          <p:cNvSpPr>
            <a:spLocks noGrp="1"/>
          </p:cNvSpPr>
          <p:nvPr>
            <p:ph type="title"/>
          </p:nvPr>
        </p:nvSpPr>
        <p:spPr/>
        <p:txBody>
          <a:bodyPr/>
          <a:lstStyle/>
          <a:p>
            <a:r>
              <a:rPr lang="tr-TR" dirty="0" smtClean="0"/>
              <a:t>BAŞLANGIÇ</a:t>
            </a:r>
            <a:endParaRPr lang="tr-TR" dirty="0"/>
          </a:p>
        </p:txBody>
      </p:sp>
      <p:sp>
        <p:nvSpPr>
          <p:cNvPr id="5" name="Veri Yer Tutucusu 4"/>
          <p:cNvSpPr>
            <a:spLocks noGrp="1"/>
          </p:cNvSpPr>
          <p:nvPr>
            <p:ph type="dt" sz="half" idx="10"/>
          </p:nvPr>
        </p:nvSpPr>
        <p:spPr/>
        <p:txBody>
          <a:bodyPr/>
          <a:lstStyle/>
          <a:p>
            <a:fld id="{9DD546BD-DFB8-42D2-846E-29131C61BFD3}"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72</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64764507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675467"/>
            <a:ext cx="7588365" cy="3450696"/>
          </a:xfrm>
        </p:spPr>
        <p:txBody>
          <a:bodyPr>
            <a:normAutofit/>
          </a:bodyPr>
          <a:lstStyle/>
          <a:p>
            <a:pPr marL="0" lvl="0" indent="0" fontAlgn="base">
              <a:spcBef>
                <a:spcPct val="0"/>
              </a:spcBef>
              <a:spcAft>
                <a:spcPct val="0"/>
              </a:spcAft>
              <a:buClrTx/>
              <a:buSzTx/>
              <a:buNone/>
            </a:pPr>
            <a:r>
              <a:rPr lang="tr-TR" altLang="tr-TR" sz="2800" b="1" dirty="0" smtClean="0">
                <a:solidFill>
                  <a:srgbClr val="7030A0"/>
                </a:solidFill>
                <a:latin typeface="Final Frontier" pitchFamily="34" charset="0"/>
              </a:rPr>
              <a:t>Kapsam </a:t>
            </a:r>
            <a:r>
              <a:rPr lang="tr-TR" altLang="tr-TR" sz="2800" b="1" dirty="0">
                <a:solidFill>
                  <a:srgbClr val="7030A0"/>
                </a:solidFill>
                <a:latin typeface="Final Frontier" pitchFamily="34" charset="0"/>
              </a:rPr>
              <a:t>dışı bırakılan konular bölümüne; </a:t>
            </a:r>
            <a:r>
              <a:rPr lang="tr-TR" altLang="tr-TR" sz="2800" b="1" dirty="0" smtClean="0">
                <a:solidFill>
                  <a:srgbClr val="7030A0"/>
                </a:solidFill>
                <a:latin typeface="Final Frontier" pitchFamily="34" charset="0"/>
              </a:rPr>
              <a:t>iddiaların içinde </a:t>
            </a:r>
            <a:r>
              <a:rPr lang="tr-TR" altLang="tr-TR" sz="2800" b="1" dirty="0">
                <a:solidFill>
                  <a:srgbClr val="7030A0"/>
                </a:solidFill>
                <a:latin typeface="Final Frontier" pitchFamily="34" charset="0"/>
              </a:rPr>
              <a:t>yer alan </a:t>
            </a:r>
            <a:r>
              <a:rPr lang="tr-TR" altLang="tr-TR" sz="2800" b="1" dirty="0" smtClean="0">
                <a:solidFill>
                  <a:srgbClr val="7030A0"/>
                </a:solidFill>
                <a:latin typeface="Final Frontier" pitchFamily="34" charset="0"/>
              </a:rPr>
              <a:t>konulardan halihazırda düzenlenen raporun </a:t>
            </a:r>
            <a:r>
              <a:rPr lang="tr-TR" altLang="tr-TR" sz="2800" b="1" dirty="0">
                <a:solidFill>
                  <a:srgbClr val="7030A0"/>
                </a:solidFill>
                <a:latin typeface="Final Frontier" pitchFamily="34" charset="0"/>
              </a:rPr>
              <a:t>dışında raporların da düzenlenmesi  </a:t>
            </a:r>
            <a:r>
              <a:rPr lang="tr-TR" altLang="tr-TR" sz="2800" b="1" dirty="0" smtClean="0">
                <a:solidFill>
                  <a:srgbClr val="7030A0"/>
                </a:solidFill>
                <a:latin typeface="Final Frontier" pitchFamily="34" charset="0"/>
              </a:rPr>
              <a:t>veya tamamen </a:t>
            </a:r>
            <a:r>
              <a:rPr lang="tr-TR" altLang="tr-TR" sz="2800" b="1" dirty="0">
                <a:solidFill>
                  <a:srgbClr val="7030A0"/>
                </a:solidFill>
                <a:latin typeface="Final Frontier" pitchFamily="34" charset="0"/>
              </a:rPr>
              <a:t>farklı bir rapor düzenlenmesini </a:t>
            </a:r>
            <a:r>
              <a:rPr lang="tr-TR" altLang="tr-TR" sz="2800" b="1" dirty="0" smtClean="0">
                <a:solidFill>
                  <a:srgbClr val="7030A0"/>
                </a:solidFill>
                <a:latin typeface="Final Frontier" pitchFamily="34" charset="0"/>
              </a:rPr>
              <a:t>gerektiren konular</a:t>
            </a:r>
            <a:r>
              <a:rPr lang="tr-TR" altLang="tr-TR" sz="2800" b="1" dirty="0">
                <a:solidFill>
                  <a:srgbClr val="7030A0"/>
                </a:solidFill>
                <a:latin typeface="Final Frontier" pitchFamily="34" charset="0"/>
              </a:rPr>
              <a:t>; hangi tür </a:t>
            </a:r>
            <a:r>
              <a:rPr lang="tr-TR" altLang="tr-TR" sz="2800" b="1" dirty="0" smtClean="0">
                <a:solidFill>
                  <a:srgbClr val="7030A0"/>
                </a:solidFill>
                <a:latin typeface="Final Frontier" pitchFamily="34" charset="0"/>
              </a:rPr>
              <a:t>rapor düzenleneceği </a:t>
            </a:r>
            <a:r>
              <a:rPr lang="tr-TR" altLang="tr-TR" sz="2800" b="1" dirty="0">
                <a:solidFill>
                  <a:srgbClr val="7030A0"/>
                </a:solidFill>
                <a:latin typeface="Final Frontier" pitchFamily="34" charset="0"/>
              </a:rPr>
              <a:t>ve gerekçesi </a:t>
            </a:r>
            <a:r>
              <a:rPr lang="tr-TR" altLang="tr-TR" sz="2800" b="1" dirty="0" smtClean="0">
                <a:solidFill>
                  <a:srgbClr val="7030A0"/>
                </a:solidFill>
                <a:latin typeface="Final Frontier" pitchFamily="34" charset="0"/>
              </a:rPr>
              <a:t>de belirtilerek </a:t>
            </a:r>
            <a:r>
              <a:rPr lang="tr-TR" altLang="tr-TR" sz="2800" b="1" dirty="0">
                <a:solidFill>
                  <a:srgbClr val="7030A0"/>
                </a:solidFill>
                <a:latin typeface="Final Frontier" pitchFamily="34" charset="0"/>
              </a:rPr>
              <a:t>yazılır</a:t>
            </a:r>
            <a:r>
              <a:rPr lang="tr-TR" altLang="tr-TR" sz="2800" b="1" dirty="0" smtClean="0">
                <a:solidFill>
                  <a:srgbClr val="7030A0"/>
                </a:solidFill>
                <a:latin typeface="Final Frontier" pitchFamily="34" charset="0"/>
              </a:rPr>
              <a:t>.</a:t>
            </a:r>
            <a:endParaRPr lang="tr-TR" dirty="0">
              <a:solidFill>
                <a:srgbClr val="7030A0"/>
              </a:solidFill>
            </a:endParaRPr>
          </a:p>
        </p:txBody>
      </p:sp>
      <p:sp>
        <p:nvSpPr>
          <p:cNvPr id="3" name="Başlık 2"/>
          <p:cNvSpPr>
            <a:spLocks noGrp="1"/>
          </p:cNvSpPr>
          <p:nvPr>
            <p:ph type="title"/>
          </p:nvPr>
        </p:nvSpPr>
        <p:spPr/>
        <p:txBody>
          <a:bodyPr>
            <a:normAutofit fontScale="90000"/>
          </a:bodyPr>
          <a:lstStyle/>
          <a:p>
            <a:r>
              <a:rPr lang="tr-TR" dirty="0" smtClean="0"/>
              <a:t>	KAPSAM DIŞI BIRAKILAN KONULAR VE NEDENLERİ</a:t>
            </a:r>
            <a:endParaRPr lang="tr-TR" dirty="0"/>
          </a:p>
        </p:txBody>
      </p:sp>
      <p:sp>
        <p:nvSpPr>
          <p:cNvPr id="5" name="Veri Yer Tutucusu 4"/>
          <p:cNvSpPr>
            <a:spLocks noGrp="1"/>
          </p:cNvSpPr>
          <p:nvPr>
            <p:ph type="dt" sz="half" idx="10"/>
          </p:nvPr>
        </p:nvSpPr>
        <p:spPr/>
        <p:txBody>
          <a:bodyPr/>
          <a:lstStyle/>
          <a:p>
            <a:fld id="{B1D2FF3E-9060-4ACC-BCBF-696CB66B841F}"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73</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87760561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marL="0" lvl="0" indent="0" fontAlgn="base">
              <a:spcBef>
                <a:spcPct val="0"/>
              </a:spcBef>
              <a:spcAft>
                <a:spcPct val="0"/>
              </a:spcAft>
              <a:buClrTx/>
              <a:buSzTx/>
              <a:buNone/>
            </a:pPr>
            <a:r>
              <a:rPr lang="tr-TR" altLang="tr-TR" sz="2800" b="1" dirty="0" smtClean="0">
                <a:solidFill>
                  <a:srgbClr val="7030A0"/>
                </a:solidFill>
                <a:latin typeface="Final Frontier" pitchFamily="34" charset="0"/>
              </a:rPr>
              <a:t>Muhbir </a:t>
            </a:r>
            <a:r>
              <a:rPr lang="tr-TR" altLang="tr-TR" sz="2800" b="1" dirty="0">
                <a:solidFill>
                  <a:srgbClr val="7030A0"/>
                </a:solidFill>
                <a:latin typeface="Final Frontier" pitchFamily="34" charset="0"/>
              </a:rPr>
              <a:t>veya müşteki, araştırma</a:t>
            </a:r>
            <a:r>
              <a:rPr lang="tr-TR" altLang="tr-TR" sz="2800" b="1" dirty="0" smtClean="0">
                <a:solidFill>
                  <a:srgbClr val="7030A0"/>
                </a:solidFill>
                <a:latin typeface="Final Frontier" pitchFamily="34" charset="0"/>
              </a:rPr>
              <a:t>, inceleme veya soruşturma </a:t>
            </a:r>
            <a:r>
              <a:rPr lang="tr-TR" altLang="tr-TR" sz="2800" b="1" dirty="0">
                <a:solidFill>
                  <a:srgbClr val="7030A0"/>
                </a:solidFill>
                <a:latin typeface="Final Frontier" pitchFamily="34" charset="0"/>
              </a:rPr>
              <a:t>yapmak üzere idareyi </a:t>
            </a:r>
            <a:r>
              <a:rPr lang="tr-TR" altLang="tr-TR" sz="2800" b="1" dirty="0" smtClean="0">
                <a:solidFill>
                  <a:srgbClr val="7030A0"/>
                </a:solidFill>
                <a:latin typeface="Final Frontier" pitchFamily="34" charset="0"/>
              </a:rPr>
              <a:t>harekete geçiren </a:t>
            </a:r>
            <a:r>
              <a:rPr lang="tr-TR" altLang="tr-TR" sz="2800" b="1" dirty="0">
                <a:solidFill>
                  <a:srgbClr val="7030A0"/>
                </a:solidFill>
                <a:latin typeface="Final Frontier" pitchFamily="34" charset="0"/>
              </a:rPr>
              <a:t>üçüncü şahıslardır</a:t>
            </a:r>
            <a:r>
              <a:rPr lang="tr-TR" altLang="tr-TR" sz="2800" b="1" dirty="0" smtClean="0">
                <a:solidFill>
                  <a:srgbClr val="7030A0"/>
                </a:solidFill>
                <a:latin typeface="Final Frontier" pitchFamily="34" charset="0"/>
              </a:rPr>
              <a:t>.</a:t>
            </a:r>
          </a:p>
          <a:p>
            <a:pPr marL="0" lvl="1" indent="360000" fontAlgn="base">
              <a:spcBef>
                <a:spcPts val="600"/>
              </a:spcBef>
              <a:spcAft>
                <a:spcPct val="0"/>
              </a:spcAft>
              <a:buClrTx/>
              <a:buSzTx/>
              <a:buNone/>
            </a:pPr>
            <a:r>
              <a:rPr lang="tr-TR" altLang="tr-TR" sz="3200" b="1" dirty="0" smtClean="0">
                <a:solidFill>
                  <a:srgbClr val="000000"/>
                </a:solidFill>
                <a:latin typeface="Times New Roman" pitchFamily="18" charset="0"/>
              </a:rPr>
              <a:t>(Muhbir </a:t>
            </a:r>
            <a:r>
              <a:rPr lang="tr-TR" altLang="tr-TR" sz="3200" b="1" dirty="0">
                <a:solidFill>
                  <a:srgbClr val="000000"/>
                </a:solidFill>
                <a:latin typeface="Times New Roman" pitchFamily="18" charset="0"/>
              </a:rPr>
              <a:t>veya </a:t>
            </a:r>
            <a:r>
              <a:rPr lang="tr-TR" altLang="tr-TR" sz="3200" b="1" dirty="0" smtClean="0">
                <a:solidFill>
                  <a:srgbClr val="000000"/>
                </a:solidFill>
                <a:latin typeface="Times New Roman" pitchFamily="18" charset="0"/>
              </a:rPr>
              <a:t>müştekinin kimlik bilgileri </a:t>
            </a:r>
            <a:r>
              <a:rPr lang="tr-TR" altLang="tr-TR" sz="3200" b="1" dirty="0">
                <a:solidFill>
                  <a:srgbClr val="000000"/>
                </a:solidFill>
                <a:latin typeface="Times New Roman" pitchFamily="18" charset="0"/>
              </a:rPr>
              <a:t>ve </a:t>
            </a:r>
            <a:r>
              <a:rPr lang="tr-TR" altLang="tr-TR" sz="3200" b="1" dirty="0" smtClean="0">
                <a:solidFill>
                  <a:srgbClr val="000000"/>
                </a:solidFill>
                <a:latin typeface="Times New Roman" pitchFamily="18" charset="0"/>
              </a:rPr>
              <a:t>adresi yazılır. )</a:t>
            </a:r>
          </a:p>
          <a:p>
            <a:pPr marL="0" lvl="1" indent="360000" fontAlgn="base">
              <a:spcBef>
                <a:spcPts val="600"/>
              </a:spcBef>
              <a:spcAft>
                <a:spcPct val="0"/>
              </a:spcAft>
              <a:buClrTx/>
              <a:buSzTx/>
              <a:buNone/>
            </a:pPr>
            <a:endParaRPr lang="tr-TR" altLang="tr-TR" sz="3200" b="1" dirty="0" smtClean="0">
              <a:solidFill>
                <a:srgbClr val="000000"/>
              </a:solidFill>
              <a:latin typeface="Times New Roman" pitchFamily="18" charset="0"/>
            </a:endParaRPr>
          </a:p>
          <a:p>
            <a:pPr marL="0" lvl="1" indent="360000" fontAlgn="base">
              <a:spcBef>
                <a:spcPts val="600"/>
              </a:spcBef>
              <a:spcAft>
                <a:spcPct val="0"/>
              </a:spcAft>
              <a:buClrTx/>
              <a:buSzTx/>
              <a:buNone/>
            </a:pPr>
            <a:r>
              <a:rPr lang="tr-TR" altLang="tr-TR" sz="3200" b="1" dirty="0" smtClean="0">
                <a:solidFill>
                  <a:srgbClr val="000000"/>
                </a:solidFill>
                <a:latin typeface="Times New Roman" pitchFamily="18" charset="0"/>
              </a:rPr>
              <a:t>Yoksa </a:t>
            </a:r>
            <a:r>
              <a:rPr lang="tr-TR" altLang="tr-TR" sz="3200" b="1" dirty="0" smtClean="0">
                <a:solidFill>
                  <a:srgbClr val="FF0000"/>
                </a:solidFill>
                <a:latin typeface="Times New Roman" pitchFamily="18" charset="0"/>
              </a:rPr>
              <a:t>‘Kamu Hukuku’</a:t>
            </a:r>
            <a:r>
              <a:rPr lang="tr-TR" altLang="tr-TR" sz="3200" b="1" dirty="0" smtClean="0">
                <a:solidFill>
                  <a:srgbClr val="000000"/>
                </a:solidFill>
                <a:latin typeface="Times New Roman" pitchFamily="18" charset="0"/>
              </a:rPr>
              <a:t> </a:t>
            </a:r>
            <a:r>
              <a:rPr lang="tr-TR" altLang="tr-TR" sz="3200" b="1" dirty="0">
                <a:solidFill>
                  <a:srgbClr val="000000"/>
                </a:solidFill>
                <a:latin typeface="Times New Roman" pitchFamily="18" charset="0"/>
              </a:rPr>
              <a:t>yazılır.</a:t>
            </a:r>
          </a:p>
          <a:p>
            <a:pPr marL="0" lvl="0" indent="0" fontAlgn="base">
              <a:spcBef>
                <a:spcPct val="0"/>
              </a:spcBef>
              <a:spcAft>
                <a:spcPct val="0"/>
              </a:spcAft>
              <a:buClrTx/>
              <a:buSzTx/>
              <a:buNone/>
            </a:pPr>
            <a:endParaRPr lang="tr-TR" altLang="tr-TR" sz="2800" b="1" dirty="0">
              <a:solidFill>
                <a:srgbClr val="7030A0"/>
              </a:solidFill>
              <a:latin typeface="Final Frontier" pitchFamily="34" charset="0"/>
            </a:endParaRPr>
          </a:p>
          <a:p>
            <a:endParaRPr lang="tr-TR" dirty="0"/>
          </a:p>
        </p:txBody>
      </p:sp>
      <p:sp>
        <p:nvSpPr>
          <p:cNvPr id="3" name="Başlık 2"/>
          <p:cNvSpPr>
            <a:spLocks noGrp="1"/>
          </p:cNvSpPr>
          <p:nvPr>
            <p:ph type="title"/>
          </p:nvPr>
        </p:nvSpPr>
        <p:spPr/>
        <p:txBody>
          <a:bodyPr/>
          <a:lstStyle/>
          <a:p>
            <a:r>
              <a:rPr lang="tr-TR" dirty="0" smtClean="0"/>
              <a:t>MUHBİR- MÜŞTEKİ</a:t>
            </a:r>
            <a:endParaRPr lang="tr-TR" dirty="0"/>
          </a:p>
        </p:txBody>
      </p:sp>
      <p:sp>
        <p:nvSpPr>
          <p:cNvPr id="5" name="Veri Yer Tutucusu 4"/>
          <p:cNvSpPr>
            <a:spLocks noGrp="1"/>
          </p:cNvSpPr>
          <p:nvPr>
            <p:ph type="dt" sz="half" idx="10"/>
          </p:nvPr>
        </p:nvSpPr>
        <p:spPr/>
        <p:txBody>
          <a:bodyPr/>
          <a:lstStyle/>
          <a:p>
            <a:fld id="{B959D639-EDA9-4818-9E3D-2E7BFA34D0EC}"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74</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58360634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lvl="0" indent="0" fontAlgn="base">
              <a:spcBef>
                <a:spcPct val="0"/>
              </a:spcBef>
              <a:spcAft>
                <a:spcPct val="0"/>
              </a:spcAft>
              <a:buClrTx/>
              <a:buSzTx/>
              <a:buNone/>
            </a:pPr>
            <a:r>
              <a:rPr lang="tr-TR" altLang="tr-TR" sz="2800" b="1" dirty="0" smtClean="0">
                <a:solidFill>
                  <a:srgbClr val="7030A0"/>
                </a:solidFill>
                <a:latin typeface="Final Frontier" pitchFamily="34" charset="0"/>
              </a:rPr>
              <a:t>Muhbir/Müşteki  ……., </a:t>
            </a:r>
            <a:r>
              <a:rPr lang="tr-TR" altLang="tr-TR" sz="2800" b="1" dirty="0">
                <a:solidFill>
                  <a:srgbClr val="7030A0"/>
                </a:solidFill>
                <a:latin typeface="Final Frontier" pitchFamily="34" charset="0"/>
              </a:rPr>
              <a:t>İçişleri Bakanlığına</a:t>
            </a:r>
            <a:r>
              <a:rPr lang="tr-TR" altLang="tr-TR" sz="2800" b="1" dirty="0" smtClean="0">
                <a:solidFill>
                  <a:srgbClr val="7030A0"/>
                </a:solidFill>
                <a:latin typeface="Final Frontier" pitchFamily="34" charset="0"/>
              </a:rPr>
              <a:t>/ ....Valiliğine/ ...</a:t>
            </a:r>
            <a:r>
              <a:rPr lang="tr-TR" altLang="tr-TR" sz="2800" b="1" dirty="0">
                <a:solidFill>
                  <a:srgbClr val="7030A0"/>
                </a:solidFill>
                <a:latin typeface="Final Frontier" pitchFamily="34" charset="0"/>
              </a:rPr>
              <a:t>Kaymakamlığına vermiş olduğu ....</a:t>
            </a:r>
          </a:p>
          <a:p>
            <a:pPr marL="0" lvl="0" indent="0" fontAlgn="base">
              <a:spcBef>
                <a:spcPct val="0"/>
              </a:spcBef>
              <a:spcAft>
                <a:spcPct val="0"/>
              </a:spcAft>
              <a:buClrTx/>
              <a:buSzTx/>
              <a:buNone/>
            </a:pPr>
            <a:r>
              <a:rPr lang="tr-TR" altLang="tr-TR" sz="2800" b="1" dirty="0">
                <a:solidFill>
                  <a:srgbClr val="7030A0"/>
                </a:solidFill>
                <a:latin typeface="Final Frontier" pitchFamily="34" charset="0"/>
              </a:rPr>
              <a:t>... tarihli dilekçesinde............. hakkında </a:t>
            </a:r>
            <a:r>
              <a:rPr lang="tr-TR" altLang="tr-TR" sz="2800" b="1" dirty="0" smtClean="0">
                <a:solidFill>
                  <a:srgbClr val="7030A0"/>
                </a:solidFill>
                <a:latin typeface="Final Frontier" pitchFamily="34" charset="0"/>
              </a:rPr>
              <a:t>aynen </a:t>
            </a:r>
            <a:r>
              <a:rPr lang="tr-TR" altLang="tr-TR" sz="2800" b="1" dirty="0" smtClean="0">
                <a:solidFill>
                  <a:srgbClr val="FF0000"/>
                </a:solidFill>
                <a:latin typeface="Final Frontier" pitchFamily="34" charset="0"/>
              </a:rPr>
              <a:t>(EK:1/1-2);</a:t>
            </a:r>
            <a:r>
              <a:rPr lang="tr-TR" altLang="tr-TR" sz="2800" b="1" dirty="0" smtClean="0">
                <a:solidFill>
                  <a:srgbClr val="7030A0"/>
                </a:solidFill>
                <a:latin typeface="Final Frontier" pitchFamily="34" charset="0"/>
              </a:rPr>
              <a:t> </a:t>
            </a:r>
            <a:r>
              <a:rPr lang="tr-TR" sz="2800" b="1" dirty="0">
                <a:latin typeface="Times New Roman"/>
                <a:ea typeface="Times New Roman"/>
              </a:rPr>
              <a:t>“</a:t>
            </a:r>
            <a:r>
              <a:rPr lang="tr-TR" altLang="tr-TR" sz="2800" b="1" dirty="0" smtClean="0">
                <a:solidFill>
                  <a:srgbClr val="7030A0"/>
                </a:solidFill>
                <a:latin typeface="Final Frontier" pitchFamily="34" charset="0"/>
              </a:rPr>
              <a:t>….”</a:t>
            </a:r>
            <a:endParaRPr lang="tr-TR" altLang="tr-TR" sz="2800" b="1" dirty="0">
              <a:solidFill>
                <a:srgbClr val="7030A0"/>
              </a:solidFill>
              <a:latin typeface="Final Frontier" pitchFamily="34" charset="0"/>
            </a:endParaRPr>
          </a:p>
          <a:p>
            <a:endParaRPr lang="tr-TR" dirty="0"/>
          </a:p>
        </p:txBody>
      </p:sp>
      <p:sp>
        <p:nvSpPr>
          <p:cNvPr id="3" name="Başlık 2"/>
          <p:cNvSpPr>
            <a:spLocks noGrp="1"/>
          </p:cNvSpPr>
          <p:nvPr>
            <p:ph type="title"/>
          </p:nvPr>
        </p:nvSpPr>
        <p:spPr/>
        <p:txBody>
          <a:bodyPr/>
          <a:lstStyle/>
          <a:p>
            <a:r>
              <a:rPr lang="tr-TR" dirty="0" smtClean="0"/>
              <a:t>İDDİA</a:t>
            </a:r>
            <a:endParaRPr lang="tr-TR" dirty="0"/>
          </a:p>
        </p:txBody>
      </p:sp>
      <p:sp>
        <p:nvSpPr>
          <p:cNvPr id="5" name="Veri Yer Tutucusu 4"/>
          <p:cNvSpPr>
            <a:spLocks noGrp="1"/>
          </p:cNvSpPr>
          <p:nvPr>
            <p:ph type="dt" sz="half" idx="10"/>
          </p:nvPr>
        </p:nvSpPr>
        <p:spPr/>
        <p:txBody>
          <a:bodyPr/>
          <a:lstStyle/>
          <a:p>
            <a:fld id="{19E8861E-DDBE-4EFC-BC9C-A37FB6D34F34}"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75</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92763553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0" lvl="0" indent="0" fontAlgn="base">
              <a:spcBef>
                <a:spcPct val="0"/>
              </a:spcBef>
              <a:spcAft>
                <a:spcPct val="0"/>
              </a:spcAft>
              <a:buClrTx/>
              <a:buSzTx/>
              <a:buNone/>
            </a:pPr>
            <a:r>
              <a:rPr lang="tr-TR" altLang="tr-TR" sz="2800" b="1" dirty="0" smtClean="0">
                <a:solidFill>
                  <a:srgbClr val="7030A0"/>
                </a:solidFill>
                <a:latin typeface="Final Frontier" pitchFamily="34" charset="0"/>
              </a:rPr>
              <a:t>Ön </a:t>
            </a:r>
            <a:r>
              <a:rPr lang="tr-TR" altLang="tr-TR" sz="2800" b="1" dirty="0">
                <a:solidFill>
                  <a:srgbClr val="7030A0"/>
                </a:solidFill>
                <a:latin typeface="Final Frontier" pitchFamily="34" charset="0"/>
              </a:rPr>
              <a:t>İnceleme konusu eylem veya işlemin </a:t>
            </a:r>
            <a:r>
              <a:rPr lang="tr-TR" altLang="tr-TR" sz="2800" b="1" dirty="0" smtClean="0">
                <a:solidFill>
                  <a:srgbClr val="7030A0"/>
                </a:solidFill>
                <a:latin typeface="Final Frontier" pitchFamily="34" charset="0"/>
              </a:rPr>
              <a:t>yetkili merciler </a:t>
            </a:r>
            <a:r>
              <a:rPr lang="tr-TR" altLang="tr-TR" sz="2800" b="1" dirty="0">
                <a:solidFill>
                  <a:srgbClr val="7030A0"/>
                </a:solidFill>
                <a:latin typeface="Final Frontier" pitchFamily="34" charset="0"/>
              </a:rPr>
              <a:t>tarafından öğrenildiği </a:t>
            </a:r>
            <a:r>
              <a:rPr lang="tr-TR" altLang="tr-TR" sz="2800" b="1" dirty="0" smtClean="0">
                <a:solidFill>
                  <a:srgbClr val="7030A0"/>
                </a:solidFill>
                <a:latin typeface="Final Frontier" pitchFamily="34" charset="0"/>
              </a:rPr>
              <a:t>tarihtir. Uygulamada</a:t>
            </a:r>
            <a:r>
              <a:rPr lang="tr-TR" altLang="tr-TR" sz="2800" b="1" dirty="0">
                <a:solidFill>
                  <a:srgbClr val="7030A0"/>
                </a:solidFill>
                <a:latin typeface="Final Frontier" pitchFamily="34" charset="0"/>
              </a:rPr>
              <a:t>, ön </a:t>
            </a:r>
            <a:r>
              <a:rPr lang="tr-TR" altLang="tr-TR" sz="2800" b="1" dirty="0" smtClean="0">
                <a:solidFill>
                  <a:srgbClr val="7030A0"/>
                </a:solidFill>
                <a:latin typeface="Final Frontier" pitchFamily="34" charset="0"/>
              </a:rPr>
              <a:t>inceleme başlatma yetkisine sahip merciin ön </a:t>
            </a:r>
            <a:r>
              <a:rPr lang="tr-TR" altLang="tr-TR" sz="2800" b="1" dirty="0">
                <a:solidFill>
                  <a:srgbClr val="7030A0"/>
                </a:solidFill>
                <a:latin typeface="Final Frontier" pitchFamily="34" charset="0"/>
              </a:rPr>
              <a:t>inceleme onay tarihi,  öğrenme tarihi </a:t>
            </a:r>
            <a:r>
              <a:rPr lang="tr-TR" altLang="tr-TR" sz="2800" b="1" dirty="0" smtClean="0">
                <a:solidFill>
                  <a:srgbClr val="7030A0"/>
                </a:solidFill>
                <a:latin typeface="Final Frontier" pitchFamily="34" charset="0"/>
              </a:rPr>
              <a:t>olarak kullanılmaktadır.</a:t>
            </a:r>
            <a:r>
              <a:rPr lang="tr-TR" altLang="tr-TR" sz="2800" dirty="0" smtClean="0">
                <a:solidFill>
                  <a:srgbClr val="7030A0"/>
                </a:solidFill>
                <a:latin typeface="Final Frontier" pitchFamily="34" charset="0"/>
              </a:rPr>
              <a:t> </a:t>
            </a:r>
            <a:endParaRPr lang="en-US" altLang="tr-TR" sz="2800" dirty="0">
              <a:solidFill>
                <a:srgbClr val="7030A0"/>
              </a:solidFill>
              <a:latin typeface="Final Frontier" pitchFamily="34" charset="0"/>
            </a:endParaRPr>
          </a:p>
          <a:p>
            <a:endParaRPr lang="tr-TR" dirty="0"/>
          </a:p>
        </p:txBody>
      </p:sp>
      <p:sp>
        <p:nvSpPr>
          <p:cNvPr id="3" name="Başlık 2"/>
          <p:cNvSpPr>
            <a:spLocks noGrp="1"/>
          </p:cNvSpPr>
          <p:nvPr>
            <p:ph type="title"/>
          </p:nvPr>
        </p:nvSpPr>
        <p:spPr/>
        <p:txBody>
          <a:bodyPr/>
          <a:lstStyle/>
          <a:p>
            <a:r>
              <a:rPr lang="tr-TR" dirty="0" smtClean="0"/>
              <a:t>ÖĞRENME TARİHİ</a:t>
            </a:r>
            <a:endParaRPr lang="tr-TR" dirty="0"/>
          </a:p>
        </p:txBody>
      </p:sp>
      <p:sp>
        <p:nvSpPr>
          <p:cNvPr id="5" name="Veri Yer Tutucusu 4"/>
          <p:cNvSpPr>
            <a:spLocks noGrp="1"/>
          </p:cNvSpPr>
          <p:nvPr>
            <p:ph type="dt" sz="half" idx="10"/>
          </p:nvPr>
        </p:nvSpPr>
        <p:spPr/>
        <p:txBody>
          <a:bodyPr/>
          <a:lstStyle/>
          <a:p>
            <a:fld id="{A8A2F3C8-C685-46E7-83BF-A59853661D9B}"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76</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15442056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lvl="0" indent="0" fontAlgn="base">
              <a:spcBef>
                <a:spcPct val="0"/>
              </a:spcBef>
              <a:spcAft>
                <a:spcPct val="0"/>
              </a:spcAft>
              <a:buClrTx/>
              <a:buSzTx/>
              <a:buNone/>
            </a:pPr>
            <a:r>
              <a:rPr lang="tr-TR" altLang="tr-TR" sz="2800" b="1" dirty="0" smtClean="0">
                <a:solidFill>
                  <a:srgbClr val="7030A0"/>
                </a:solidFill>
                <a:latin typeface="Final Frontier" pitchFamily="34" charset="0"/>
              </a:rPr>
              <a:t>Ön </a:t>
            </a:r>
            <a:r>
              <a:rPr lang="tr-TR" altLang="tr-TR" sz="2800" b="1" dirty="0">
                <a:solidFill>
                  <a:srgbClr val="7030A0"/>
                </a:solidFill>
                <a:latin typeface="Final Frontier" pitchFamily="34" charset="0"/>
              </a:rPr>
              <a:t>İnceleme konusu işlem/işlemler veya </a:t>
            </a:r>
          </a:p>
          <a:p>
            <a:pPr marL="0" lvl="0" indent="0" fontAlgn="base">
              <a:spcBef>
                <a:spcPct val="0"/>
              </a:spcBef>
              <a:spcAft>
                <a:spcPct val="0"/>
              </a:spcAft>
              <a:buClrTx/>
              <a:buSzTx/>
              <a:buNone/>
            </a:pPr>
            <a:r>
              <a:rPr lang="tr-TR" altLang="tr-TR" sz="2800" b="1" dirty="0">
                <a:solidFill>
                  <a:srgbClr val="7030A0"/>
                </a:solidFill>
                <a:latin typeface="Final Frontier" pitchFamily="34" charset="0"/>
              </a:rPr>
              <a:t>eylem/eylemlerin  tesis veya işlendiği </a:t>
            </a:r>
            <a:r>
              <a:rPr lang="tr-TR" altLang="tr-TR" sz="2800" b="1" dirty="0" smtClean="0">
                <a:solidFill>
                  <a:srgbClr val="7030A0"/>
                </a:solidFill>
                <a:latin typeface="Final Frontier" pitchFamily="34" charset="0"/>
              </a:rPr>
              <a:t>yer/yerler ile </a:t>
            </a:r>
            <a:r>
              <a:rPr lang="tr-TR" altLang="tr-TR" sz="2800" b="1" dirty="0">
                <a:solidFill>
                  <a:srgbClr val="7030A0"/>
                </a:solidFill>
                <a:latin typeface="Final Frontier" pitchFamily="34" charset="0"/>
              </a:rPr>
              <a:t>tarih/ tarihleri yazılır.</a:t>
            </a:r>
            <a:r>
              <a:rPr lang="tr-TR" altLang="tr-TR" sz="2800" dirty="0">
                <a:solidFill>
                  <a:srgbClr val="7030A0"/>
                </a:solidFill>
                <a:latin typeface="Final Frontier" pitchFamily="34" charset="0"/>
              </a:rPr>
              <a:t> </a:t>
            </a:r>
            <a:endParaRPr lang="en-US" altLang="tr-TR" sz="2800" dirty="0">
              <a:solidFill>
                <a:srgbClr val="7030A0"/>
              </a:solidFill>
              <a:latin typeface="Final Frontier" pitchFamily="34" charset="0"/>
            </a:endParaRPr>
          </a:p>
          <a:p>
            <a:endParaRPr lang="tr-TR" dirty="0"/>
          </a:p>
        </p:txBody>
      </p:sp>
      <p:sp>
        <p:nvSpPr>
          <p:cNvPr id="3" name="Başlık 2"/>
          <p:cNvSpPr>
            <a:spLocks noGrp="1"/>
          </p:cNvSpPr>
          <p:nvPr>
            <p:ph type="title"/>
          </p:nvPr>
        </p:nvSpPr>
        <p:spPr/>
        <p:txBody>
          <a:bodyPr/>
          <a:lstStyle/>
          <a:p>
            <a:r>
              <a:rPr lang="tr-TR" dirty="0" smtClean="0"/>
              <a:t>OLAY YERİ VE TARİHİ</a:t>
            </a:r>
            <a:endParaRPr lang="tr-TR" dirty="0"/>
          </a:p>
        </p:txBody>
      </p:sp>
      <p:sp>
        <p:nvSpPr>
          <p:cNvPr id="5" name="Veri Yer Tutucusu 4"/>
          <p:cNvSpPr>
            <a:spLocks noGrp="1"/>
          </p:cNvSpPr>
          <p:nvPr>
            <p:ph type="dt" sz="half" idx="10"/>
          </p:nvPr>
        </p:nvSpPr>
        <p:spPr/>
        <p:txBody>
          <a:bodyPr/>
          <a:lstStyle/>
          <a:p>
            <a:fld id="{4D78C84A-FF7B-44D8-819C-7E929F1014B2}"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77</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63088131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lvl="0" indent="0" fontAlgn="base">
              <a:spcBef>
                <a:spcPct val="0"/>
              </a:spcBef>
              <a:spcAft>
                <a:spcPct val="0"/>
              </a:spcAft>
              <a:buClrTx/>
              <a:buSzTx/>
              <a:buNone/>
            </a:pPr>
            <a:r>
              <a:rPr lang="tr-TR" altLang="tr-TR" sz="3200" dirty="0" smtClean="0">
                <a:solidFill>
                  <a:srgbClr val="7030A0"/>
                </a:solidFill>
                <a:latin typeface="Final Frontier" pitchFamily="34" charset="0"/>
              </a:rPr>
              <a:t>Hakkında </a:t>
            </a:r>
            <a:r>
              <a:rPr lang="tr-TR" altLang="tr-TR" sz="3200" dirty="0">
                <a:solidFill>
                  <a:srgbClr val="7030A0"/>
                </a:solidFill>
                <a:latin typeface="Final Frontier" pitchFamily="34" charset="0"/>
              </a:rPr>
              <a:t>ön inceleme </a:t>
            </a:r>
            <a:r>
              <a:rPr lang="tr-TR" altLang="tr-TR" sz="3200" dirty="0" smtClean="0">
                <a:solidFill>
                  <a:srgbClr val="7030A0"/>
                </a:solidFill>
                <a:latin typeface="Final Frontier" pitchFamily="34" charset="0"/>
              </a:rPr>
              <a:t>yapılanların olay tarihi itibariyle ad ve soyadları </a:t>
            </a:r>
            <a:r>
              <a:rPr lang="tr-TR" altLang="tr-TR" sz="3200" dirty="0">
                <a:solidFill>
                  <a:srgbClr val="7030A0"/>
                </a:solidFill>
                <a:latin typeface="Final Frontier" pitchFamily="34" charset="0"/>
              </a:rPr>
              <a:t>ile görev unvan ve </a:t>
            </a:r>
            <a:r>
              <a:rPr lang="tr-TR" altLang="tr-TR" sz="3200" dirty="0" smtClean="0">
                <a:solidFill>
                  <a:srgbClr val="7030A0"/>
                </a:solidFill>
                <a:latin typeface="Final Frontier" pitchFamily="34" charset="0"/>
              </a:rPr>
              <a:t>yerleri </a:t>
            </a:r>
            <a:r>
              <a:rPr lang="tr-TR" altLang="tr-TR" sz="3200" dirty="0" smtClean="0">
                <a:solidFill>
                  <a:srgbClr val="C00000"/>
                </a:solidFill>
                <a:latin typeface="Final Frontier" pitchFamily="34" charset="0"/>
              </a:rPr>
              <a:t>(adres)</a:t>
            </a:r>
            <a:r>
              <a:rPr lang="tr-TR" altLang="tr-TR" sz="3200" dirty="0" smtClean="0">
                <a:solidFill>
                  <a:srgbClr val="7030A0"/>
                </a:solidFill>
                <a:latin typeface="Final Frontier" pitchFamily="34" charset="0"/>
              </a:rPr>
              <a:t> </a:t>
            </a:r>
            <a:r>
              <a:rPr lang="tr-TR" altLang="tr-TR" sz="3200" dirty="0">
                <a:solidFill>
                  <a:srgbClr val="7030A0"/>
                </a:solidFill>
                <a:latin typeface="Final Frontier" pitchFamily="34" charset="0"/>
              </a:rPr>
              <a:t>yazılır</a:t>
            </a:r>
            <a:r>
              <a:rPr lang="tr-TR" altLang="tr-TR" sz="3200" dirty="0" smtClean="0">
                <a:solidFill>
                  <a:srgbClr val="7030A0"/>
                </a:solidFill>
                <a:latin typeface="Final Frontier" pitchFamily="34" charset="0"/>
              </a:rPr>
              <a:t>. </a:t>
            </a:r>
            <a:endParaRPr lang="en-US" altLang="tr-TR" sz="3200" dirty="0">
              <a:solidFill>
                <a:srgbClr val="7030A0"/>
              </a:solidFill>
              <a:latin typeface="Final Frontier" pitchFamily="34" charset="0"/>
            </a:endParaRPr>
          </a:p>
          <a:p>
            <a:endParaRPr lang="tr-TR" dirty="0"/>
          </a:p>
        </p:txBody>
      </p:sp>
      <p:sp>
        <p:nvSpPr>
          <p:cNvPr id="3" name="Başlık 2"/>
          <p:cNvSpPr>
            <a:spLocks noGrp="1"/>
          </p:cNvSpPr>
          <p:nvPr>
            <p:ph type="title"/>
          </p:nvPr>
        </p:nvSpPr>
        <p:spPr/>
        <p:txBody>
          <a:bodyPr>
            <a:normAutofit fontScale="90000"/>
          </a:bodyPr>
          <a:lstStyle/>
          <a:p>
            <a:r>
              <a:rPr lang="tr-TR" dirty="0" smtClean="0"/>
              <a:t>HAKKINDA ÖN İNCELEME YAPILAN/YAPILANLAR</a:t>
            </a:r>
            <a:endParaRPr lang="tr-TR" dirty="0"/>
          </a:p>
        </p:txBody>
      </p:sp>
      <p:sp>
        <p:nvSpPr>
          <p:cNvPr id="5" name="Veri Yer Tutucusu 4"/>
          <p:cNvSpPr>
            <a:spLocks noGrp="1"/>
          </p:cNvSpPr>
          <p:nvPr>
            <p:ph type="dt" sz="half" idx="10"/>
          </p:nvPr>
        </p:nvSpPr>
        <p:spPr/>
        <p:txBody>
          <a:bodyPr/>
          <a:lstStyle/>
          <a:p>
            <a:fld id="{DB37366C-FB98-4121-A639-ABD31CABF7FB}"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78</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86054942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marL="0" lvl="0" indent="0" fontAlgn="base">
              <a:spcBef>
                <a:spcPct val="0"/>
              </a:spcBef>
              <a:spcAft>
                <a:spcPct val="0"/>
              </a:spcAft>
              <a:buClrTx/>
              <a:buSzTx/>
              <a:buNone/>
            </a:pPr>
            <a:r>
              <a:rPr lang="tr-TR" altLang="tr-TR" sz="2800" b="1" dirty="0" smtClean="0">
                <a:solidFill>
                  <a:srgbClr val="7030A0"/>
                </a:solidFill>
                <a:latin typeface="Final Frontier" pitchFamily="34" charset="0"/>
              </a:rPr>
              <a:t>Onaya göre inceleme konuları yazılır</a:t>
            </a:r>
          </a:p>
          <a:p>
            <a:pPr marL="0" lvl="0" indent="0" fontAlgn="base">
              <a:spcBef>
                <a:spcPct val="0"/>
              </a:spcBef>
              <a:spcAft>
                <a:spcPct val="0"/>
              </a:spcAft>
              <a:buClrTx/>
              <a:buSzTx/>
              <a:buNone/>
            </a:pPr>
            <a:endParaRPr lang="tr-TR" altLang="tr-TR" sz="2000" b="1" dirty="0">
              <a:solidFill>
                <a:srgbClr val="7030A0"/>
              </a:solidFill>
              <a:latin typeface="Final Frontier" pitchFamily="34" charset="0"/>
            </a:endParaRPr>
          </a:p>
          <a:p>
            <a:pPr marL="0" lvl="0" indent="0" fontAlgn="base">
              <a:spcBef>
                <a:spcPct val="0"/>
              </a:spcBef>
              <a:spcAft>
                <a:spcPct val="0"/>
              </a:spcAft>
              <a:buClrTx/>
              <a:buSzTx/>
              <a:buNone/>
            </a:pPr>
            <a:endParaRPr lang="tr-TR" altLang="tr-TR" sz="2000" b="1" dirty="0">
              <a:solidFill>
                <a:srgbClr val="7030A0"/>
              </a:solidFill>
              <a:latin typeface="Final Frontier" pitchFamily="34" charset="0"/>
            </a:endParaRPr>
          </a:p>
          <a:p>
            <a:pPr marL="0" lvl="0" indent="0" fontAlgn="base">
              <a:spcBef>
                <a:spcPct val="0"/>
              </a:spcBef>
              <a:spcAft>
                <a:spcPct val="0"/>
              </a:spcAft>
              <a:buClrTx/>
              <a:buSzTx/>
              <a:buNone/>
            </a:pPr>
            <a:r>
              <a:rPr lang="tr-TR" altLang="tr-TR" sz="2800" b="1" dirty="0">
                <a:solidFill>
                  <a:srgbClr val="7030A0"/>
                </a:solidFill>
                <a:latin typeface="Final Frontier" pitchFamily="34" charset="0"/>
              </a:rPr>
              <a:t>... Belediye Başkanı hakkında ileri sürülen: </a:t>
            </a:r>
            <a:r>
              <a:rPr lang="tr-TR" altLang="tr-TR" sz="2800" b="1" dirty="0" smtClean="0">
                <a:solidFill>
                  <a:srgbClr val="FF0000"/>
                </a:solidFill>
                <a:latin typeface="Final Frontier" pitchFamily="34" charset="0"/>
              </a:rPr>
              <a:t>“  </a:t>
            </a:r>
            <a:r>
              <a:rPr lang="tr-TR" altLang="tr-TR" sz="2800" b="1" dirty="0">
                <a:solidFill>
                  <a:srgbClr val="FF0000"/>
                </a:solidFill>
                <a:latin typeface="Final Frontier" pitchFamily="34" charset="0"/>
              </a:rPr>
              <a:t>....Mahkemesi tarafından verilen ve ... </a:t>
            </a:r>
            <a:r>
              <a:rPr lang="tr-TR" altLang="tr-TR" sz="2800" b="1" dirty="0" smtClean="0">
                <a:solidFill>
                  <a:srgbClr val="FF0000"/>
                </a:solidFill>
                <a:latin typeface="Final Frontier" pitchFamily="34" charset="0"/>
              </a:rPr>
              <a:t>tarafından onanarak kesinleşen </a:t>
            </a:r>
            <a:r>
              <a:rPr lang="tr-TR" altLang="tr-TR" sz="2800" b="1" dirty="0">
                <a:solidFill>
                  <a:srgbClr val="FF0000"/>
                </a:solidFill>
                <a:latin typeface="Final Frontier" pitchFamily="34" charset="0"/>
              </a:rPr>
              <a:t>mahkeme kararını </a:t>
            </a:r>
            <a:r>
              <a:rPr lang="tr-TR" altLang="tr-TR" sz="2800" b="1" dirty="0" smtClean="0">
                <a:solidFill>
                  <a:srgbClr val="FF0000"/>
                </a:solidFill>
                <a:latin typeface="Final Frontier" pitchFamily="34" charset="0"/>
              </a:rPr>
              <a:t>yerine getirmeyerek </a:t>
            </a:r>
            <a:r>
              <a:rPr lang="tr-TR" altLang="tr-TR" sz="2800" b="1" dirty="0">
                <a:solidFill>
                  <a:srgbClr val="FF0000"/>
                </a:solidFill>
                <a:latin typeface="Final Frontier" pitchFamily="34" charset="0"/>
              </a:rPr>
              <a:t>görevini kötüye </a:t>
            </a:r>
            <a:r>
              <a:rPr lang="tr-TR" altLang="tr-TR" sz="2800" b="1" dirty="0" smtClean="0">
                <a:solidFill>
                  <a:srgbClr val="FF0000"/>
                </a:solidFill>
                <a:latin typeface="Final Frontier" pitchFamily="34" charset="0"/>
              </a:rPr>
              <a:t>kullandığı” </a:t>
            </a:r>
            <a:r>
              <a:rPr lang="tr-TR" altLang="tr-TR" sz="2800" b="1" dirty="0" smtClean="0">
                <a:solidFill>
                  <a:srgbClr val="7030A0"/>
                </a:solidFill>
                <a:latin typeface="Final Frontier" pitchFamily="34" charset="0"/>
              </a:rPr>
              <a:t>iddiası</a:t>
            </a:r>
            <a:r>
              <a:rPr lang="tr-TR" altLang="tr-TR" sz="2800" b="1" dirty="0">
                <a:solidFill>
                  <a:srgbClr val="7030A0"/>
                </a:solidFill>
                <a:latin typeface="Final Frontier" pitchFamily="34" charset="0"/>
              </a:rPr>
              <a:t>, Ön İnceleme konusunu oluşturmaktadır.  </a:t>
            </a:r>
            <a:endParaRPr lang="en-US" altLang="tr-TR" sz="2800" b="1" dirty="0">
              <a:solidFill>
                <a:srgbClr val="7030A0"/>
              </a:solidFill>
              <a:latin typeface="Final Frontier" pitchFamily="34" charset="0"/>
            </a:endParaRPr>
          </a:p>
          <a:p>
            <a:endParaRPr lang="tr-TR" dirty="0"/>
          </a:p>
        </p:txBody>
      </p:sp>
      <p:sp>
        <p:nvSpPr>
          <p:cNvPr id="3" name="Başlık 2"/>
          <p:cNvSpPr>
            <a:spLocks noGrp="1"/>
          </p:cNvSpPr>
          <p:nvPr>
            <p:ph type="title"/>
          </p:nvPr>
        </p:nvSpPr>
        <p:spPr/>
        <p:txBody>
          <a:bodyPr>
            <a:normAutofit fontScale="90000"/>
          </a:bodyPr>
          <a:lstStyle/>
          <a:p>
            <a:r>
              <a:rPr lang="tr-TR" dirty="0" smtClean="0"/>
              <a:t>	ÖN İNCELEME KONUSU/KONULARI</a:t>
            </a:r>
            <a:endParaRPr lang="tr-TR" dirty="0"/>
          </a:p>
        </p:txBody>
      </p:sp>
      <p:sp>
        <p:nvSpPr>
          <p:cNvPr id="5" name="Veri Yer Tutucusu 4"/>
          <p:cNvSpPr>
            <a:spLocks noGrp="1"/>
          </p:cNvSpPr>
          <p:nvPr>
            <p:ph type="dt" sz="half" idx="10"/>
          </p:nvPr>
        </p:nvSpPr>
        <p:spPr/>
        <p:txBody>
          <a:bodyPr/>
          <a:lstStyle/>
          <a:p>
            <a:fld id="{36BF7630-B153-4DE7-9B9B-C473018E1DE9}"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79</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40004526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sz="2800" dirty="0" smtClean="0">
                <a:solidFill>
                  <a:srgbClr val="0070C0"/>
                </a:solidFill>
                <a:latin typeface="Arial Narrow" panose="020B0606020202030204" pitchFamily="34" charset="0"/>
                <a:ea typeface="Times New Roman"/>
              </a:rPr>
              <a:t>Kanunun Amacı, memurlar </a:t>
            </a:r>
            <a:r>
              <a:rPr lang="tr-TR" sz="2800" dirty="0">
                <a:solidFill>
                  <a:srgbClr val="0070C0"/>
                </a:solidFill>
                <a:latin typeface="Arial Narrow" panose="020B0606020202030204" pitchFamily="34" charset="0"/>
                <a:ea typeface="Times New Roman"/>
              </a:rPr>
              <a:t>ve diğer </a:t>
            </a:r>
            <a:r>
              <a:rPr lang="tr-TR" sz="2800" dirty="0">
                <a:solidFill>
                  <a:srgbClr val="FF0000"/>
                </a:solidFill>
                <a:latin typeface="Arial Narrow" panose="020B0606020202030204" pitchFamily="34" charset="0"/>
                <a:ea typeface="Times New Roman"/>
              </a:rPr>
              <a:t>kamu görevlilerinin</a:t>
            </a:r>
            <a:r>
              <a:rPr lang="tr-TR" sz="2800" dirty="0">
                <a:solidFill>
                  <a:srgbClr val="0070C0"/>
                </a:solidFill>
                <a:latin typeface="Arial Narrow" panose="020B0606020202030204" pitchFamily="34" charset="0"/>
                <a:ea typeface="Times New Roman"/>
              </a:rPr>
              <a:t> </a:t>
            </a:r>
            <a:r>
              <a:rPr lang="tr-TR" sz="2800" dirty="0">
                <a:solidFill>
                  <a:srgbClr val="FFC000"/>
                </a:solidFill>
                <a:latin typeface="Arial Narrow" panose="020B0606020202030204" pitchFamily="34" charset="0"/>
                <a:ea typeface="Times New Roman"/>
              </a:rPr>
              <a:t>görevleri sebebiyle işledikleri</a:t>
            </a:r>
            <a:r>
              <a:rPr lang="tr-TR" sz="2800" dirty="0">
                <a:solidFill>
                  <a:srgbClr val="0070C0"/>
                </a:solidFill>
                <a:latin typeface="Arial Narrow" panose="020B0606020202030204" pitchFamily="34" charset="0"/>
                <a:ea typeface="Times New Roman"/>
              </a:rPr>
              <a:t> suçlardan dolayı yargılanabilmeleri için izin vermeye yetkili mercileri belirtmek ve izlenecek usulü </a:t>
            </a:r>
            <a:r>
              <a:rPr lang="tr-TR" sz="2800" dirty="0" smtClean="0">
                <a:solidFill>
                  <a:srgbClr val="0070C0"/>
                </a:solidFill>
                <a:latin typeface="Arial Narrow" panose="020B0606020202030204" pitchFamily="34" charset="0"/>
                <a:ea typeface="Times New Roman"/>
              </a:rPr>
              <a:t>düzenlemektir </a:t>
            </a:r>
            <a:r>
              <a:rPr lang="tr-TR" sz="2800" dirty="0" smtClean="0">
                <a:solidFill>
                  <a:srgbClr val="FF0000"/>
                </a:solidFill>
                <a:latin typeface="Arial Narrow" panose="020B0606020202030204" pitchFamily="34" charset="0"/>
                <a:ea typeface="Times New Roman"/>
              </a:rPr>
              <a:t>(Md. 1).</a:t>
            </a:r>
            <a:endParaRPr lang="tr-TR" sz="2800" dirty="0">
              <a:solidFill>
                <a:srgbClr val="FF0000"/>
              </a:solidFill>
              <a:latin typeface="Arial Narrow" panose="020B0606020202030204" pitchFamily="34" charset="0"/>
            </a:endParaRPr>
          </a:p>
        </p:txBody>
      </p:sp>
      <p:sp>
        <p:nvSpPr>
          <p:cNvPr id="2" name="Başlık 1"/>
          <p:cNvSpPr>
            <a:spLocks noGrp="1"/>
          </p:cNvSpPr>
          <p:nvPr>
            <p:ph type="title"/>
          </p:nvPr>
        </p:nvSpPr>
        <p:spPr/>
        <p:txBody>
          <a:bodyPr/>
          <a:lstStyle/>
          <a:p>
            <a:r>
              <a:rPr lang="tr-TR" dirty="0" smtClean="0"/>
              <a:t>KANUNUN AMACI</a:t>
            </a:r>
            <a:endParaRPr lang="tr-TR" dirty="0"/>
          </a:p>
        </p:txBody>
      </p:sp>
      <p:sp>
        <p:nvSpPr>
          <p:cNvPr id="5" name="Veri Yer Tutucusu 4"/>
          <p:cNvSpPr>
            <a:spLocks noGrp="1"/>
          </p:cNvSpPr>
          <p:nvPr>
            <p:ph type="dt" sz="half" idx="10"/>
          </p:nvPr>
        </p:nvSpPr>
        <p:spPr/>
        <p:txBody>
          <a:bodyPr/>
          <a:lstStyle/>
          <a:p>
            <a:fld id="{F600C9A4-9ED5-426B-BF60-70879A1339AC}"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8</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48408" y="357582"/>
            <a:ext cx="883232" cy="839170"/>
          </a:xfrm>
          <a:prstGeom prst="rect">
            <a:avLst/>
          </a:prstGeom>
        </p:spPr>
      </p:pic>
    </p:spTree>
    <p:extLst>
      <p:ext uri="{BB962C8B-B14F-4D97-AF65-F5344CB8AC3E}">
        <p14:creationId xmlns:p14="http://schemas.microsoft.com/office/powerpoint/2010/main" val="366618658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0" lvl="0" indent="0" fontAlgn="base">
              <a:spcBef>
                <a:spcPct val="0"/>
              </a:spcBef>
              <a:spcAft>
                <a:spcPct val="0"/>
              </a:spcAft>
              <a:buClrTx/>
              <a:buSzTx/>
              <a:buNone/>
            </a:pPr>
            <a:r>
              <a:rPr lang="tr-TR" altLang="tr-TR" sz="2800" b="1" dirty="0">
                <a:solidFill>
                  <a:srgbClr val="7030A0"/>
                </a:solidFill>
                <a:latin typeface="Final Frontier" pitchFamily="34" charset="0"/>
              </a:rPr>
              <a:t>... Belediye Başkanı ... </a:t>
            </a:r>
            <a:r>
              <a:rPr lang="tr-TR" altLang="tr-TR" sz="2800" b="1" dirty="0" smtClean="0">
                <a:solidFill>
                  <a:srgbClr val="7030A0"/>
                </a:solidFill>
                <a:latin typeface="Final Frontier" pitchFamily="34" charset="0"/>
              </a:rPr>
              <a:t>Müfettişliğimce alınan </a:t>
            </a:r>
            <a:r>
              <a:rPr lang="tr-TR" altLang="tr-TR" sz="2800" b="1" dirty="0">
                <a:solidFill>
                  <a:srgbClr val="7030A0"/>
                </a:solidFill>
                <a:latin typeface="Final Frontier" pitchFamily="34" charset="0"/>
              </a:rPr>
              <a:t>... tarihli </a:t>
            </a:r>
            <a:r>
              <a:rPr lang="tr-TR" altLang="tr-TR" sz="2800" b="1" dirty="0" smtClean="0">
                <a:solidFill>
                  <a:srgbClr val="7030A0"/>
                </a:solidFill>
                <a:latin typeface="Final Frontier" pitchFamily="34" charset="0"/>
              </a:rPr>
              <a:t>ifadesinde hakkında </a:t>
            </a:r>
            <a:r>
              <a:rPr lang="tr-TR" altLang="tr-TR" sz="2800" b="1" dirty="0">
                <a:solidFill>
                  <a:srgbClr val="7030A0"/>
                </a:solidFill>
                <a:latin typeface="Final Frontier" pitchFamily="34" charset="0"/>
              </a:rPr>
              <a:t>ileri sürülen iddialara karşı </a:t>
            </a:r>
            <a:r>
              <a:rPr lang="tr-TR" altLang="tr-TR" sz="2800" b="1" dirty="0" smtClean="0">
                <a:solidFill>
                  <a:srgbClr val="7030A0"/>
                </a:solidFill>
                <a:latin typeface="Final Frontier" pitchFamily="34" charset="0"/>
              </a:rPr>
              <a:t>aynen </a:t>
            </a:r>
            <a:r>
              <a:rPr lang="tr-TR" altLang="tr-TR" sz="2800" b="1" dirty="0" smtClean="0">
                <a:solidFill>
                  <a:srgbClr val="FF0000"/>
                </a:solidFill>
                <a:latin typeface="Final Frontier" pitchFamily="34" charset="0"/>
              </a:rPr>
              <a:t>(EK:1/1-2);</a:t>
            </a:r>
            <a:endParaRPr lang="en-US" altLang="tr-TR" sz="2800" b="1" dirty="0">
              <a:solidFill>
                <a:srgbClr val="FF0000"/>
              </a:solidFill>
              <a:latin typeface="Final Frontier" pitchFamily="34" charset="0"/>
            </a:endParaRPr>
          </a:p>
          <a:p>
            <a:pPr marL="0" lvl="0" indent="0" fontAlgn="base">
              <a:spcBef>
                <a:spcPct val="0"/>
              </a:spcBef>
              <a:spcAft>
                <a:spcPct val="0"/>
              </a:spcAft>
              <a:buClrTx/>
              <a:buSzTx/>
              <a:buNone/>
            </a:pPr>
            <a:r>
              <a:rPr lang="tr-TR" altLang="tr-TR" sz="2800" b="1" dirty="0" smtClean="0">
                <a:solidFill>
                  <a:srgbClr val="7030A0"/>
                </a:solidFill>
                <a:latin typeface="Final Frontier" pitchFamily="34" charset="0"/>
              </a:rPr>
              <a:t>“(...) </a:t>
            </a:r>
            <a:r>
              <a:rPr lang="tr-TR" altLang="tr-TR" sz="2800" b="1" dirty="0">
                <a:solidFill>
                  <a:srgbClr val="7030A0"/>
                </a:solidFill>
                <a:latin typeface="Final Frontier" pitchFamily="34" charset="0"/>
              </a:rPr>
              <a:t>Bu gerekçelerle hakkımda ileri sürülen </a:t>
            </a:r>
            <a:r>
              <a:rPr lang="tr-TR" altLang="tr-TR" sz="2800" b="1" dirty="0" smtClean="0">
                <a:solidFill>
                  <a:srgbClr val="7030A0"/>
                </a:solidFill>
                <a:latin typeface="Final Frontier" pitchFamily="34" charset="0"/>
              </a:rPr>
              <a:t>iddiaları kabul </a:t>
            </a:r>
            <a:r>
              <a:rPr lang="tr-TR" altLang="tr-TR" sz="2800" b="1" dirty="0">
                <a:solidFill>
                  <a:srgbClr val="7030A0"/>
                </a:solidFill>
                <a:latin typeface="Final Frontier" pitchFamily="34" charset="0"/>
              </a:rPr>
              <a:t>etmiyorum.” </a:t>
            </a:r>
            <a:r>
              <a:rPr lang="tr-TR" altLang="tr-TR" sz="2800" b="1" dirty="0" smtClean="0">
                <a:solidFill>
                  <a:srgbClr val="7030A0"/>
                </a:solidFill>
                <a:latin typeface="Final Frontier" pitchFamily="34" charset="0"/>
              </a:rPr>
              <a:t>şeklinde beyanda </a:t>
            </a:r>
            <a:r>
              <a:rPr lang="tr-TR" altLang="tr-TR" sz="2800" b="1" dirty="0">
                <a:solidFill>
                  <a:srgbClr val="7030A0"/>
                </a:solidFill>
                <a:latin typeface="Final Frontier" pitchFamily="34" charset="0"/>
              </a:rPr>
              <a:t>bulunmuştur. </a:t>
            </a:r>
            <a:endParaRPr lang="en-US" altLang="tr-TR" sz="2800" b="1" dirty="0">
              <a:solidFill>
                <a:srgbClr val="7030A0"/>
              </a:solidFill>
              <a:latin typeface="Final Frontier" pitchFamily="34" charset="0"/>
            </a:endParaRPr>
          </a:p>
        </p:txBody>
      </p:sp>
      <p:sp>
        <p:nvSpPr>
          <p:cNvPr id="3" name="Başlık 2"/>
          <p:cNvSpPr>
            <a:spLocks noGrp="1"/>
          </p:cNvSpPr>
          <p:nvPr>
            <p:ph type="title"/>
          </p:nvPr>
        </p:nvSpPr>
        <p:spPr/>
        <p:txBody>
          <a:bodyPr>
            <a:normAutofit fontScale="90000"/>
          </a:bodyPr>
          <a:lstStyle/>
          <a:p>
            <a:r>
              <a:rPr lang="tr-TR" dirty="0" smtClean="0"/>
              <a:t/>
            </a:r>
            <a:br>
              <a:rPr lang="tr-TR" dirty="0" smtClean="0"/>
            </a:br>
            <a:r>
              <a:rPr lang="tr-TR" dirty="0" smtClean="0"/>
              <a:t>HAKKINDA ÖN İNCELEME    	YAPILAN/YAPILANLARIN   				İFADELERİ</a:t>
            </a:r>
            <a:endParaRPr lang="tr-TR" dirty="0"/>
          </a:p>
        </p:txBody>
      </p:sp>
      <p:sp>
        <p:nvSpPr>
          <p:cNvPr id="5" name="Veri Yer Tutucusu 4"/>
          <p:cNvSpPr>
            <a:spLocks noGrp="1"/>
          </p:cNvSpPr>
          <p:nvPr>
            <p:ph type="dt" sz="half" idx="10"/>
          </p:nvPr>
        </p:nvSpPr>
        <p:spPr/>
        <p:txBody>
          <a:bodyPr/>
          <a:lstStyle/>
          <a:p>
            <a:fld id="{DC3C4326-F6F4-4722-B9A2-E93F9BA8971E}"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80</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80930043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675467"/>
            <a:ext cx="7660373" cy="3450696"/>
          </a:xfrm>
        </p:spPr>
        <p:txBody>
          <a:bodyPr>
            <a:normAutofit/>
          </a:bodyPr>
          <a:lstStyle/>
          <a:p>
            <a:pPr marL="0" lvl="0" indent="0" fontAlgn="base">
              <a:spcBef>
                <a:spcPct val="0"/>
              </a:spcBef>
              <a:spcAft>
                <a:spcPct val="0"/>
              </a:spcAft>
              <a:buClrTx/>
              <a:buSzTx/>
              <a:buNone/>
            </a:pPr>
            <a:endParaRPr lang="tr-TR" altLang="tr-TR" sz="2800" b="1" dirty="0">
              <a:solidFill>
                <a:srgbClr val="7030A0"/>
              </a:solidFill>
              <a:latin typeface="Final Frontier" pitchFamily="34" charset="0"/>
            </a:endParaRPr>
          </a:p>
          <a:p>
            <a:pPr marL="0" lvl="0" indent="0" fontAlgn="base">
              <a:spcBef>
                <a:spcPct val="0"/>
              </a:spcBef>
              <a:spcAft>
                <a:spcPct val="0"/>
              </a:spcAft>
              <a:buClrTx/>
              <a:buSzTx/>
              <a:buNone/>
            </a:pPr>
            <a:r>
              <a:rPr lang="tr-TR" altLang="tr-TR" sz="2800" b="1" dirty="0">
                <a:solidFill>
                  <a:srgbClr val="7030A0"/>
                </a:solidFill>
                <a:latin typeface="Final Frontier" pitchFamily="34" charset="0"/>
              </a:rPr>
              <a:t>İncelenen olayla ilgili </a:t>
            </a:r>
            <a:r>
              <a:rPr lang="tr-TR" altLang="tr-TR" sz="2800" b="1" dirty="0" smtClean="0">
                <a:solidFill>
                  <a:srgbClr val="7030A0"/>
                </a:solidFill>
                <a:latin typeface="Final Frontier" pitchFamily="34" charset="0"/>
              </a:rPr>
              <a:t>olarak, aydınlatılması görgü tanıklarının ifadelerine  </a:t>
            </a:r>
            <a:r>
              <a:rPr lang="tr-TR" altLang="tr-TR" sz="2800" b="1" dirty="0">
                <a:solidFill>
                  <a:srgbClr val="7030A0"/>
                </a:solidFill>
                <a:latin typeface="Final Frontier" pitchFamily="34" charset="0"/>
              </a:rPr>
              <a:t>bağlı olan ve </a:t>
            </a:r>
            <a:r>
              <a:rPr lang="tr-TR" altLang="tr-TR" sz="2800" b="1" dirty="0" smtClean="0">
                <a:solidFill>
                  <a:srgbClr val="7030A0"/>
                </a:solidFill>
                <a:latin typeface="Final Frontier" pitchFamily="34" charset="0"/>
              </a:rPr>
              <a:t>incelenen olayın </a:t>
            </a:r>
            <a:r>
              <a:rPr lang="tr-TR" altLang="tr-TR" sz="2800" b="1" dirty="0">
                <a:solidFill>
                  <a:srgbClr val="7030A0"/>
                </a:solidFill>
                <a:latin typeface="Final Frontier" pitchFamily="34" charset="0"/>
              </a:rPr>
              <a:t>oluşumunu bizzat gören veya </a:t>
            </a:r>
            <a:r>
              <a:rPr lang="tr-TR" altLang="tr-TR" sz="2800" b="1" dirty="0" smtClean="0">
                <a:solidFill>
                  <a:srgbClr val="7030A0"/>
                </a:solidFill>
                <a:latin typeface="Final Frontier" pitchFamily="34" charset="0"/>
              </a:rPr>
              <a:t>duyan kimselerin </a:t>
            </a:r>
            <a:r>
              <a:rPr lang="tr-TR" altLang="tr-TR" sz="2800" b="1" dirty="0">
                <a:solidFill>
                  <a:srgbClr val="7030A0"/>
                </a:solidFill>
                <a:latin typeface="Final Frontier" pitchFamily="34" charset="0"/>
              </a:rPr>
              <a:t>ifadeleri tanık </a:t>
            </a:r>
            <a:r>
              <a:rPr lang="tr-TR" altLang="tr-TR" sz="2800" b="1" dirty="0" smtClean="0">
                <a:solidFill>
                  <a:srgbClr val="7030A0"/>
                </a:solidFill>
                <a:latin typeface="Final Frontier" pitchFamily="34" charset="0"/>
              </a:rPr>
              <a:t>sıfatıyla alınmalıdır</a:t>
            </a:r>
            <a:r>
              <a:rPr lang="tr-TR" altLang="tr-TR" sz="2800" b="1" dirty="0">
                <a:solidFill>
                  <a:srgbClr val="7030A0"/>
                </a:solidFill>
                <a:latin typeface="Final Frontier" pitchFamily="34" charset="0"/>
              </a:rPr>
              <a:t>. </a:t>
            </a:r>
            <a:endParaRPr lang="en-US" altLang="tr-TR" sz="2800" b="1" dirty="0">
              <a:solidFill>
                <a:srgbClr val="7030A0"/>
              </a:solidFill>
              <a:latin typeface="Final Frontier" pitchFamily="34" charset="0"/>
            </a:endParaRPr>
          </a:p>
          <a:p>
            <a:endParaRPr lang="tr-TR" dirty="0"/>
          </a:p>
        </p:txBody>
      </p:sp>
      <p:sp>
        <p:nvSpPr>
          <p:cNvPr id="3" name="Başlık 2"/>
          <p:cNvSpPr>
            <a:spLocks noGrp="1"/>
          </p:cNvSpPr>
          <p:nvPr>
            <p:ph type="title"/>
          </p:nvPr>
        </p:nvSpPr>
        <p:spPr/>
        <p:txBody>
          <a:bodyPr/>
          <a:lstStyle/>
          <a:p>
            <a:r>
              <a:rPr lang="tr-TR" dirty="0" smtClean="0"/>
              <a:t>TANIK İFADELERİ</a:t>
            </a:r>
            <a:endParaRPr lang="tr-TR" dirty="0"/>
          </a:p>
        </p:txBody>
      </p:sp>
      <p:sp>
        <p:nvSpPr>
          <p:cNvPr id="5" name="Veri Yer Tutucusu 4"/>
          <p:cNvSpPr>
            <a:spLocks noGrp="1"/>
          </p:cNvSpPr>
          <p:nvPr>
            <p:ph type="dt" sz="half" idx="10"/>
          </p:nvPr>
        </p:nvSpPr>
        <p:spPr/>
        <p:txBody>
          <a:bodyPr/>
          <a:lstStyle/>
          <a:p>
            <a:fld id="{4AEB80C9-F088-4E73-9995-1772FEDB109D}"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81</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50192063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lvl="0" indent="0" fontAlgn="base">
              <a:spcBef>
                <a:spcPct val="0"/>
              </a:spcBef>
              <a:spcAft>
                <a:spcPct val="0"/>
              </a:spcAft>
              <a:buClrTx/>
              <a:buSzTx/>
              <a:buNone/>
            </a:pPr>
            <a:r>
              <a:rPr lang="tr-TR" altLang="tr-TR" sz="2800" b="1" dirty="0">
                <a:solidFill>
                  <a:srgbClr val="7030A0"/>
                </a:solidFill>
                <a:latin typeface="Final Frontier" pitchFamily="34" charset="0"/>
              </a:rPr>
              <a:t>Tanıklar dışında dinlenen kişilerin ifadeleri olup, </a:t>
            </a:r>
            <a:r>
              <a:rPr lang="tr-TR" altLang="tr-TR" sz="2800" b="1" dirty="0" smtClean="0">
                <a:solidFill>
                  <a:srgbClr val="7030A0"/>
                </a:solidFill>
                <a:latin typeface="Final Frontier" pitchFamily="34" charset="0"/>
              </a:rPr>
              <a:t>bu </a:t>
            </a:r>
            <a:r>
              <a:rPr lang="tr-TR" altLang="tr-TR" sz="2800" b="1" dirty="0">
                <a:solidFill>
                  <a:srgbClr val="7030A0"/>
                </a:solidFill>
                <a:latin typeface="Final Frontier" pitchFamily="34" charset="0"/>
              </a:rPr>
              <a:t>ifadeler alınırken ilgililere yemin ettirilmez.</a:t>
            </a:r>
            <a:r>
              <a:rPr lang="tr-TR" altLang="tr-TR" sz="2800" dirty="0">
                <a:solidFill>
                  <a:srgbClr val="7030A0"/>
                </a:solidFill>
                <a:latin typeface="Final Frontier" pitchFamily="34" charset="0"/>
              </a:rPr>
              <a:t> </a:t>
            </a:r>
            <a:endParaRPr lang="en-US" altLang="tr-TR" sz="2800" dirty="0">
              <a:solidFill>
                <a:srgbClr val="7030A0"/>
              </a:solidFill>
              <a:latin typeface="Final Frontier" pitchFamily="34" charset="0"/>
            </a:endParaRPr>
          </a:p>
          <a:p>
            <a:endParaRPr lang="tr-TR" dirty="0"/>
          </a:p>
        </p:txBody>
      </p:sp>
      <p:sp>
        <p:nvSpPr>
          <p:cNvPr id="3" name="Başlık 2"/>
          <p:cNvSpPr>
            <a:spLocks noGrp="1"/>
          </p:cNvSpPr>
          <p:nvPr>
            <p:ph type="title"/>
          </p:nvPr>
        </p:nvSpPr>
        <p:spPr/>
        <p:txBody>
          <a:bodyPr>
            <a:normAutofit fontScale="90000"/>
          </a:bodyPr>
          <a:lstStyle/>
          <a:p>
            <a:r>
              <a:rPr lang="tr-TR" dirty="0" smtClean="0"/>
              <a:t>	BİLGİSİNE BAŞVURULANLARIN İFADELERİ</a:t>
            </a:r>
            <a:endParaRPr lang="tr-TR" dirty="0"/>
          </a:p>
        </p:txBody>
      </p:sp>
      <p:sp>
        <p:nvSpPr>
          <p:cNvPr id="5" name="Veri Yer Tutucusu 4"/>
          <p:cNvSpPr>
            <a:spLocks noGrp="1"/>
          </p:cNvSpPr>
          <p:nvPr>
            <p:ph type="dt" sz="half" idx="10"/>
          </p:nvPr>
        </p:nvSpPr>
        <p:spPr/>
        <p:txBody>
          <a:bodyPr/>
          <a:lstStyle/>
          <a:p>
            <a:fld id="{AC059755-76F6-460E-A85B-B7F1D6BF1DD9}"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82</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76628012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lvl="0" indent="0" fontAlgn="base">
              <a:spcBef>
                <a:spcPct val="0"/>
              </a:spcBef>
              <a:spcAft>
                <a:spcPct val="0"/>
              </a:spcAft>
              <a:buClrTx/>
              <a:buSzTx/>
              <a:buNone/>
            </a:pPr>
            <a:r>
              <a:rPr lang="tr-TR" altLang="tr-TR" sz="2800" b="1" dirty="0" smtClean="0">
                <a:solidFill>
                  <a:srgbClr val="7030A0"/>
                </a:solidFill>
                <a:latin typeface="Final Frontier" pitchFamily="34" charset="0"/>
              </a:rPr>
              <a:t>İnceleme </a:t>
            </a:r>
            <a:r>
              <a:rPr lang="tr-TR" altLang="tr-TR" sz="2800" b="1" dirty="0">
                <a:solidFill>
                  <a:srgbClr val="7030A0"/>
                </a:solidFill>
                <a:latin typeface="Final Frontier" pitchFamily="34" charset="0"/>
              </a:rPr>
              <a:t>bölümü inceleme konusu eylem </a:t>
            </a:r>
            <a:r>
              <a:rPr lang="tr-TR" altLang="tr-TR" sz="2800" b="1" dirty="0" smtClean="0">
                <a:solidFill>
                  <a:srgbClr val="7030A0"/>
                </a:solidFill>
                <a:latin typeface="Final Frontier" pitchFamily="34" charset="0"/>
              </a:rPr>
              <a:t>veya işleme </a:t>
            </a:r>
            <a:r>
              <a:rPr lang="tr-TR" altLang="tr-TR" sz="2800" b="1" dirty="0">
                <a:solidFill>
                  <a:srgbClr val="7030A0"/>
                </a:solidFill>
                <a:latin typeface="Final Frontier" pitchFamily="34" charset="0"/>
              </a:rPr>
              <a:t>ilişkin </a:t>
            </a:r>
            <a:r>
              <a:rPr lang="tr-TR" altLang="tr-TR" sz="2800" b="1" dirty="0" smtClean="0">
                <a:solidFill>
                  <a:srgbClr val="7030A0"/>
                </a:solidFill>
                <a:latin typeface="Final Frontier" pitchFamily="34" charset="0"/>
              </a:rPr>
              <a:t>mevzuata aykırılığın maddi unsurlarının sergilendiği </a:t>
            </a:r>
            <a:r>
              <a:rPr lang="tr-TR" altLang="tr-TR" sz="2800" b="1" dirty="0">
                <a:solidFill>
                  <a:srgbClr val="7030A0"/>
                </a:solidFill>
                <a:latin typeface="Final Frontier" pitchFamily="34" charset="0"/>
              </a:rPr>
              <a:t>bölümdür. Başka bir </a:t>
            </a:r>
            <a:r>
              <a:rPr lang="tr-TR" altLang="tr-TR" sz="2800" b="1" dirty="0" smtClean="0">
                <a:solidFill>
                  <a:srgbClr val="7030A0"/>
                </a:solidFill>
                <a:latin typeface="Final Frontier" pitchFamily="34" charset="0"/>
              </a:rPr>
              <a:t>ifadeyle işlemin mevzuata aykırılık teşkil </a:t>
            </a:r>
            <a:r>
              <a:rPr lang="tr-TR" altLang="tr-TR" sz="2800" b="1" dirty="0">
                <a:solidFill>
                  <a:srgbClr val="7030A0"/>
                </a:solidFill>
                <a:latin typeface="Final Frontier" pitchFamily="34" charset="0"/>
              </a:rPr>
              <a:t>ettiğine dair delil </a:t>
            </a:r>
            <a:r>
              <a:rPr lang="tr-TR" altLang="tr-TR" sz="2800" b="1" dirty="0" smtClean="0">
                <a:solidFill>
                  <a:srgbClr val="7030A0"/>
                </a:solidFill>
                <a:latin typeface="Final Frontier" pitchFamily="34" charset="0"/>
              </a:rPr>
              <a:t>niteliği taşıyan yazılı </a:t>
            </a:r>
            <a:r>
              <a:rPr lang="tr-TR" altLang="tr-TR" sz="2800" b="1" dirty="0">
                <a:solidFill>
                  <a:srgbClr val="7030A0"/>
                </a:solidFill>
                <a:latin typeface="Final Frontier" pitchFamily="34" charset="0"/>
              </a:rPr>
              <a:t>belge ve kayıtlardır</a:t>
            </a:r>
            <a:r>
              <a:rPr lang="tr-TR" altLang="tr-TR" sz="2800" b="1" dirty="0" smtClean="0">
                <a:solidFill>
                  <a:srgbClr val="7030A0"/>
                </a:solidFill>
                <a:latin typeface="Final Frontier" pitchFamily="34" charset="0"/>
              </a:rPr>
              <a:t>.</a:t>
            </a:r>
            <a:endParaRPr lang="en-US" altLang="tr-TR" sz="2800" dirty="0">
              <a:solidFill>
                <a:srgbClr val="7030A0"/>
              </a:solidFill>
              <a:latin typeface="Final Frontier" pitchFamily="34" charset="0"/>
            </a:endParaRPr>
          </a:p>
          <a:p>
            <a:endParaRPr lang="tr-TR" dirty="0"/>
          </a:p>
        </p:txBody>
      </p:sp>
      <p:sp>
        <p:nvSpPr>
          <p:cNvPr id="3" name="Başlık 2"/>
          <p:cNvSpPr>
            <a:spLocks noGrp="1"/>
          </p:cNvSpPr>
          <p:nvPr>
            <p:ph type="title"/>
          </p:nvPr>
        </p:nvSpPr>
        <p:spPr/>
        <p:txBody>
          <a:bodyPr/>
          <a:lstStyle/>
          <a:p>
            <a:r>
              <a:rPr lang="tr-TR" dirty="0" smtClean="0"/>
              <a:t>İNCELEME</a:t>
            </a:r>
            <a:endParaRPr lang="tr-TR" dirty="0"/>
          </a:p>
        </p:txBody>
      </p:sp>
      <p:sp>
        <p:nvSpPr>
          <p:cNvPr id="5" name="Veri Yer Tutucusu 4"/>
          <p:cNvSpPr>
            <a:spLocks noGrp="1"/>
          </p:cNvSpPr>
          <p:nvPr>
            <p:ph type="dt" sz="half" idx="10"/>
          </p:nvPr>
        </p:nvSpPr>
        <p:spPr/>
        <p:txBody>
          <a:bodyPr/>
          <a:lstStyle/>
          <a:p>
            <a:fld id="{DB9EE8EF-2B6B-4403-A67D-B9FC603C592A}"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83</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3538183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lvl="0" indent="0" fontAlgn="base">
              <a:spcBef>
                <a:spcPct val="0"/>
              </a:spcBef>
              <a:spcAft>
                <a:spcPct val="0"/>
              </a:spcAft>
              <a:buClrTx/>
              <a:buSzTx/>
              <a:buNone/>
            </a:pPr>
            <a:r>
              <a:rPr lang="tr-TR" altLang="tr-TR" sz="2800" b="1" dirty="0">
                <a:solidFill>
                  <a:srgbClr val="7030A0"/>
                </a:solidFill>
                <a:latin typeface="Final Frontier" pitchFamily="34" charset="0"/>
              </a:rPr>
              <a:t>Konunun bütün boyutlarıyla irdelendiği, </a:t>
            </a:r>
          </a:p>
          <a:p>
            <a:pPr marL="0" lvl="0" indent="0" fontAlgn="base">
              <a:spcBef>
                <a:spcPct val="0"/>
              </a:spcBef>
              <a:spcAft>
                <a:spcPct val="0"/>
              </a:spcAft>
              <a:buClrTx/>
              <a:buSzTx/>
              <a:buNone/>
            </a:pPr>
            <a:r>
              <a:rPr lang="tr-TR" altLang="tr-TR" sz="2800" b="1" dirty="0">
                <a:solidFill>
                  <a:srgbClr val="7030A0"/>
                </a:solidFill>
                <a:latin typeface="Final Frontier" pitchFamily="34" charset="0"/>
              </a:rPr>
              <a:t>tartışıldığı ve inceleme konusu hakkında </a:t>
            </a:r>
          </a:p>
          <a:p>
            <a:pPr marL="0" lvl="0" indent="0" fontAlgn="base">
              <a:spcBef>
                <a:spcPct val="0"/>
              </a:spcBef>
              <a:spcAft>
                <a:spcPct val="0"/>
              </a:spcAft>
              <a:buClrTx/>
              <a:buSzTx/>
              <a:buNone/>
            </a:pPr>
            <a:r>
              <a:rPr lang="tr-TR" altLang="tr-TR" sz="2800" b="1" dirty="0">
                <a:solidFill>
                  <a:srgbClr val="7030A0"/>
                </a:solidFill>
                <a:latin typeface="Final Frontier" pitchFamily="34" charset="0"/>
              </a:rPr>
              <a:t>bir kanaate varılan bölümdür.</a:t>
            </a:r>
            <a:endParaRPr lang="en-US" altLang="tr-TR" sz="2800" dirty="0">
              <a:solidFill>
                <a:srgbClr val="7030A0"/>
              </a:solidFill>
              <a:latin typeface="Final Frontier" pitchFamily="34" charset="0"/>
            </a:endParaRPr>
          </a:p>
          <a:p>
            <a:endParaRPr lang="tr-TR" dirty="0"/>
          </a:p>
        </p:txBody>
      </p:sp>
      <p:sp>
        <p:nvSpPr>
          <p:cNvPr id="3" name="Başlık 2"/>
          <p:cNvSpPr>
            <a:spLocks noGrp="1"/>
          </p:cNvSpPr>
          <p:nvPr>
            <p:ph type="title"/>
          </p:nvPr>
        </p:nvSpPr>
        <p:spPr/>
        <p:txBody>
          <a:bodyPr/>
          <a:lstStyle/>
          <a:p>
            <a:r>
              <a:rPr lang="tr-TR" dirty="0" smtClean="0"/>
              <a:t>TAHLİL</a:t>
            </a:r>
            <a:endParaRPr lang="tr-TR" dirty="0"/>
          </a:p>
        </p:txBody>
      </p:sp>
      <p:sp>
        <p:nvSpPr>
          <p:cNvPr id="5" name="Veri Yer Tutucusu 4"/>
          <p:cNvSpPr>
            <a:spLocks noGrp="1"/>
          </p:cNvSpPr>
          <p:nvPr>
            <p:ph type="dt" sz="half" idx="10"/>
          </p:nvPr>
        </p:nvSpPr>
        <p:spPr/>
        <p:txBody>
          <a:bodyPr/>
          <a:lstStyle/>
          <a:p>
            <a:fld id="{98E10C5E-807E-4BD6-ABC8-121984E3AA0D}"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84</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95743718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marL="0" lvl="0" indent="0" fontAlgn="base">
              <a:spcBef>
                <a:spcPct val="0"/>
              </a:spcBef>
              <a:spcAft>
                <a:spcPct val="0"/>
              </a:spcAft>
              <a:buClrTx/>
              <a:buSzTx/>
              <a:buNone/>
            </a:pPr>
            <a:r>
              <a:rPr lang="tr-TR" altLang="tr-TR" sz="2800" b="1" dirty="0" smtClean="0">
                <a:solidFill>
                  <a:srgbClr val="FF0000"/>
                </a:solidFill>
                <a:latin typeface="Final Frontier" pitchFamily="34" charset="0"/>
              </a:rPr>
              <a:t>Sonuç </a:t>
            </a:r>
            <a:r>
              <a:rPr lang="tr-TR" altLang="tr-TR" sz="2800" b="1" dirty="0">
                <a:solidFill>
                  <a:srgbClr val="FF0000"/>
                </a:solidFill>
                <a:latin typeface="Final Frontier" pitchFamily="34" charset="0"/>
              </a:rPr>
              <a:t>bölümü;</a:t>
            </a:r>
            <a:r>
              <a:rPr lang="tr-TR" altLang="tr-TR" sz="2800" b="1" dirty="0">
                <a:solidFill>
                  <a:srgbClr val="7030A0"/>
                </a:solidFill>
                <a:latin typeface="Final Frontier" pitchFamily="34" charset="0"/>
              </a:rPr>
              <a:t> incelenen olayın somut o</a:t>
            </a:r>
            <a:r>
              <a:rPr lang="tr-TR" altLang="tr-TR" sz="2800" b="1" dirty="0" smtClean="0">
                <a:solidFill>
                  <a:srgbClr val="7030A0"/>
                </a:solidFill>
                <a:latin typeface="Final Frontier" pitchFamily="34" charset="0"/>
              </a:rPr>
              <a:t>larak özetlendiği, mevzuata aykırılığın maddi unsurunun </a:t>
            </a:r>
            <a:r>
              <a:rPr lang="tr-TR" altLang="tr-TR" sz="2800" b="1" dirty="0">
                <a:solidFill>
                  <a:srgbClr val="7030A0"/>
                </a:solidFill>
                <a:latin typeface="Final Frontier" pitchFamily="34" charset="0"/>
              </a:rPr>
              <a:t>açık ve net bir şekilde </a:t>
            </a:r>
            <a:r>
              <a:rPr lang="tr-TR" altLang="tr-TR" sz="2800" b="1" dirty="0" smtClean="0">
                <a:solidFill>
                  <a:srgbClr val="7030A0"/>
                </a:solidFill>
                <a:latin typeface="Final Frontier" pitchFamily="34" charset="0"/>
              </a:rPr>
              <a:t>ortaya konulduğu</a:t>
            </a:r>
            <a:r>
              <a:rPr lang="tr-TR" altLang="tr-TR" sz="2800" b="1" dirty="0">
                <a:solidFill>
                  <a:srgbClr val="7030A0"/>
                </a:solidFill>
                <a:latin typeface="Final Frontier" pitchFamily="34" charset="0"/>
              </a:rPr>
              <a:t>, fiilin neden </a:t>
            </a:r>
            <a:r>
              <a:rPr lang="tr-TR" altLang="tr-TR" sz="2800" b="1" dirty="0" smtClean="0">
                <a:solidFill>
                  <a:srgbClr val="7030A0"/>
                </a:solidFill>
                <a:latin typeface="Final Frontier" pitchFamily="34" charset="0"/>
              </a:rPr>
              <a:t>mevzuata aykırılık </a:t>
            </a:r>
            <a:r>
              <a:rPr lang="tr-TR" altLang="tr-TR" sz="2800" b="1" dirty="0">
                <a:solidFill>
                  <a:srgbClr val="7030A0"/>
                </a:solidFill>
                <a:latin typeface="Final Frontier" pitchFamily="34" charset="0"/>
              </a:rPr>
              <a:t>teşkil ettiğine dair </a:t>
            </a:r>
            <a:r>
              <a:rPr lang="tr-TR" altLang="tr-TR" sz="2800" b="1" dirty="0" smtClean="0">
                <a:solidFill>
                  <a:srgbClr val="7030A0"/>
                </a:solidFill>
                <a:latin typeface="Final Frontier" pitchFamily="34" charset="0"/>
              </a:rPr>
              <a:t>hukuki değerlendirmenin </a:t>
            </a:r>
            <a:r>
              <a:rPr lang="tr-TR" altLang="tr-TR" sz="2800" b="1" dirty="0">
                <a:solidFill>
                  <a:srgbClr val="7030A0"/>
                </a:solidFill>
                <a:latin typeface="Final Frontier" pitchFamily="34" charset="0"/>
              </a:rPr>
              <a:t>yapıldığı, fiil ile fail arasında </a:t>
            </a:r>
            <a:r>
              <a:rPr lang="tr-TR" altLang="tr-TR" sz="2800" b="1" dirty="0" smtClean="0">
                <a:solidFill>
                  <a:srgbClr val="7030A0"/>
                </a:solidFill>
                <a:latin typeface="Final Frontier" pitchFamily="34" charset="0"/>
              </a:rPr>
              <a:t>bağlantının kurulduğu </a:t>
            </a:r>
            <a:r>
              <a:rPr lang="tr-TR" altLang="tr-TR" sz="2800" b="1" dirty="0">
                <a:solidFill>
                  <a:srgbClr val="7030A0"/>
                </a:solidFill>
                <a:latin typeface="Final Frontier" pitchFamily="34" charset="0"/>
              </a:rPr>
              <a:t>ve gerekçeli önerinin yapıldığı bölümdür</a:t>
            </a:r>
            <a:r>
              <a:rPr lang="tr-TR" altLang="tr-TR" sz="2800" b="1" dirty="0" smtClean="0">
                <a:solidFill>
                  <a:srgbClr val="7030A0"/>
                </a:solidFill>
                <a:latin typeface="Final Frontier" pitchFamily="34" charset="0"/>
              </a:rPr>
              <a:t>.</a:t>
            </a:r>
            <a:endParaRPr lang="en-US" altLang="tr-TR" sz="2800" b="1" dirty="0">
              <a:solidFill>
                <a:srgbClr val="7030A0"/>
              </a:solidFill>
              <a:latin typeface="Final Frontier" pitchFamily="34" charset="0"/>
            </a:endParaRPr>
          </a:p>
          <a:p>
            <a:endParaRPr lang="tr-TR" dirty="0"/>
          </a:p>
        </p:txBody>
      </p:sp>
      <p:sp>
        <p:nvSpPr>
          <p:cNvPr id="3" name="Başlık 2"/>
          <p:cNvSpPr>
            <a:spLocks noGrp="1"/>
          </p:cNvSpPr>
          <p:nvPr>
            <p:ph type="title"/>
          </p:nvPr>
        </p:nvSpPr>
        <p:spPr/>
        <p:txBody>
          <a:bodyPr/>
          <a:lstStyle/>
          <a:p>
            <a:r>
              <a:rPr lang="tr-TR" dirty="0" smtClean="0"/>
              <a:t>SONUÇ BÖLÜMÜ</a:t>
            </a:r>
            <a:endParaRPr lang="tr-TR" dirty="0"/>
          </a:p>
        </p:txBody>
      </p:sp>
      <p:sp>
        <p:nvSpPr>
          <p:cNvPr id="5" name="Veri Yer Tutucusu 4"/>
          <p:cNvSpPr>
            <a:spLocks noGrp="1"/>
          </p:cNvSpPr>
          <p:nvPr>
            <p:ph type="dt" sz="half" idx="10"/>
          </p:nvPr>
        </p:nvSpPr>
        <p:spPr/>
        <p:txBody>
          <a:bodyPr/>
          <a:lstStyle/>
          <a:p>
            <a:fld id="{C178648E-43DA-4270-B86F-D5B4FEE970FE}"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85</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385226064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348880"/>
            <a:ext cx="7660373" cy="4104456"/>
          </a:xfrm>
        </p:spPr>
        <p:txBody>
          <a:bodyPr>
            <a:normAutofit fontScale="70000" lnSpcReduction="20000"/>
          </a:bodyPr>
          <a:lstStyle/>
          <a:p>
            <a:pPr marL="0" lvl="0" indent="360000" fontAlgn="base">
              <a:lnSpc>
                <a:spcPct val="120000"/>
              </a:lnSpc>
              <a:spcAft>
                <a:spcPct val="0"/>
              </a:spcAft>
              <a:buClr>
                <a:srgbClr val="3366FF"/>
              </a:buClr>
              <a:buSzPct val="80000"/>
              <a:buNone/>
            </a:pPr>
            <a:r>
              <a:rPr lang="tr-TR" altLang="tr-TR" sz="3200" kern="0" dirty="0" smtClean="0">
                <a:solidFill>
                  <a:srgbClr val="090FF7"/>
                </a:solidFill>
                <a:latin typeface="Times New Roman"/>
              </a:rPr>
              <a:t>a) Mevzuata aykırılık (suç) unsurlarının </a:t>
            </a:r>
            <a:r>
              <a:rPr lang="tr-TR" altLang="tr-TR" sz="3200" kern="0" dirty="0">
                <a:solidFill>
                  <a:srgbClr val="090FF7"/>
                </a:solidFill>
                <a:latin typeface="Times New Roman"/>
              </a:rPr>
              <a:t>tamam olduğunun anlaşılması halinde hakkında </a:t>
            </a:r>
            <a:r>
              <a:rPr lang="tr-TR" altLang="tr-TR" sz="3200" kern="0" dirty="0" smtClean="0">
                <a:solidFill>
                  <a:srgbClr val="090FF7"/>
                </a:solidFill>
                <a:latin typeface="Times New Roman"/>
              </a:rPr>
              <a:t>ön inceleme </a:t>
            </a:r>
            <a:r>
              <a:rPr lang="tr-TR" altLang="tr-TR" sz="3200" kern="0" dirty="0">
                <a:solidFill>
                  <a:srgbClr val="090FF7"/>
                </a:solidFill>
                <a:latin typeface="Times New Roman"/>
              </a:rPr>
              <a:t>yapılanın eylem ve işlemlerine uyan </a:t>
            </a:r>
            <a:r>
              <a:rPr lang="tr-TR" altLang="tr-TR" sz="3200" kern="0" dirty="0" smtClean="0">
                <a:solidFill>
                  <a:srgbClr val="090FF7"/>
                </a:solidFill>
                <a:latin typeface="Times New Roman"/>
              </a:rPr>
              <a:t>kanun </a:t>
            </a:r>
            <a:r>
              <a:rPr lang="tr-TR" altLang="tr-TR" sz="3200" kern="0" dirty="0">
                <a:solidFill>
                  <a:srgbClr val="090FF7"/>
                </a:solidFill>
                <a:latin typeface="Times New Roman"/>
              </a:rPr>
              <a:t>maddeleri de belirtilerek 4483 </a:t>
            </a:r>
            <a:r>
              <a:rPr lang="tr-TR" altLang="tr-TR" sz="3200" kern="0" dirty="0" smtClean="0">
                <a:solidFill>
                  <a:srgbClr val="090FF7"/>
                </a:solidFill>
                <a:latin typeface="Times New Roman"/>
              </a:rPr>
              <a:t>sayılı </a:t>
            </a:r>
            <a:r>
              <a:rPr lang="tr-TR" altLang="tr-TR" sz="3200" kern="0" dirty="0">
                <a:solidFill>
                  <a:srgbClr val="090FF7"/>
                </a:solidFill>
                <a:latin typeface="Times New Roman"/>
              </a:rPr>
              <a:t>Memurlar ve Diğer Kamu Görevlilerinin Yargılanması Hakkındaki </a:t>
            </a:r>
            <a:r>
              <a:rPr lang="tr-TR" altLang="tr-TR" sz="3200" kern="0" dirty="0" smtClean="0">
                <a:solidFill>
                  <a:srgbClr val="090FF7"/>
                </a:solidFill>
                <a:latin typeface="Times New Roman"/>
              </a:rPr>
              <a:t>Kanun’un </a:t>
            </a:r>
            <a:r>
              <a:rPr lang="tr-TR" altLang="tr-TR" sz="3200" kern="0" dirty="0">
                <a:solidFill>
                  <a:srgbClr val="090FF7"/>
                </a:solidFill>
                <a:latin typeface="Times New Roman"/>
              </a:rPr>
              <a:t>6.maddesi gereğince </a:t>
            </a:r>
            <a:r>
              <a:rPr lang="tr-TR" altLang="tr-TR" sz="3200" b="1" u="sng" kern="0" dirty="0">
                <a:solidFill>
                  <a:srgbClr val="090FF7"/>
                </a:solidFill>
                <a:latin typeface="Times New Roman"/>
              </a:rPr>
              <a:t>SORUŞTURMA İZNİ VERİLMESİ</a:t>
            </a:r>
            <a:r>
              <a:rPr lang="tr-TR" altLang="tr-TR" sz="3200" kern="0" dirty="0">
                <a:solidFill>
                  <a:srgbClr val="090FF7"/>
                </a:solidFill>
                <a:latin typeface="Times New Roman"/>
              </a:rPr>
              <a:t>,</a:t>
            </a:r>
          </a:p>
          <a:p>
            <a:pPr marL="0" lvl="1" indent="360000" fontAlgn="base">
              <a:lnSpc>
                <a:spcPct val="120000"/>
              </a:lnSpc>
              <a:spcAft>
                <a:spcPct val="0"/>
              </a:spcAft>
              <a:buClr>
                <a:srgbClr val="FFFFFF"/>
              </a:buClr>
              <a:buSzPct val="90000"/>
              <a:buNone/>
            </a:pPr>
            <a:endParaRPr lang="tr-TR" altLang="tr-TR" sz="3200" b="1" kern="0" dirty="0" smtClean="0">
              <a:solidFill>
                <a:srgbClr val="FF9900"/>
              </a:solidFill>
              <a:latin typeface="Times New Roman"/>
            </a:endParaRPr>
          </a:p>
          <a:p>
            <a:pPr marL="0" lvl="1" indent="360000" fontAlgn="base">
              <a:lnSpc>
                <a:spcPct val="120000"/>
              </a:lnSpc>
              <a:spcAft>
                <a:spcPct val="0"/>
              </a:spcAft>
              <a:buClr>
                <a:srgbClr val="FFFFFF"/>
              </a:buClr>
              <a:buSzPct val="90000"/>
              <a:buNone/>
            </a:pPr>
            <a:r>
              <a:rPr lang="tr-TR" altLang="tr-TR" sz="3200" b="1" kern="0" dirty="0" smtClean="0">
                <a:solidFill>
                  <a:srgbClr val="FF9900"/>
                </a:solidFill>
                <a:latin typeface="Times New Roman"/>
              </a:rPr>
              <a:t>b) Mevzuata aykırılık (suç) </a:t>
            </a:r>
            <a:r>
              <a:rPr lang="tr-TR" altLang="tr-TR" sz="3200" b="1" kern="0" dirty="0">
                <a:solidFill>
                  <a:srgbClr val="FF9900"/>
                </a:solidFill>
                <a:latin typeface="Times New Roman"/>
              </a:rPr>
              <a:t>unsurlarının tamam olmadığının anlaşılması halinde ise 4483 </a:t>
            </a:r>
            <a:r>
              <a:rPr lang="tr-TR" altLang="tr-TR" sz="3200" b="1" kern="0" dirty="0" smtClean="0">
                <a:solidFill>
                  <a:srgbClr val="FF9900"/>
                </a:solidFill>
                <a:latin typeface="Times New Roman"/>
              </a:rPr>
              <a:t>sayılı Kanun’un </a:t>
            </a:r>
            <a:r>
              <a:rPr lang="tr-TR" altLang="tr-TR" sz="3200" b="1" kern="0" dirty="0">
                <a:solidFill>
                  <a:srgbClr val="FF9900"/>
                </a:solidFill>
                <a:latin typeface="Times New Roman"/>
              </a:rPr>
              <a:t>6.maddesi gereğince </a:t>
            </a:r>
            <a:r>
              <a:rPr lang="tr-TR" altLang="tr-TR" sz="3200" b="1" u="sng" kern="0" dirty="0">
                <a:solidFill>
                  <a:srgbClr val="FF0066"/>
                </a:solidFill>
                <a:latin typeface="Times New Roman"/>
              </a:rPr>
              <a:t>SORUŞTURMA İZNİ VERİLMEMESİ</a:t>
            </a:r>
            <a:r>
              <a:rPr lang="tr-TR" altLang="tr-TR" sz="3200" b="1" kern="0" dirty="0">
                <a:solidFill>
                  <a:srgbClr val="FF9900"/>
                </a:solidFill>
                <a:latin typeface="Times New Roman"/>
              </a:rPr>
              <a:t>  kanaati yazılır.</a:t>
            </a:r>
          </a:p>
          <a:p>
            <a:endParaRPr lang="tr-TR" dirty="0"/>
          </a:p>
        </p:txBody>
      </p:sp>
      <p:sp>
        <p:nvSpPr>
          <p:cNvPr id="3" name="Başlık 2"/>
          <p:cNvSpPr>
            <a:spLocks noGrp="1"/>
          </p:cNvSpPr>
          <p:nvPr>
            <p:ph type="title"/>
          </p:nvPr>
        </p:nvSpPr>
        <p:spPr/>
        <p:txBody>
          <a:bodyPr/>
          <a:lstStyle/>
          <a:p>
            <a:r>
              <a:rPr lang="tr-TR" dirty="0" smtClean="0"/>
              <a:t>SONUÇ BÖLÜMÜ</a:t>
            </a:r>
            <a:endParaRPr lang="tr-TR" dirty="0"/>
          </a:p>
        </p:txBody>
      </p:sp>
      <p:sp>
        <p:nvSpPr>
          <p:cNvPr id="5" name="Veri Yer Tutucusu 4"/>
          <p:cNvSpPr>
            <a:spLocks noGrp="1"/>
          </p:cNvSpPr>
          <p:nvPr>
            <p:ph type="dt" sz="half" idx="10"/>
          </p:nvPr>
        </p:nvSpPr>
        <p:spPr/>
        <p:txBody>
          <a:bodyPr/>
          <a:lstStyle/>
          <a:p>
            <a:fld id="{BA9764F1-5536-41BE-BBC7-62C5163D49AA}"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86</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50331921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0" lvl="0" indent="0" fontAlgn="base">
              <a:spcBef>
                <a:spcPct val="0"/>
              </a:spcBef>
              <a:spcAft>
                <a:spcPct val="0"/>
              </a:spcAft>
              <a:buClrTx/>
              <a:buSzTx/>
              <a:buNone/>
            </a:pPr>
            <a:r>
              <a:rPr lang="tr-TR" altLang="tr-TR" sz="2600" b="1" dirty="0">
                <a:solidFill>
                  <a:srgbClr val="FFFFFF"/>
                </a:solidFill>
                <a:latin typeface="Final Frontier" pitchFamily="34" charset="0"/>
              </a:rPr>
              <a:t>“</a:t>
            </a:r>
            <a:r>
              <a:rPr lang="tr-TR" altLang="tr-TR" sz="2600" b="1" dirty="0">
                <a:solidFill>
                  <a:srgbClr val="7030A0"/>
                </a:solidFill>
                <a:latin typeface="Final Frontier" pitchFamily="34" charset="0"/>
              </a:rPr>
              <a:t>4483 sayılı Kanun hükümleri uyarınca ön </a:t>
            </a:r>
            <a:r>
              <a:rPr lang="tr-TR" altLang="tr-TR" sz="2600" b="1" dirty="0" smtClean="0">
                <a:solidFill>
                  <a:srgbClr val="7030A0"/>
                </a:solidFill>
                <a:latin typeface="Final Frontier" pitchFamily="34" charset="0"/>
              </a:rPr>
              <a:t>inceleme yapılmasına </a:t>
            </a:r>
            <a:r>
              <a:rPr lang="tr-TR" altLang="tr-TR" sz="2600" b="1" dirty="0">
                <a:solidFill>
                  <a:srgbClr val="7030A0"/>
                </a:solidFill>
                <a:latin typeface="Final Frontier" pitchFamily="34" charset="0"/>
              </a:rPr>
              <a:t>gerek olup olmadığını tespit </a:t>
            </a:r>
            <a:r>
              <a:rPr lang="tr-TR" altLang="tr-TR" sz="2600" b="1" dirty="0" smtClean="0">
                <a:solidFill>
                  <a:srgbClr val="7030A0"/>
                </a:solidFill>
                <a:latin typeface="Final Frontier" pitchFamily="34" charset="0"/>
              </a:rPr>
              <a:t>amacıyla yapılan </a:t>
            </a:r>
            <a:r>
              <a:rPr lang="tr-TR" altLang="tr-TR" sz="2600" b="1" dirty="0">
                <a:solidFill>
                  <a:srgbClr val="7030A0"/>
                </a:solidFill>
                <a:latin typeface="Final Frontier" pitchFamily="34" charset="0"/>
              </a:rPr>
              <a:t>çalışmalar sonucunda ön </a:t>
            </a:r>
            <a:r>
              <a:rPr lang="tr-TR" altLang="tr-TR" sz="2600" b="1" dirty="0" smtClean="0">
                <a:solidFill>
                  <a:srgbClr val="7030A0"/>
                </a:solidFill>
                <a:latin typeface="Final Frontier" pitchFamily="34" charset="0"/>
              </a:rPr>
              <a:t>inceleme yapılmasına </a:t>
            </a:r>
            <a:r>
              <a:rPr lang="tr-TR" altLang="tr-TR" sz="2600" b="1" dirty="0">
                <a:solidFill>
                  <a:srgbClr val="7030A0"/>
                </a:solidFill>
                <a:latin typeface="Final Frontier" pitchFamily="34" charset="0"/>
              </a:rPr>
              <a:t>gerek olmadığı veya herhangi bir </a:t>
            </a:r>
            <a:r>
              <a:rPr lang="tr-TR" altLang="tr-TR" sz="2600" b="1" dirty="0" smtClean="0">
                <a:solidFill>
                  <a:srgbClr val="7030A0"/>
                </a:solidFill>
                <a:latin typeface="Final Frontier" pitchFamily="34" charset="0"/>
              </a:rPr>
              <a:t>işlem yapılmasına </a:t>
            </a:r>
            <a:r>
              <a:rPr lang="tr-TR" altLang="tr-TR" sz="2600" b="1" dirty="0">
                <a:solidFill>
                  <a:srgbClr val="7030A0"/>
                </a:solidFill>
                <a:latin typeface="Final Frontier" pitchFamily="34" charset="0"/>
              </a:rPr>
              <a:t>yer olmadığı kanaat ve </a:t>
            </a:r>
            <a:r>
              <a:rPr lang="tr-TR" altLang="tr-TR" sz="2600" b="1" dirty="0" smtClean="0">
                <a:solidFill>
                  <a:srgbClr val="7030A0"/>
                </a:solidFill>
                <a:latin typeface="Final Frontier" pitchFamily="34" charset="0"/>
              </a:rPr>
              <a:t>sonucuna varılması </a:t>
            </a:r>
            <a:r>
              <a:rPr lang="tr-TR" altLang="tr-TR" sz="2600" b="1" dirty="0">
                <a:solidFill>
                  <a:srgbClr val="7030A0"/>
                </a:solidFill>
                <a:latin typeface="Final Frontier" pitchFamily="34" charset="0"/>
              </a:rPr>
              <a:t>hallerinde düzenlenen raporlardır</a:t>
            </a:r>
            <a:r>
              <a:rPr lang="tr-TR" altLang="tr-TR" sz="2600" b="1" dirty="0" smtClean="0">
                <a:solidFill>
                  <a:srgbClr val="7030A0"/>
                </a:solidFill>
                <a:latin typeface="Final Frontier" pitchFamily="34" charset="0"/>
              </a:rPr>
              <a:t>.</a:t>
            </a:r>
            <a:endParaRPr lang="en-US" altLang="tr-TR" sz="2600" b="1" dirty="0">
              <a:solidFill>
                <a:srgbClr val="7030A0"/>
              </a:solidFill>
              <a:latin typeface="Final Frontier" pitchFamily="34" charset="0"/>
            </a:endParaRPr>
          </a:p>
          <a:p>
            <a:endParaRPr lang="tr-TR" dirty="0"/>
          </a:p>
        </p:txBody>
      </p:sp>
      <p:sp>
        <p:nvSpPr>
          <p:cNvPr id="3" name="Başlık 2"/>
          <p:cNvSpPr>
            <a:spLocks noGrp="1"/>
          </p:cNvSpPr>
          <p:nvPr>
            <p:ph type="title"/>
          </p:nvPr>
        </p:nvSpPr>
        <p:spPr/>
        <p:txBody>
          <a:bodyPr/>
          <a:lstStyle/>
          <a:p>
            <a:r>
              <a:rPr lang="tr-TR" dirty="0" smtClean="0"/>
              <a:t>ARAŞTIRMA RAPORLARI</a:t>
            </a:r>
            <a:endParaRPr lang="tr-TR" dirty="0"/>
          </a:p>
        </p:txBody>
      </p:sp>
      <p:sp>
        <p:nvSpPr>
          <p:cNvPr id="5" name="Veri Yer Tutucusu 4"/>
          <p:cNvSpPr>
            <a:spLocks noGrp="1"/>
          </p:cNvSpPr>
          <p:nvPr>
            <p:ph type="dt" sz="half" idx="10"/>
          </p:nvPr>
        </p:nvSpPr>
        <p:spPr/>
        <p:txBody>
          <a:bodyPr/>
          <a:lstStyle/>
          <a:p>
            <a:fld id="{5A080CE0-8B4A-418E-B413-9C04CD19EDDF}"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87</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57900094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5575" y="2675467"/>
            <a:ext cx="7272809" cy="3450696"/>
          </a:xfrm>
        </p:spPr>
        <p:txBody>
          <a:bodyPr>
            <a:normAutofit lnSpcReduction="10000"/>
          </a:bodyPr>
          <a:lstStyle/>
          <a:p>
            <a:pPr marL="0" lvl="0" indent="0" fontAlgn="base">
              <a:spcBef>
                <a:spcPct val="0"/>
              </a:spcBef>
              <a:spcAft>
                <a:spcPct val="0"/>
              </a:spcAft>
              <a:buClrTx/>
              <a:buSzTx/>
              <a:buNone/>
            </a:pPr>
            <a:r>
              <a:rPr lang="tr-TR" altLang="tr-TR" sz="2800" b="1" dirty="0" smtClean="0">
                <a:solidFill>
                  <a:srgbClr val="7030A0"/>
                </a:solidFill>
                <a:latin typeface="Final Frontier" pitchFamily="34" charset="0"/>
              </a:rPr>
              <a:t>Rapor Başlıkları:</a:t>
            </a:r>
            <a:endParaRPr lang="tr-TR" altLang="tr-TR" sz="2800" b="1" dirty="0">
              <a:solidFill>
                <a:srgbClr val="7030A0"/>
              </a:solidFill>
              <a:latin typeface="Final Frontier" pitchFamily="34" charset="0"/>
            </a:endParaRPr>
          </a:p>
          <a:p>
            <a:pPr lvl="0" fontAlgn="base">
              <a:spcBef>
                <a:spcPct val="0"/>
              </a:spcBef>
              <a:spcAft>
                <a:spcPct val="0"/>
              </a:spcAft>
              <a:buClrTx/>
              <a:buSzTx/>
              <a:buFont typeface="Arial" panose="020B0604020202020204" pitchFamily="34" charset="0"/>
              <a:buChar char="•"/>
            </a:pPr>
            <a:r>
              <a:rPr lang="tr-TR" altLang="tr-TR" sz="2600" b="1" dirty="0" smtClean="0">
                <a:solidFill>
                  <a:srgbClr val="7030A0"/>
                </a:solidFill>
                <a:latin typeface="Final Frontier" pitchFamily="34" charset="0"/>
              </a:rPr>
              <a:t>Başlangıç </a:t>
            </a:r>
          </a:p>
          <a:p>
            <a:pPr lvl="0" fontAlgn="base">
              <a:spcBef>
                <a:spcPct val="0"/>
              </a:spcBef>
              <a:spcAft>
                <a:spcPct val="0"/>
              </a:spcAft>
              <a:buClrTx/>
              <a:buSzTx/>
              <a:buFont typeface="Arial" panose="020B0604020202020204" pitchFamily="34" charset="0"/>
              <a:buChar char="•"/>
            </a:pPr>
            <a:r>
              <a:rPr lang="tr-TR" altLang="tr-TR" sz="2600" b="1" dirty="0" smtClean="0">
                <a:solidFill>
                  <a:srgbClr val="7030A0"/>
                </a:solidFill>
                <a:latin typeface="Final Frontier" pitchFamily="34" charset="0"/>
              </a:rPr>
              <a:t>Muhbir-Müşteki</a:t>
            </a:r>
          </a:p>
          <a:p>
            <a:pPr lvl="0" fontAlgn="base">
              <a:spcBef>
                <a:spcPct val="0"/>
              </a:spcBef>
              <a:spcAft>
                <a:spcPct val="0"/>
              </a:spcAft>
              <a:buClrTx/>
              <a:buSzTx/>
              <a:buFont typeface="Arial" panose="020B0604020202020204" pitchFamily="34" charset="0"/>
              <a:buChar char="•"/>
            </a:pPr>
            <a:r>
              <a:rPr lang="tr-TR" altLang="tr-TR" sz="2200" b="1" dirty="0" smtClean="0">
                <a:solidFill>
                  <a:srgbClr val="7030A0"/>
                </a:solidFill>
                <a:latin typeface="Final Frontier" pitchFamily="34" charset="0"/>
              </a:rPr>
              <a:t>İ</a:t>
            </a:r>
            <a:r>
              <a:rPr lang="tr-TR" altLang="tr-TR" sz="2600" b="1" dirty="0" smtClean="0">
                <a:solidFill>
                  <a:srgbClr val="7030A0"/>
                </a:solidFill>
                <a:latin typeface="Final Frontier" pitchFamily="34" charset="0"/>
              </a:rPr>
              <a:t>ddia </a:t>
            </a:r>
          </a:p>
          <a:p>
            <a:pPr lvl="0" fontAlgn="base">
              <a:spcBef>
                <a:spcPct val="0"/>
              </a:spcBef>
              <a:spcAft>
                <a:spcPct val="0"/>
              </a:spcAft>
              <a:buClrTx/>
              <a:buSzTx/>
              <a:buFont typeface="Arial" panose="020B0604020202020204" pitchFamily="34" charset="0"/>
              <a:buChar char="•"/>
            </a:pPr>
            <a:r>
              <a:rPr lang="tr-TR" altLang="tr-TR" sz="2600" b="1" dirty="0" smtClean="0">
                <a:solidFill>
                  <a:srgbClr val="7030A0"/>
                </a:solidFill>
                <a:latin typeface="Final Frontier" pitchFamily="34" charset="0"/>
              </a:rPr>
              <a:t>Hakkında Araştırma </a:t>
            </a:r>
            <a:r>
              <a:rPr lang="tr-TR" altLang="tr-TR" sz="2600" b="1" dirty="0" smtClean="0">
                <a:solidFill>
                  <a:srgbClr val="FF0000"/>
                </a:solidFill>
                <a:latin typeface="Final Frontier" pitchFamily="34" charset="0"/>
              </a:rPr>
              <a:t>Yapılan (</a:t>
            </a:r>
            <a:r>
              <a:rPr lang="tr-TR" altLang="tr-TR" sz="2600" b="1" dirty="0">
                <a:solidFill>
                  <a:srgbClr val="FF0000"/>
                </a:solidFill>
                <a:latin typeface="Final Frontier" pitchFamily="34" charset="0"/>
              </a:rPr>
              <a:t>Belli </a:t>
            </a:r>
            <a:r>
              <a:rPr lang="tr-TR" altLang="tr-TR" sz="2600" b="1" dirty="0" smtClean="0">
                <a:solidFill>
                  <a:srgbClr val="FF0000"/>
                </a:solidFill>
                <a:latin typeface="Final Frontier" pitchFamily="34" charset="0"/>
              </a:rPr>
              <a:t>Olması Durumunda)</a:t>
            </a:r>
            <a:endParaRPr lang="tr-TR" altLang="tr-TR" sz="2600" b="1" dirty="0">
              <a:solidFill>
                <a:srgbClr val="FF0000"/>
              </a:solidFill>
              <a:latin typeface="Final Frontier" pitchFamily="34" charset="0"/>
            </a:endParaRPr>
          </a:p>
          <a:p>
            <a:pPr lvl="0" fontAlgn="base">
              <a:spcBef>
                <a:spcPct val="0"/>
              </a:spcBef>
              <a:spcAft>
                <a:spcPct val="0"/>
              </a:spcAft>
              <a:buClrTx/>
              <a:buSzTx/>
              <a:buFont typeface="Arial" panose="020B0604020202020204" pitchFamily="34" charset="0"/>
              <a:buChar char="•"/>
            </a:pPr>
            <a:r>
              <a:rPr lang="tr-TR" altLang="tr-TR" sz="2600" b="1" dirty="0">
                <a:solidFill>
                  <a:srgbClr val="7030A0"/>
                </a:solidFill>
                <a:latin typeface="Final Frontier" pitchFamily="34" charset="0"/>
              </a:rPr>
              <a:t>Araştırma </a:t>
            </a:r>
            <a:r>
              <a:rPr lang="tr-TR" altLang="tr-TR" sz="2600" b="1" dirty="0" smtClean="0">
                <a:solidFill>
                  <a:srgbClr val="7030A0"/>
                </a:solidFill>
                <a:latin typeface="Final Frontier" pitchFamily="34" charset="0"/>
              </a:rPr>
              <a:t>Konusu</a:t>
            </a:r>
          </a:p>
          <a:p>
            <a:pPr lvl="0" fontAlgn="base">
              <a:spcBef>
                <a:spcPct val="0"/>
              </a:spcBef>
              <a:spcAft>
                <a:spcPct val="0"/>
              </a:spcAft>
              <a:buClrTx/>
              <a:buSzTx/>
              <a:buFont typeface="Arial" panose="020B0604020202020204" pitchFamily="34" charset="0"/>
              <a:buChar char="•"/>
            </a:pPr>
            <a:r>
              <a:rPr lang="tr-TR" altLang="tr-TR" sz="2600" b="1" dirty="0" smtClean="0">
                <a:solidFill>
                  <a:srgbClr val="7030A0"/>
                </a:solidFill>
                <a:latin typeface="Final Frontier" pitchFamily="34" charset="0"/>
              </a:rPr>
              <a:t>İnceleme </a:t>
            </a:r>
            <a:r>
              <a:rPr lang="tr-TR" altLang="tr-TR" sz="2600" b="1" dirty="0">
                <a:solidFill>
                  <a:srgbClr val="7030A0"/>
                </a:solidFill>
                <a:latin typeface="Final Frontier" pitchFamily="34" charset="0"/>
              </a:rPr>
              <a:t>ve </a:t>
            </a:r>
            <a:r>
              <a:rPr lang="tr-TR" altLang="tr-TR" sz="2600" b="1" dirty="0" smtClean="0">
                <a:solidFill>
                  <a:srgbClr val="7030A0"/>
                </a:solidFill>
                <a:latin typeface="Final Frontier" pitchFamily="34" charset="0"/>
              </a:rPr>
              <a:t>Tahlil </a:t>
            </a:r>
          </a:p>
          <a:p>
            <a:pPr lvl="0" fontAlgn="base">
              <a:spcBef>
                <a:spcPct val="0"/>
              </a:spcBef>
              <a:spcAft>
                <a:spcPct val="0"/>
              </a:spcAft>
              <a:buClrTx/>
              <a:buSzTx/>
              <a:buFont typeface="Arial" panose="020B0604020202020204" pitchFamily="34" charset="0"/>
              <a:buChar char="•"/>
            </a:pPr>
            <a:r>
              <a:rPr lang="tr-TR" altLang="tr-TR" sz="2600" b="1" dirty="0" smtClean="0">
                <a:solidFill>
                  <a:srgbClr val="7030A0"/>
                </a:solidFill>
                <a:latin typeface="Final Frontier" pitchFamily="34" charset="0"/>
              </a:rPr>
              <a:t>Sonuç</a:t>
            </a:r>
            <a:endParaRPr lang="en-US" altLang="tr-TR" sz="2600" b="1" dirty="0">
              <a:solidFill>
                <a:srgbClr val="7030A0"/>
              </a:solidFill>
              <a:latin typeface="Final Frontier" pitchFamily="34" charset="0"/>
            </a:endParaRPr>
          </a:p>
          <a:p>
            <a:endParaRPr lang="tr-TR" dirty="0"/>
          </a:p>
        </p:txBody>
      </p:sp>
      <p:sp>
        <p:nvSpPr>
          <p:cNvPr id="3" name="Başlık 2"/>
          <p:cNvSpPr>
            <a:spLocks noGrp="1"/>
          </p:cNvSpPr>
          <p:nvPr>
            <p:ph type="title"/>
          </p:nvPr>
        </p:nvSpPr>
        <p:spPr/>
        <p:txBody>
          <a:bodyPr/>
          <a:lstStyle/>
          <a:p>
            <a:r>
              <a:rPr lang="tr-TR" dirty="0" smtClean="0"/>
              <a:t>ARAŞTIRMA RAPORLARI</a:t>
            </a:r>
            <a:endParaRPr lang="tr-TR" dirty="0"/>
          </a:p>
        </p:txBody>
      </p:sp>
      <p:sp>
        <p:nvSpPr>
          <p:cNvPr id="5" name="Veri Yer Tutucusu 4"/>
          <p:cNvSpPr>
            <a:spLocks noGrp="1"/>
          </p:cNvSpPr>
          <p:nvPr>
            <p:ph type="dt" sz="half" idx="10"/>
          </p:nvPr>
        </p:nvSpPr>
        <p:spPr/>
        <p:txBody>
          <a:bodyPr/>
          <a:lstStyle/>
          <a:p>
            <a:fld id="{B7599651-5FCD-458B-9002-FC450CB42E7D}"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88</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926140007"/>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0" lvl="0" indent="0" fontAlgn="base">
              <a:spcBef>
                <a:spcPts val="600"/>
              </a:spcBef>
              <a:spcAft>
                <a:spcPct val="0"/>
              </a:spcAft>
              <a:buClrTx/>
              <a:buSzTx/>
              <a:buNone/>
            </a:pPr>
            <a:r>
              <a:rPr lang="tr-TR" altLang="tr-TR" sz="2800" b="1" dirty="0" smtClean="0">
                <a:solidFill>
                  <a:srgbClr val="7030A0"/>
                </a:solidFill>
                <a:latin typeface="Final Frontier" pitchFamily="34" charset="0"/>
              </a:rPr>
              <a:t>Araştırma </a:t>
            </a:r>
            <a:r>
              <a:rPr lang="tr-TR" altLang="tr-TR" sz="2800" b="1" dirty="0">
                <a:solidFill>
                  <a:srgbClr val="7030A0"/>
                </a:solidFill>
                <a:latin typeface="Final Frontier" pitchFamily="34" charset="0"/>
              </a:rPr>
              <a:t>Raporlarında  </a:t>
            </a:r>
            <a:r>
              <a:rPr lang="tr-TR" altLang="tr-TR" sz="2800" b="1" dirty="0" smtClean="0">
                <a:solidFill>
                  <a:srgbClr val="7030A0"/>
                </a:solidFill>
                <a:latin typeface="Final Frontier" pitchFamily="34" charset="0"/>
              </a:rPr>
              <a:t>Sonuç Bölümü:</a:t>
            </a:r>
          </a:p>
          <a:p>
            <a:pPr marL="0" lvl="0" indent="270000" fontAlgn="base">
              <a:spcBef>
                <a:spcPts val="600"/>
              </a:spcBef>
              <a:spcAft>
                <a:spcPct val="0"/>
              </a:spcAft>
              <a:buClrTx/>
              <a:buSzTx/>
              <a:buNone/>
            </a:pPr>
            <a:r>
              <a:rPr lang="tr-TR" altLang="tr-TR" sz="2800" b="1" dirty="0" smtClean="0">
                <a:solidFill>
                  <a:srgbClr val="FF0000"/>
                </a:solidFill>
                <a:latin typeface="Final Frontier" pitchFamily="34" charset="0"/>
              </a:rPr>
              <a:t>(…) iddiasının </a:t>
            </a:r>
            <a:r>
              <a:rPr lang="tr-TR" altLang="tr-TR" sz="2800" b="1" dirty="0">
                <a:solidFill>
                  <a:srgbClr val="FF0000"/>
                </a:solidFill>
                <a:latin typeface="Final Frontier" pitchFamily="34" charset="0"/>
              </a:rPr>
              <a:t>mahallinde </a:t>
            </a:r>
            <a:r>
              <a:rPr lang="tr-TR" altLang="tr-TR" sz="2800" b="1" dirty="0" smtClean="0">
                <a:solidFill>
                  <a:srgbClr val="FF0000"/>
                </a:solidFill>
                <a:latin typeface="Final Frontier" pitchFamily="34" charset="0"/>
              </a:rPr>
              <a:t>araştırılması sonucu (...) nedenlerle sübut </a:t>
            </a:r>
            <a:r>
              <a:rPr lang="tr-TR" altLang="tr-TR" sz="2800" b="1" dirty="0">
                <a:solidFill>
                  <a:srgbClr val="FF0000"/>
                </a:solidFill>
                <a:latin typeface="Final Frontier" pitchFamily="34" charset="0"/>
              </a:rPr>
              <a:t>bulmayan, soyut ve genel isnattan  ibaret  </a:t>
            </a:r>
            <a:r>
              <a:rPr lang="tr-TR" altLang="tr-TR" sz="2800" b="1" dirty="0" smtClean="0">
                <a:solidFill>
                  <a:srgbClr val="FF0000"/>
                </a:solidFill>
                <a:latin typeface="Final Frontier" pitchFamily="34" charset="0"/>
              </a:rPr>
              <a:t>iddia konularına   </a:t>
            </a:r>
            <a:r>
              <a:rPr lang="tr-TR" altLang="tr-TR" sz="2800" b="1" dirty="0">
                <a:solidFill>
                  <a:srgbClr val="FF0000"/>
                </a:solidFill>
                <a:latin typeface="Final Frontier" pitchFamily="34" charset="0"/>
              </a:rPr>
              <a:t>ilişkin olarak  ön inceleme yapılmasına </a:t>
            </a:r>
            <a:r>
              <a:rPr lang="tr-TR" altLang="tr-TR" sz="2800" b="1" dirty="0" smtClean="0">
                <a:solidFill>
                  <a:srgbClr val="FF0000"/>
                </a:solidFill>
                <a:latin typeface="Final Frontier" pitchFamily="34" charset="0"/>
              </a:rPr>
              <a:t>gerek olmadığı;</a:t>
            </a:r>
            <a:endParaRPr lang="tr-TR" altLang="tr-TR" sz="2800" b="1" dirty="0">
              <a:solidFill>
                <a:srgbClr val="FF0000"/>
              </a:solidFill>
              <a:latin typeface="Final Frontier" pitchFamily="34" charset="0"/>
            </a:endParaRPr>
          </a:p>
          <a:p>
            <a:pPr marL="0" lvl="0" indent="270000" fontAlgn="base">
              <a:spcBef>
                <a:spcPts val="600"/>
              </a:spcBef>
              <a:spcAft>
                <a:spcPct val="0"/>
              </a:spcAft>
              <a:buClrTx/>
              <a:buSzTx/>
              <a:buNone/>
            </a:pPr>
            <a:r>
              <a:rPr lang="tr-TR" altLang="tr-TR" sz="2800" b="1" dirty="0" smtClean="0">
                <a:solidFill>
                  <a:srgbClr val="7030A0"/>
                </a:solidFill>
                <a:latin typeface="Final Frontier" pitchFamily="34" charset="0"/>
              </a:rPr>
              <a:t>Kanaat </a:t>
            </a:r>
            <a:r>
              <a:rPr lang="tr-TR" altLang="tr-TR" sz="2800" b="1" dirty="0">
                <a:solidFill>
                  <a:srgbClr val="7030A0"/>
                </a:solidFill>
                <a:latin typeface="Final Frontier" pitchFamily="34" charset="0"/>
              </a:rPr>
              <a:t>ve </a:t>
            </a:r>
            <a:r>
              <a:rPr lang="tr-TR" altLang="tr-TR" sz="2800" b="1" dirty="0" smtClean="0">
                <a:solidFill>
                  <a:srgbClr val="7030A0"/>
                </a:solidFill>
                <a:latin typeface="Final Frontier" pitchFamily="34" charset="0"/>
              </a:rPr>
              <a:t>sonucuna varılmıştır. </a:t>
            </a:r>
            <a:endParaRPr lang="tr-TR" dirty="0"/>
          </a:p>
        </p:txBody>
      </p:sp>
      <p:sp>
        <p:nvSpPr>
          <p:cNvPr id="3" name="Başlık 2"/>
          <p:cNvSpPr>
            <a:spLocks noGrp="1"/>
          </p:cNvSpPr>
          <p:nvPr>
            <p:ph type="title"/>
          </p:nvPr>
        </p:nvSpPr>
        <p:spPr/>
        <p:txBody>
          <a:bodyPr/>
          <a:lstStyle/>
          <a:p>
            <a:r>
              <a:rPr lang="tr-TR" dirty="0" smtClean="0"/>
              <a:t>ARAŞTIRMA RAPORLARI</a:t>
            </a:r>
            <a:endParaRPr lang="tr-TR" dirty="0"/>
          </a:p>
        </p:txBody>
      </p:sp>
      <p:sp>
        <p:nvSpPr>
          <p:cNvPr id="5" name="Veri Yer Tutucusu 4"/>
          <p:cNvSpPr>
            <a:spLocks noGrp="1"/>
          </p:cNvSpPr>
          <p:nvPr>
            <p:ph type="dt" sz="half" idx="10"/>
          </p:nvPr>
        </p:nvSpPr>
        <p:spPr/>
        <p:txBody>
          <a:bodyPr/>
          <a:lstStyle/>
          <a:p>
            <a:fld id="{F37C8F59-F519-44FB-85A5-68A25B6BE3DC}"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89</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9418656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2276872"/>
            <a:ext cx="7992887" cy="3849291"/>
          </a:xfrm>
        </p:spPr>
        <p:txBody>
          <a:bodyPr>
            <a:normAutofit/>
          </a:bodyPr>
          <a:lstStyle/>
          <a:p>
            <a:pPr marL="0" lvl="0" indent="0" fontAlgn="base">
              <a:spcAft>
                <a:spcPct val="0"/>
              </a:spcAft>
              <a:buClr>
                <a:srgbClr val="000000"/>
              </a:buClr>
              <a:buSzPct val="75000"/>
              <a:buNone/>
            </a:pPr>
            <a:r>
              <a:rPr lang="tr-TR" altLang="tr-TR" sz="2000" b="1" kern="0" dirty="0" smtClean="0">
                <a:solidFill>
                  <a:srgbClr val="FF0000"/>
                </a:solidFill>
                <a:latin typeface="Arial"/>
              </a:rPr>
              <a:t>Kamu Görevi: </a:t>
            </a:r>
            <a:r>
              <a:rPr lang="tr-TR" altLang="tr-TR" sz="2000" kern="0" dirty="0" smtClean="0">
                <a:solidFill>
                  <a:srgbClr val="7030A0"/>
                </a:solidFill>
                <a:latin typeface="Arial"/>
              </a:rPr>
              <a:t>Kamu hukuku kurallarına göre kamu gücü kullanılarak yapılan etkinliklerdir.</a:t>
            </a:r>
          </a:p>
          <a:p>
            <a:pPr marL="0" lvl="0" indent="0" fontAlgn="base">
              <a:spcAft>
                <a:spcPct val="0"/>
              </a:spcAft>
              <a:buClr>
                <a:srgbClr val="000000"/>
              </a:buClr>
              <a:buSzPct val="75000"/>
              <a:buNone/>
            </a:pPr>
            <a:r>
              <a:rPr lang="tr-TR" altLang="tr-TR" sz="2000" kern="0" dirty="0" smtClean="0">
                <a:solidFill>
                  <a:srgbClr val="7030A0"/>
                </a:solidFill>
                <a:latin typeface="Arial"/>
              </a:rPr>
              <a:t>Yasama</a:t>
            </a:r>
            <a:r>
              <a:rPr lang="tr-TR" altLang="tr-TR" sz="2000" kern="0" dirty="0">
                <a:solidFill>
                  <a:srgbClr val="7030A0"/>
                </a:solidFill>
                <a:latin typeface="Arial"/>
              </a:rPr>
              <a:t>, yürütme ve yargı görevlerini kapsar.</a:t>
            </a:r>
          </a:p>
          <a:p>
            <a:pPr marL="0" lvl="0" indent="0" fontAlgn="base">
              <a:spcAft>
                <a:spcPct val="0"/>
              </a:spcAft>
              <a:buClr>
                <a:srgbClr val="000000"/>
              </a:buClr>
              <a:buSzPct val="75000"/>
              <a:buNone/>
            </a:pPr>
            <a:endParaRPr lang="tr-TR" altLang="tr-TR" sz="2000" b="1" kern="0" dirty="0">
              <a:solidFill>
                <a:srgbClr val="7030A0"/>
              </a:solidFill>
              <a:latin typeface="Arial"/>
            </a:endParaRPr>
          </a:p>
          <a:p>
            <a:pPr marL="0" lvl="0" indent="0" fontAlgn="base">
              <a:spcAft>
                <a:spcPct val="0"/>
              </a:spcAft>
              <a:buClr>
                <a:srgbClr val="000000"/>
              </a:buClr>
              <a:buSzPct val="75000"/>
              <a:buNone/>
            </a:pPr>
            <a:r>
              <a:rPr lang="tr-TR" altLang="tr-TR" sz="2000" b="1" kern="0" dirty="0" smtClean="0">
                <a:solidFill>
                  <a:srgbClr val="FF0000"/>
                </a:solidFill>
                <a:latin typeface="Arial"/>
              </a:rPr>
              <a:t>Kamu Hizmeti:</a:t>
            </a:r>
            <a:r>
              <a:rPr lang="tr-TR" altLang="tr-TR" sz="2000" kern="0" dirty="0" smtClean="0">
                <a:solidFill>
                  <a:srgbClr val="FF0000"/>
                </a:solidFill>
                <a:latin typeface="Arial"/>
              </a:rPr>
              <a:t> </a:t>
            </a:r>
            <a:r>
              <a:rPr lang="tr-TR" altLang="tr-TR" sz="2000" kern="0" dirty="0" smtClean="0">
                <a:solidFill>
                  <a:srgbClr val="7030A0"/>
                </a:solidFill>
                <a:latin typeface="Arial"/>
              </a:rPr>
              <a:t>Toplumun genel </a:t>
            </a:r>
            <a:r>
              <a:rPr lang="tr-TR" altLang="tr-TR" sz="2000" kern="0" dirty="0">
                <a:solidFill>
                  <a:srgbClr val="7030A0"/>
                </a:solidFill>
                <a:latin typeface="Arial"/>
              </a:rPr>
              <a:t>ve ortak </a:t>
            </a:r>
            <a:r>
              <a:rPr lang="tr-TR" altLang="tr-TR" sz="2000" kern="0" dirty="0" smtClean="0">
                <a:solidFill>
                  <a:srgbClr val="7030A0"/>
                </a:solidFill>
                <a:latin typeface="Arial"/>
              </a:rPr>
              <a:t>ihtiyaçlarını karşılamak </a:t>
            </a:r>
            <a:r>
              <a:rPr lang="tr-TR" altLang="tr-TR" sz="2000" kern="0" dirty="0">
                <a:solidFill>
                  <a:srgbClr val="7030A0"/>
                </a:solidFill>
                <a:latin typeface="Arial"/>
              </a:rPr>
              <a:t>için Devlet tarafından yapılabileceği gibi Devletin gözetim ve </a:t>
            </a:r>
            <a:r>
              <a:rPr lang="tr-TR" altLang="tr-TR" sz="2000" kern="0" dirty="0" smtClean="0">
                <a:solidFill>
                  <a:srgbClr val="7030A0"/>
                </a:solidFill>
                <a:latin typeface="Arial"/>
              </a:rPr>
              <a:t>denetimi </a:t>
            </a:r>
            <a:r>
              <a:rPr lang="tr-TR" altLang="tr-TR" sz="2000" kern="0" dirty="0">
                <a:solidFill>
                  <a:srgbClr val="7030A0"/>
                </a:solidFill>
                <a:latin typeface="Arial"/>
              </a:rPr>
              <a:t>altında başkaları tarafından da yapılabilen etkinliklerdir. </a:t>
            </a:r>
            <a:endParaRPr lang="tr-TR" altLang="tr-TR" sz="2000" kern="0" dirty="0" smtClean="0">
              <a:solidFill>
                <a:srgbClr val="7030A0"/>
              </a:solidFill>
              <a:latin typeface="Arial"/>
            </a:endParaRPr>
          </a:p>
          <a:p>
            <a:pPr marL="0" lvl="0" indent="0" fontAlgn="base">
              <a:spcAft>
                <a:spcPct val="0"/>
              </a:spcAft>
              <a:buClr>
                <a:srgbClr val="000000"/>
              </a:buClr>
              <a:buSzPct val="75000"/>
              <a:buNone/>
            </a:pPr>
            <a:endParaRPr lang="tr-TR" altLang="tr-TR" sz="2000" kern="0" dirty="0">
              <a:solidFill>
                <a:srgbClr val="7030A0"/>
              </a:solidFill>
              <a:latin typeface="Arial"/>
            </a:endParaRPr>
          </a:p>
          <a:p>
            <a:pPr marL="0" lvl="0" indent="0" fontAlgn="base">
              <a:spcAft>
                <a:spcPct val="0"/>
              </a:spcAft>
              <a:buClr>
                <a:srgbClr val="000000"/>
              </a:buClr>
              <a:buSzPct val="75000"/>
              <a:buNone/>
            </a:pPr>
            <a:r>
              <a:rPr lang="tr-TR" altLang="tr-TR" sz="2000" b="1" kern="0" dirty="0" smtClean="0">
                <a:solidFill>
                  <a:srgbClr val="FF0000"/>
                </a:solidFill>
                <a:latin typeface="Arial"/>
              </a:rPr>
              <a:t>Asli ve Sürekli İşler: </a:t>
            </a:r>
            <a:r>
              <a:rPr lang="tr-TR" altLang="tr-TR" sz="2000" kern="0" dirty="0" smtClean="0">
                <a:solidFill>
                  <a:srgbClr val="7030A0"/>
                </a:solidFill>
                <a:latin typeface="Arial"/>
              </a:rPr>
              <a:t>Kamu </a:t>
            </a:r>
            <a:r>
              <a:rPr lang="tr-TR" altLang="tr-TR" sz="2000" kern="0" dirty="0">
                <a:solidFill>
                  <a:srgbClr val="7030A0"/>
                </a:solidFill>
                <a:latin typeface="Arial"/>
              </a:rPr>
              <a:t>hizmetlerinin </a:t>
            </a:r>
            <a:r>
              <a:rPr lang="tr-TR" altLang="tr-TR" sz="2000" kern="0" dirty="0">
                <a:solidFill>
                  <a:srgbClr val="FF0000"/>
                </a:solidFill>
                <a:latin typeface="Arial"/>
              </a:rPr>
              <a:t>genel idare esaslarına</a:t>
            </a:r>
            <a:r>
              <a:rPr lang="tr-TR" altLang="tr-TR" sz="2000" kern="0" dirty="0">
                <a:solidFill>
                  <a:srgbClr val="7030A0"/>
                </a:solidFill>
                <a:latin typeface="Arial"/>
              </a:rPr>
              <a:t> göre bir kadroya bağlı ve hukuki statüsü bulunan görevliler tarafından yürütülmesidir. </a:t>
            </a:r>
          </a:p>
          <a:p>
            <a:pPr marL="0" lvl="0" indent="0" fontAlgn="base">
              <a:spcAft>
                <a:spcPct val="0"/>
              </a:spcAft>
              <a:buClr>
                <a:srgbClr val="000000"/>
              </a:buClr>
              <a:buSzPct val="75000"/>
              <a:buNone/>
            </a:pPr>
            <a:endParaRPr lang="tr-TR" altLang="tr-TR" sz="2000" b="1" kern="0" dirty="0">
              <a:solidFill>
                <a:srgbClr val="000000"/>
              </a:solidFill>
              <a:latin typeface="Arial"/>
            </a:endParaRPr>
          </a:p>
          <a:p>
            <a:endParaRPr lang="tr-TR" dirty="0"/>
          </a:p>
        </p:txBody>
      </p:sp>
      <p:sp>
        <p:nvSpPr>
          <p:cNvPr id="2" name="Başlık 1"/>
          <p:cNvSpPr>
            <a:spLocks noGrp="1"/>
          </p:cNvSpPr>
          <p:nvPr>
            <p:ph type="title"/>
          </p:nvPr>
        </p:nvSpPr>
        <p:spPr/>
        <p:txBody>
          <a:bodyPr/>
          <a:lstStyle/>
          <a:p>
            <a:r>
              <a:rPr lang="tr-TR" dirty="0" smtClean="0"/>
              <a:t>İLGİLİ KAVRAMLAR</a:t>
            </a:r>
            <a:endParaRPr lang="tr-TR" dirty="0"/>
          </a:p>
        </p:txBody>
      </p:sp>
      <p:sp>
        <p:nvSpPr>
          <p:cNvPr id="5" name="Veri Yer Tutucusu 4"/>
          <p:cNvSpPr>
            <a:spLocks noGrp="1"/>
          </p:cNvSpPr>
          <p:nvPr>
            <p:ph type="dt" sz="half" idx="10"/>
          </p:nvPr>
        </p:nvSpPr>
        <p:spPr/>
        <p:txBody>
          <a:bodyPr/>
          <a:lstStyle/>
          <a:p>
            <a:fld id="{17866779-D900-4882-A69D-5122CEEA1316}"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9</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395536" y="404664"/>
            <a:ext cx="792088" cy="792088"/>
          </a:xfrm>
          <a:prstGeom prst="rect">
            <a:avLst/>
          </a:prstGeom>
        </p:spPr>
      </p:pic>
    </p:spTree>
    <p:extLst>
      <p:ext uri="{BB962C8B-B14F-4D97-AF65-F5344CB8AC3E}">
        <p14:creationId xmlns:p14="http://schemas.microsoft.com/office/powerpoint/2010/main" val="125785970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492896"/>
            <a:ext cx="8092421" cy="3816424"/>
          </a:xfrm>
        </p:spPr>
        <p:txBody>
          <a:bodyPr>
            <a:normAutofit fontScale="92500" lnSpcReduction="10000"/>
          </a:bodyPr>
          <a:lstStyle/>
          <a:p>
            <a:pPr lvl="0" indent="274320" fontAlgn="base">
              <a:lnSpc>
                <a:spcPct val="110000"/>
              </a:lnSpc>
              <a:spcBef>
                <a:spcPct val="0"/>
              </a:spcBef>
              <a:spcAft>
                <a:spcPct val="0"/>
              </a:spcAft>
              <a:buClr>
                <a:srgbClr val="FF0000"/>
              </a:buClr>
              <a:buSzTx/>
              <a:buFont typeface="Wingdings" panose="05000000000000000000" pitchFamily="2" charset="2"/>
              <a:buChar char="v"/>
            </a:pPr>
            <a:r>
              <a:rPr lang="tr-TR" altLang="tr-TR" sz="2800" b="1" dirty="0" smtClean="0">
                <a:solidFill>
                  <a:srgbClr val="7030A0"/>
                </a:solidFill>
                <a:latin typeface="Final Frontier" pitchFamily="34" charset="0"/>
              </a:rPr>
              <a:t> Kişilerin </a:t>
            </a:r>
            <a:r>
              <a:rPr lang="tr-TR" altLang="tr-TR" sz="2800" b="1" dirty="0">
                <a:solidFill>
                  <a:srgbClr val="7030A0"/>
                </a:solidFill>
                <a:latin typeface="Final Frontier" pitchFamily="34" charset="0"/>
              </a:rPr>
              <a:t>meydana gelen olayın içinde yer </a:t>
            </a:r>
            <a:r>
              <a:rPr lang="tr-TR" altLang="tr-TR" sz="2800" b="1" dirty="0" smtClean="0">
                <a:solidFill>
                  <a:srgbClr val="7030A0"/>
                </a:solidFill>
                <a:latin typeface="Final Frontier" pitchFamily="34" charset="0"/>
              </a:rPr>
              <a:t>alıp almama </a:t>
            </a:r>
            <a:r>
              <a:rPr lang="tr-TR" altLang="tr-TR" sz="2800" b="1" dirty="0">
                <a:solidFill>
                  <a:srgbClr val="7030A0"/>
                </a:solidFill>
                <a:latin typeface="Final Frontier" pitchFamily="34" charset="0"/>
              </a:rPr>
              <a:t>durumuna göre ayrıma tabi tutulmaması,</a:t>
            </a:r>
          </a:p>
          <a:p>
            <a:pPr lvl="0" indent="274320" fontAlgn="base">
              <a:lnSpc>
                <a:spcPct val="110000"/>
              </a:lnSpc>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İlgili mercilerden istenen belgelerin </a:t>
            </a:r>
            <a:r>
              <a:rPr lang="tr-TR" altLang="tr-TR" sz="2800" b="1" dirty="0" smtClean="0">
                <a:solidFill>
                  <a:srgbClr val="7030A0"/>
                </a:solidFill>
                <a:latin typeface="Final Frontier" pitchFamily="34" charset="0"/>
              </a:rPr>
              <a:t>yazılı olarak </a:t>
            </a:r>
            <a:r>
              <a:rPr lang="tr-TR" altLang="tr-TR" sz="2800" b="1" dirty="0">
                <a:solidFill>
                  <a:srgbClr val="7030A0"/>
                </a:solidFill>
                <a:latin typeface="Final Frontier" pitchFamily="34" charset="0"/>
              </a:rPr>
              <a:t>istenmemesi,</a:t>
            </a:r>
          </a:p>
          <a:p>
            <a:pPr lvl="0" indent="274320" fontAlgn="base">
              <a:lnSpc>
                <a:spcPct val="110000"/>
              </a:lnSpc>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Belgelerin dizi pusulasına bağlanmış ve </a:t>
            </a:r>
            <a:r>
              <a:rPr lang="tr-TR" altLang="tr-TR" sz="2800" b="1" dirty="0" smtClean="0">
                <a:solidFill>
                  <a:srgbClr val="7030A0"/>
                </a:solidFill>
                <a:latin typeface="Final Frontier" pitchFamily="34" charset="0"/>
              </a:rPr>
              <a:t> tasdikli </a:t>
            </a:r>
            <a:r>
              <a:rPr lang="tr-TR" altLang="tr-TR" sz="2800" b="1" dirty="0">
                <a:solidFill>
                  <a:srgbClr val="7030A0"/>
                </a:solidFill>
                <a:latin typeface="Final Frontier" pitchFamily="34" charset="0"/>
              </a:rPr>
              <a:t>olarak istenmemesi,</a:t>
            </a:r>
            <a:endParaRPr lang="tr-TR" altLang="tr-TR" sz="2800" dirty="0">
              <a:solidFill>
                <a:srgbClr val="7030A0"/>
              </a:solidFill>
              <a:latin typeface="Final Frontier" pitchFamily="34" charset="0"/>
            </a:endParaRPr>
          </a:p>
          <a:p>
            <a:pPr lvl="0" indent="274320" fontAlgn="base">
              <a:lnSpc>
                <a:spcPct val="110000"/>
              </a:lnSpc>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Gerekli belgelerin toplanmasında eksikliklerin</a:t>
            </a:r>
          </a:p>
          <a:p>
            <a:pPr lvl="0" indent="0" fontAlgn="base">
              <a:lnSpc>
                <a:spcPct val="110000"/>
              </a:lnSpc>
              <a:spcBef>
                <a:spcPct val="0"/>
              </a:spcBef>
              <a:spcAft>
                <a:spcPct val="0"/>
              </a:spcAft>
              <a:buClrTx/>
              <a:buSzTx/>
              <a:buNone/>
            </a:pPr>
            <a:r>
              <a:rPr lang="tr-TR" altLang="tr-TR" sz="2800" b="1" dirty="0">
                <a:solidFill>
                  <a:srgbClr val="7030A0"/>
                </a:solidFill>
                <a:latin typeface="Final Frontier" pitchFamily="34" charset="0"/>
              </a:rPr>
              <a:t>olması,</a:t>
            </a:r>
            <a:r>
              <a:rPr lang="tr-TR" altLang="tr-TR" sz="2800" dirty="0">
                <a:solidFill>
                  <a:srgbClr val="7030A0"/>
                </a:solidFill>
                <a:latin typeface="Final Frontier" pitchFamily="34" charset="0"/>
              </a:rPr>
              <a:t> </a:t>
            </a:r>
          </a:p>
          <a:p>
            <a:endParaRPr lang="tr-TR" dirty="0"/>
          </a:p>
        </p:txBody>
      </p:sp>
      <p:sp>
        <p:nvSpPr>
          <p:cNvPr id="3" name="Başlık 2"/>
          <p:cNvSpPr>
            <a:spLocks noGrp="1"/>
          </p:cNvSpPr>
          <p:nvPr>
            <p:ph type="title"/>
          </p:nvPr>
        </p:nvSpPr>
        <p:spPr/>
        <p:txBody>
          <a:bodyPr>
            <a:normAutofit fontScale="90000"/>
          </a:bodyPr>
          <a:lstStyle/>
          <a:p>
            <a:r>
              <a:rPr lang="tr-TR" sz="4000" dirty="0" smtClean="0"/>
              <a:t>	</a:t>
            </a:r>
            <a:r>
              <a:rPr lang="tr-TR" sz="4000" b="1" dirty="0" smtClean="0">
                <a:solidFill>
                  <a:srgbClr val="FF0000"/>
                </a:solidFill>
              </a:rPr>
              <a:t>BAZI </a:t>
            </a:r>
            <a:r>
              <a:rPr lang="tr-TR" sz="4000" b="1" dirty="0">
                <a:solidFill>
                  <a:srgbClr val="FF0000"/>
                </a:solidFill>
              </a:rPr>
              <a:t>RAPORLARDA GÖRÜLEN </a:t>
            </a:r>
            <a:r>
              <a:rPr lang="tr-TR" sz="4000" b="1" dirty="0" smtClean="0">
                <a:solidFill>
                  <a:srgbClr val="FF0000"/>
                </a:solidFill>
              </a:rPr>
              <a:t>HATA VE EKSİKLİKLER</a:t>
            </a:r>
            <a:endParaRPr lang="tr-TR" b="1" dirty="0">
              <a:solidFill>
                <a:srgbClr val="FF0000"/>
              </a:solidFill>
            </a:endParaRPr>
          </a:p>
        </p:txBody>
      </p:sp>
      <p:sp>
        <p:nvSpPr>
          <p:cNvPr id="5" name="Veri Yer Tutucusu 4"/>
          <p:cNvSpPr>
            <a:spLocks noGrp="1"/>
          </p:cNvSpPr>
          <p:nvPr>
            <p:ph type="dt" sz="half" idx="10"/>
          </p:nvPr>
        </p:nvSpPr>
        <p:spPr/>
        <p:txBody>
          <a:bodyPr/>
          <a:lstStyle/>
          <a:p>
            <a:fld id="{61FA71AE-3DB8-4FA7-BA92-0B89A69539BB}"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90</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279481881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5" y="2204864"/>
            <a:ext cx="8424936" cy="4176464"/>
          </a:xfrm>
        </p:spPr>
        <p:txBody>
          <a:bodyPr>
            <a:normAutofit/>
          </a:bodyPr>
          <a:lstStyle/>
          <a:p>
            <a:pPr lvl="0" fontAlgn="base">
              <a:spcBef>
                <a:spcPct val="0"/>
              </a:spcBef>
              <a:spcAft>
                <a:spcPct val="0"/>
              </a:spcAft>
              <a:buClr>
                <a:srgbClr val="FF0000"/>
              </a:buClr>
              <a:buSzTx/>
              <a:buFont typeface="Wingdings" panose="05000000000000000000" pitchFamily="2" charset="2"/>
              <a:buChar char="v"/>
            </a:pPr>
            <a:r>
              <a:rPr lang="tr-TR" altLang="tr-TR" sz="2800" b="1" dirty="0" smtClean="0">
                <a:solidFill>
                  <a:srgbClr val="7030A0"/>
                </a:solidFill>
                <a:latin typeface="Final Frontier" pitchFamily="34" charset="0"/>
              </a:rPr>
              <a:t>İddiada yer alan ve onayda belirtilen şahıs ve/veya konuların </a:t>
            </a:r>
            <a:r>
              <a:rPr lang="tr-TR" altLang="tr-TR" sz="2800" b="1" dirty="0">
                <a:solidFill>
                  <a:srgbClr val="7030A0"/>
                </a:solidFill>
                <a:latin typeface="Final Frontier" pitchFamily="34" charset="0"/>
              </a:rPr>
              <a:t>tümü hakkında </a:t>
            </a:r>
            <a:r>
              <a:rPr lang="tr-TR" altLang="tr-TR" sz="2800" b="1" dirty="0" smtClean="0">
                <a:solidFill>
                  <a:srgbClr val="7030A0"/>
                </a:solidFill>
                <a:latin typeface="Final Frontier" pitchFamily="34" charset="0"/>
              </a:rPr>
              <a:t>inceleme yapılmaması</a:t>
            </a:r>
            <a:r>
              <a:rPr lang="tr-TR" altLang="tr-TR" sz="2800" b="1" dirty="0">
                <a:solidFill>
                  <a:srgbClr val="7030A0"/>
                </a:solidFill>
                <a:latin typeface="Final Frontier" pitchFamily="34" charset="0"/>
              </a:rPr>
              <a:t>,</a:t>
            </a:r>
          </a:p>
          <a:p>
            <a:pPr lvl="0" fontAlgn="base">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‘‘Kapsam Dışı Bırakılan Konular </a:t>
            </a:r>
            <a:r>
              <a:rPr lang="tr-TR" altLang="tr-TR" sz="2800" b="1" dirty="0" smtClean="0">
                <a:solidFill>
                  <a:srgbClr val="7030A0"/>
                </a:solidFill>
                <a:latin typeface="Final Frontier" pitchFamily="34" charset="0"/>
              </a:rPr>
              <a:t>ve Nedenleri’’</a:t>
            </a:r>
          </a:p>
          <a:p>
            <a:pPr marL="0" lvl="0" indent="0" fontAlgn="base">
              <a:spcBef>
                <a:spcPct val="0"/>
              </a:spcBef>
              <a:spcAft>
                <a:spcPct val="0"/>
              </a:spcAft>
              <a:buClr>
                <a:srgbClr val="FF0000"/>
              </a:buClr>
              <a:buSzTx/>
              <a:buNone/>
            </a:pPr>
            <a:r>
              <a:rPr lang="tr-TR" altLang="tr-TR" sz="2800" b="1" dirty="0" smtClean="0">
                <a:solidFill>
                  <a:srgbClr val="7030A0"/>
                </a:solidFill>
                <a:latin typeface="Final Frontier" pitchFamily="34" charset="0"/>
              </a:rPr>
              <a:t>bölüm başlığının açılmaması,</a:t>
            </a:r>
          </a:p>
          <a:p>
            <a:pPr lvl="0" fontAlgn="base">
              <a:spcBef>
                <a:spcPct val="0"/>
              </a:spcBef>
              <a:spcAft>
                <a:spcPct val="0"/>
              </a:spcAft>
              <a:buClr>
                <a:srgbClr val="FF0000"/>
              </a:buClr>
              <a:buSzTx/>
              <a:buFont typeface="Wingdings" panose="05000000000000000000" pitchFamily="2" charset="2"/>
              <a:buChar char="v"/>
            </a:pPr>
            <a:r>
              <a:rPr lang="tr-TR" altLang="tr-TR" sz="2800" b="1" dirty="0" smtClean="0">
                <a:solidFill>
                  <a:srgbClr val="7030A0"/>
                </a:solidFill>
                <a:latin typeface="Final Frontier" pitchFamily="34" charset="0"/>
              </a:rPr>
              <a:t>Müştekinin ifadesinin </a:t>
            </a:r>
            <a:r>
              <a:rPr lang="tr-TR" altLang="tr-TR" sz="2800" b="1" dirty="0">
                <a:solidFill>
                  <a:srgbClr val="7030A0"/>
                </a:solidFill>
                <a:latin typeface="Final Frontier" pitchFamily="34" charset="0"/>
              </a:rPr>
              <a:t>alınmaması, adresinin</a:t>
            </a:r>
          </a:p>
          <a:p>
            <a:pPr marL="0" lvl="0" indent="0" fontAlgn="base">
              <a:spcBef>
                <a:spcPct val="0"/>
              </a:spcBef>
              <a:spcAft>
                <a:spcPct val="0"/>
              </a:spcAft>
              <a:buClr>
                <a:srgbClr val="FF0000"/>
              </a:buClr>
              <a:buSzTx/>
              <a:buNone/>
            </a:pPr>
            <a:r>
              <a:rPr lang="tr-TR" altLang="tr-TR" sz="2800" b="1" dirty="0">
                <a:solidFill>
                  <a:srgbClr val="7030A0"/>
                </a:solidFill>
                <a:latin typeface="Final Frontier" pitchFamily="34" charset="0"/>
              </a:rPr>
              <a:t>belirtilmemesi,</a:t>
            </a:r>
            <a:r>
              <a:rPr lang="tr-TR" altLang="tr-TR" sz="2800" dirty="0">
                <a:solidFill>
                  <a:srgbClr val="7030A0"/>
                </a:solidFill>
                <a:latin typeface="Final Frontier" pitchFamily="34" charset="0"/>
              </a:rPr>
              <a:t> </a:t>
            </a:r>
          </a:p>
          <a:p>
            <a:pPr lvl="0" fontAlgn="base">
              <a:spcBef>
                <a:spcPct val="0"/>
              </a:spcBef>
              <a:spcAft>
                <a:spcPct val="0"/>
              </a:spcAft>
              <a:buClr>
                <a:srgbClr val="FF0000"/>
              </a:buClr>
              <a:buSzTx/>
              <a:buFont typeface="Wingdings" panose="05000000000000000000" pitchFamily="2" charset="2"/>
              <a:buChar char="v"/>
            </a:pPr>
            <a:r>
              <a:rPr lang="tr-TR" altLang="tr-TR" sz="2800" b="1" dirty="0" smtClean="0">
                <a:solidFill>
                  <a:srgbClr val="7030A0"/>
                </a:solidFill>
                <a:latin typeface="Final Frontier" pitchFamily="34" charset="0"/>
              </a:rPr>
              <a:t>Müşteki </a:t>
            </a:r>
            <a:r>
              <a:rPr lang="tr-TR" altLang="tr-TR" sz="2800" b="1" dirty="0">
                <a:solidFill>
                  <a:srgbClr val="7030A0"/>
                </a:solidFill>
                <a:latin typeface="Final Frontier" pitchFamily="34" charset="0"/>
              </a:rPr>
              <a:t>ile Muhbir ayrımının yapılmaması,</a:t>
            </a:r>
          </a:p>
          <a:p>
            <a:pPr lvl="0" fontAlgn="base">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Onayda belirtilen konuların dışına çıkılması,</a:t>
            </a:r>
            <a:endParaRPr lang="tr-TR" dirty="0">
              <a:solidFill>
                <a:srgbClr val="7030A0"/>
              </a:solidFill>
            </a:endParaRPr>
          </a:p>
        </p:txBody>
      </p:sp>
      <p:sp>
        <p:nvSpPr>
          <p:cNvPr id="3" name="Başlık 2"/>
          <p:cNvSpPr>
            <a:spLocks noGrp="1"/>
          </p:cNvSpPr>
          <p:nvPr>
            <p:ph type="title"/>
          </p:nvPr>
        </p:nvSpPr>
        <p:spPr/>
        <p:txBody>
          <a:bodyPr>
            <a:normAutofit fontScale="90000"/>
          </a:bodyPr>
          <a:lstStyle/>
          <a:p>
            <a:r>
              <a:rPr lang="tr-TR" dirty="0" smtClean="0"/>
              <a:t>	</a:t>
            </a:r>
            <a:r>
              <a:rPr lang="tr-TR" dirty="0" smtClean="0">
                <a:solidFill>
                  <a:srgbClr val="FF0000"/>
                </a:solidFill>
              </a:rPr>
              <a:t>BAZI RAPORLARDA GÖRÜLEN HATA VE EKSİKLİKLER</a:t>
            </a:r>
            <a:endParaRPr lang="tr-TR" dirty="0">
              <a:solidFill>
                <a:srgbClr val="FF0000"/>
              </a:solidFill>
            </a:endParaRPr>
          </a:p>
        </p:txBody>
      </p:sp>
      <p:sp>
        <p:nvSpPr>
          <p:cNvPr id="5" name="Veri Yer Tutucusu 4"/>
          <p:cNvSpPr>
            <a:spLocks noGrp="1"/>
          </p:cNvSpPr>
          <p:nvPr>
            <p:ph type="dt" sz="half" idx="10"/>
          </p:nvPr>
        </p:nvSpPr>
        <p:spPr/>
        <p:txBody>
          <a:bodyPr/>
          <a:lstStyle/>
          <a:p>
            <a:fld id="{BF0949D4-8E12-416D-8EF2-447989AAAF6D}"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91</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341406116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39553" y="2276872"/>
            <a:ext cx="8208912" cy="3849291"/>
          </a:xfrm>
        </p:spPr>
        <p:txBody>
          <a:bodyPr>
            <a:normAutofit fontScale="92500" lnSpcReduction="10000"/>
          </a:bodyPr>
          <a:lstStyle/>
          <a:p>
            <a:pPr lvl="0" fontAlgn="base">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Gereksiz belge toplanması,</a:t>
            </a:r>
          </a:p>
          <a:p>
            <a:pPr lvl="0" fontAlgn="base">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İlgili mercilerden istenen belgelerin, </a:t>
            </a:r>
            <a:r>
              <a:rPr lang="tr-TR" altLang="tr-TR" sz="2800" b="1" dirty="0" smtClean="0">
                <a:solidFill>
                  <a:srgbClr val="7030A0"/>
                </a:solidFill>
                <a:latin typeface="Final Frontier" pitchFamily="34" charset="0"/>
              </a:rPr>
              <a:t>Raporun İnceleme </a:t>
            </a:r>
            <a:r>
              <a:rPr lang="tr-TR" altLang="tr-TR" sz="2800" b="1" dirty="0">
                <a:solidFill>
                  <a:srgbClr val="7030A0"/>
                </a:solidFill>
                <a:latin typeface="Final Frontier" pitchFamily="34" charset="0"/>
              </a:rPr>
              <a:t>bölümünde özetlenmemesi,</a:t>
            </a:r>
          </a:p>
          <a:p>
            <a:pPr lvl="0" fontAlgn="base">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Tanık ve sanık ifadelerinin </a:t>
            </a:r>
            <a:r>
              <a:rPr lang="tr-TR" altLang="tr-TR" sz="2800" b="1" dirty="0" smtClean="0">
                <a:solidFill>
                  <a:srgbClr val="7030A0"/>
                </a:solidFill>
                <a:latin typeface="Final Frontier" pitchFamily="34" charset="0"/>
              </a:rPr>
              <a:t>Raporda yeterince irdelenmemesi</a:t>
            </a:r>
            <a:r>
              <a:rPr lang="tr-TR" altLang="tr-TR" sz="2800" b="1" dirty="0">
                <a:solidFill>
                  <a:srgbClr val="7030A0"/>
                </a:solidFill>
                <a:latin typeface="Final Frontier" pitchFamily="34" charset="0"/>
              </a:rPr>
              <a:t>,</a:t>
            </a:r>
            <a:endParaRPr lang="tr-TR" altLang="tr-TR" sz="2800" dirty="0">
              <a:solidFill>
                <a:srgbClr val="7030A0"/>
              </a:solidFill>
              <a:latin typeface="Final Frontier" pitchFamily="34" charset="0"/>
            </a:endParaRPr>
          </a:p>
          <a:p>
            <a:pPr lvl="0" fontAlgn="base">
              <a:spcBef>
                <a:spcPct val="0"/>
              </a:spcBef>
              <a:spcAft>
                <a:spcPct val="0"/>
              </a:spcAft>
              <a:buClr>
                <a:srgbClr val="FF0000"/>
              </a:buClr>
              <a:buSzTx/>
              <a:buFont typeface="Wingdings" panose="05000000000000000000" pitchFamily="2" charset="2"/>
              <a:buChar char="v"/>
            </a:pPr>
            <a:r>
              <a:rPr lang="tr-TR" altLang="tr-TR" sz="2800" b="1" dirty="0">
                <a:solidFill>
                  <a:srgbClr val="7030A0"/>
                </a:solidFill>
                <a:latin typeface="Final Frontier" pitchFamily="34" charset="0"/>
              </a:rPr>
              <a:t>Bilgisine başvurulması gereken bazı </a:t>
            </a:r>
            <a:r>
              <a:rPr lang="tr-TR" altLang="tr-TR" sz="2800" b="1" dirty="0" smtClean="0">
                <a:solidFill>
                  <a:srgbClr val="7030A0"/>
                </a:solidFill>
                <a:latin typeface="Final Frontier" pitchFamily="34" charset="0"/>
              </a:rPr>
              <a:t>kişilerin bilgisine başvurulmaması,</a:t>
            </a:r>
            <a:r>
              <a:rPr lang="tr-TR" altLang="tr-TR" sz="2800" dirty="0" smtClean="0">
                <a:solidFill>
                  <a:srgbClr val="7030A0"/>
                </a:solidFill>
                <a:latin typeface="Final Frontier" pitchFamily="34" charset="0"/>
              </a:rPr>
              <a:t> </a:t>
            </a:r>
          </a:p>
          <a:p>
            <a:pPr lvl="0" fontAlgn="base">
              <a:spcBef>
                <a:spcPct val="0"/>
              </a:spcBef>
              <a:spcAft>
                <a:spcPct val="0"/>
              </a:spcAft>
              <a:buClr>
                <a:srgbClr val="FF0000"/>
              </a:buClr>
              <a:buSzTx/>
              <a:buFont typeface="Wingdings" panose="05000000000000000000" pitchFamily="2" charset="2"/>
              <a:buChar char="v"/>
            </a:pPr>
            <a:r>
              <a:rPr lang="tr-TR" altLang="tr-TR" sz="2800" b="1" dirty="0" smtClean="0">
                <a:solidFill>
                  <a:srgbClr val="7030A0"/>
                </a:solidFill>
                <a:latin typeface="Final Frontier" pitchFamily="34" charset="0"/>
              </a:rPr>
              <a:t>Yeminli Katip Tutanağının bulunmaması</a:t>
            </a:r>
          </a:p>
          <a:p>
            <a:pPr lvl="0" fontAlgn="base">
              <a:spcBef>
                <a:spcPct val="0"/>
              </a:spcBef>
              <a:spcAft>
                <a:spcPct val="0"/>
              </a:spcAft>
              <a:buClr>
                <a:srgbClr val="FF0000"/>
              </a:buClr>
              <a:buSzTx/>
              <a:buFont typeface="Wingdings" panose="05000000000000000000" pitchFamily="2" charset="2"/>
              <a:buChar char="v"/>
            </a:pPr>
            <a:r>
              <a:rPr lang="tr-TR" altLang="tr-TR" sz="2800" b="1" dirty="0" smtClean="0">
                <a:solidFill>
                  <a:srgbClr val="7030A0"/>
                </a:solidFill>
                <a:latin typeface="Final Frontier" pitchFamily="34" charset="0"/>
              </a:rPr>
              <a:t>Dizi Pusulasının olmaması</a:t>
            </a:r>
          </a:p>
          <a:p>
            <a:pPr lvl="0" fontAlgn="base">
              <a:spcBef>
                <a:spcPct val="0"/>
              </a:spcBef>
              <a:spcAft>
                <a:spcPct val="0"/>
              </a:spcAft>
              <a:buClr>
                <a:srgbClr val="FF0000"/>
              </a:buClr>
              <a:buSzTx/>
              <a:buFont typeface="Wingdings" panose="05000000000000000000" pitchFamily="2" charset="2"/>
              <a:buChar char="v"/>
            </a:pPr>
            <a:r>
              <a:rPr lang="tr-TR" altLang="tr-TR" sz="2800" b="1" dirty="0" smtClean="0">
                <a:solidFill>
                  <a:srgbClr val="7030A0"/>
                </a:solidFill>
                <a:latin typeface="Final Frontier" pitchFamily="34" charset="0"/>
              </a:rPr>
              <a:t>Dosya düzeninin doğru sıralanmaması</a:t>
            </a:r>
            <a:endParaRPr lang="tr-TR" altLang="tr-TR" sz="2800" b="1" dirty="0">
              <a:solidFill>
                <a:srgbClr val="7030A0"/>
              </a:solidFill>
              <a:latin typeface="Final Frontier" pitchFamily="34" charset="0"/>
            </a:endParaRPr>
          </a:p>
          <a:p>
            <a:endParaRPr lang="tr-TR" dirty="0"/>
          </a:p>
        </p:txBody>
      </p:sp>
      <p:sp>
        <p:nvSpPr>
          <p:cNvPr id="3" name="Başlık 2"/>
          <p:cNvSpPr>
            <a:spLocks noGrp="1"/>
          </p:cNvSpPr>
          <p:nvPr>
            <p:ph type="title"/>
          </p:nvPr>
        </p:nvSpPr>
        <p:spPr/>
        <p:txBody>
          <a:bodyPr>
            <a:normAutofit fontScale="90000"/>
          </a:bodyPr>
          <a:lstStyle/>
          <a:p>
            <a:r>
              <a:rPr lang="tr-TR" dirty="0" smtClean="0"/>
              <a:t>   </a:t>
            </a:r>
            <a:r>
              <a:rPr lang="tr-TR" dirty="0" smtClean="0">
                <a:solidFill>
                  <a:srgbClr val="FF0000"/>
                </a:solidFill>
              </a:rPr>
              <a:t>BAZI RAPORLARDA GÖRÜLEN HATA VE EKSİKLİKLER</a:t>
            </a:r>
            <a:endParaRPr lang="tr-TR" dirty="0">
              <a:solidFill>
                <a:srgbClr val="FF0000"/>
              </a:solidFill>
            </a:endParaRPr>
          </a:p>
        </p:txBody>
      </p:sp>
      <p:sp>
        <p:nvSpPr>
          <p:cNvPr id="5" name="Veri Yer Tutucusu 4"/>
          <p:cNvSpPr>
            <a:spLocks noGrp="1"/>
          </p:cNvSpPr>
          <p:nvPr>
            <p:ph type="dt" sz="half" idx="10"/>
          </p:nvPr>
        </p:nvSpPr>
        <p:spPr/>
        <p:txBody>
          <a:bodyPr/>
          <a:lstStyle/>
          <a:p>
            <a:fld id="{382A049C-8BAF-4150-9D38-6BC1DCBA7BAB}"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92</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75395736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628800"/>
            <a:ext cx="7732381" cy="4497363"/>
          </a:xfrm>
        </p:spPr>
        <p:txBody>
          <a:bodyPr>
            <a:normAutofit lnSpcReduction="10000"/>
          </a:bodyPr>
          <a:lstStyle/>
          <a:p>
            <a:pPr marL="0" lvl="0" indent="0" fontAlgn="base">
              <a:spcBef>
                <a:spcPct val="0"/>
              </a:spcBef>
              <a:spcAft>
                <a:spcPct val="0"/>
              </a:spcAft>
              <a:buClr>
                <a:srgbClr val="FF9900"/>
              </a:buClr>
              <a:buSzPct val="130000"/>
              <a:buNone/>
            </a:pPr>
            <a:r>
              <a:rPr lang="tr-TR" altLang="tr-TR" sz="2600" b="1" dirty="0" smtClean="0">
                <a:solidFill>
                  <a:srgbClr val="7030A0"/>
                </a:solidFill>
                <a:latin typeface="Final Frontier" pitchFamily="34" charset="0"/>
              </a:rPr>
              <a:t>Hukuka uygun</a:t>
            </a:r>
            <a:r>
              <a:rPr lang="tr-TR" altLang="tr-TR" sz="2600" b="1" dirty="0">
                <a:solidFill>
                  <a:srgbClr val="7030A0"/>
                </a:solidFill>
                <a:latin typeface="Final Frontier" pitchFamily="34" charset="0"/>
              </a:rPr>
              <a:t> </a:t>
            </a:r>
            <a:r>
              <a:rPr lang="tr-TR" altLang="tr-TR" sz="2600" b="1" dirty="0" smtClean="0">
                <a:solidFill>
                  <a:srgbClr val="7030A0"/>
                </a:solidFill>
                <a:latin typeface="Final Frontier" pitchFamily="34" charset="0"/>
              </a:rPr>
              <a:t>ve isabetli öneriler getirilen bir rapor yazabilmek için;</a:t>
            </a:r>
          </a:p>
          <a:p>
            <a:pPr marL="0" lvl="0" indent="0" fontAlgn="base">
              <a:spcBef>
                <a:spcPct val="0"/>
              </a:spcBef>
              <a:spcAft>
                <a:spcPct val="0"/>
              </a:spcAft>
              <a:buClr>
                <a:srgbClr val="FF9900"/>
              </a:buClr>
              <a:buSzPct val="130000"/>
              <a:buNone/>
            </a:pPr>
            <a:r>
              <a:rPr lang="tr-TR" altLang="tr-TR" sz="2600" b="1" dirty="0" smtClean="0">
                <a:solidFill>
                  <a:srgbClr val="FF0000"/>
                </a:solidFill>
                <a:latin typeface="Final Frontier" pitchFamily="34" charset="0"/>
              </a:rPr>
              <a:t>1-</a:t>
            </a:r>
            <a:r>
              <a:rPr lang="tr-TR" altLang="tr-TR" sz="2600" b="1" dirty="0" smtClean="0">
                <a:solidFill>
                  <a:srgbClr val="7030A0"/>
                </a:solidFill>
                <a:latin typeface="Final Frontier" pitchFamily="34" charset="0"/>
              </a:rPr>
              <a:t> </a:t>
            </a:r>
            <a:r>
              <a:rPr lang="tr-TR" altLang="tr-TR" sz="2600" b="1" dirty="0">
                <a:solidFill>
                  <a:srgbClr val="7030A0"/>
                </a:solidFill>
                <a:latin typeface="Final Frontier" pitchFamily="34" charset="0"/>
              </a:rPr>
              <a:t>Mevzuat </a:t>
            </a:r>
            <a:r>
              <a:rPr lang="tr-TR" altLang="tr-TR" sz="2600" b="1" dirty="0" smtClean="0">
                <a:solidFill>
                  <a:srgbClr val="7030A0"/>
                </a:solidFill>
                <a:latin typeface="Final Frontier" pitchFamily="34" charset="0"/>
              </a:rPr>
              <a:t>iyi bilinmeli</a:t>
            </a:r>
            <a:r>
              <a:rPr lang="tr-TR" altLang="tr-TR" sz="2600" b="1" dirty="0">
                <a:solidFill>
                  <a:srgbClr val="7030A0"/>
                </a:solidFill>
                <a:latin typeface="Final Frontier" pitchFamily="34" charset="0"/>
              </a:rPr>
              <a:t>,</a:t>
            </a:r>
          </a:p>
          <a:p>
            <a:pPr marL="0" lvl="0" indent="0" fontAlgn="base">
              <a:spcBef>
                <a:spcPct val="0"/>
              </a:spcBef>
              <a:spcAft>
                <a:spcPct val="0"/>
              </a:spcAft>
              <a:buClr>
                <a:srgbClr val="FF9900"/>
              </a:buClr>
              <a:buSzPct val="130000"/>
              <a:buNone/>
            </a:pPr>
            <a:r>
              <a:rPr lang="tr-TR" altLang="tr-TR" sz="2600" b="1" dirty="0">
                <a:solidFill>
                  <a:srgbClr val="FF0000"/>
                </a:solidFill>
                <a:latin typeface="Final Frontier" pitchFamily="34" charset="0"/>
              </a:rPr>
              <a:t>2-</a:t>
            </a:r>
            <a:r>
              <a:rPr lang="tr-TR" altLang="tr-TR" sz="2600" b="1" dirty="0">
                <a:solidFill>
                  <a:srgbClr val="7030A0"/>
                </a:solidFill>
                <a:latin typeface="Final Frontier" pitchFamily="34" charset="0"/>
              </a:rPr>
              <a:t> Yargı </a:t>
            </a:r>
            <a:r>
              <a:rPr lang="tr-TR" altLang="tr-TR" sz="2600" b="1" dirty="0" smtClean="0">
                <a:solidFill>
                  <a:srgbClr val="7030A0"/>
                </a:solidFill>
                <a:latin typeface="Final Frontier" pitchFamily="34" charset="0"/>
              </a:rPr>
              <a:t>kararları takip edilmeli, yargı mercilerinin yorumları dikkatli incelenmeli ve iyi bilinmeli,</a:t>
            </a:r>
            <a:endParaRPr lang="tr-TR" altLang="tr-TR" sz="2600" b="1" dirty="0">
              <a:solidFill>
                <a:srgbClr val="7030A0"/>
              </a:solidFill>
              <a:latin typeface="Final Frontier" pitchFamily="34" charset="0"/>
            </a:endParaRPr>
          </a:p>
          <a:p>
            <a:pPr marL="0" lvl="0" indent="0" fontAlgn="base">
              <a:spcBef>
                <a:spcPct val="0"/>
              </a:spcBef>
              <a:spcAft>
                <a:spcPct val="0"/>
              </a:spcAft>
              <a:buClr>
                <a:srgbClr val="FF9900"/>
              </a:buClr>
              <a:buSzPct val="130000"/>
              <a:buNone/>
            </a:pPr>
            <a:r>
              <a:rPr lang="tr-TR" altLang="tr-TR" sz="2600" b="1" dirty="0">
                <a:solidFill>
                  <a:srgbClr val="FF0000"/>
                </a:solidFill>
                <a:latin typeface="Final Frontier" pitchFamily="34" charset="0"/>
              </a:rPr>
              <a:t>3-</a:t>
            </a:r>
            <a:r>
              <a:rPr lang="tr-TR" altLang="tr-TR" sz="2600" b="1" dirty="0">
                <a:solidFill>
                  <a:srgbClr val="7030A0"/>
                </a:solidFill>
                <a:latin typeface="Final Frontier" pitchFamily="34" charset="0"/>
              </a:rPr>
              <a:t> Düzenlenen </a:t>
            </a:r>
            <a:r>
              <a:rPr lang="tr-TR" altLang="tr-TR" sz="2600" b="1" dirty="0" smtClean="0">
                <a:solidFill>
                  <a:srgbClr val="7030A0"/>
                </a:solidFill>
                <a:latin typeface="Final Frontier" pitchFamily="34" charset="0"/>
              </a:rPr>
              <a:t>raporlar dikkatli </a:t>
            </a:r>
            <a:r>
              <a:rPr lang="tr-TR" altLang="tr-TR" sz="2600" b="1" dirty="0">
                <a:solidFill>
                  <a:srgbClr val="7030A0"/>
                </a:solidFill>
                <a:latin typeface="Final Frontier" pitchFamily="34" charset="0"/>
              </a:rPr>
              <a:t>tetkik edilmeli, bu </a:t>
            </a:r>
            <a:r>
              <a:rPr lang="tr-TR" altLang="tr-TR" sz="2600" b="1" dirty="0" smtClean="0">
                <a:solidFill>
                  <a:srgbClr val="7030A0"/>
                </a:solidFill>
                <a:latin typeface="Final Frontier" pitchFamily="34" charset="0"/>
              </a:rPr>
              <a:t>hususta standart geliştirilmeli, </a:t>
            </a:r>
            <a:r>
              <a:rPr lang="tr-TR" altLang="tr-TR" sz="2600" b="1" dirty="0" smtClean="0">
                <a:solidFill>
                  <a:srgbClr val="FF0000"/>
                </a:solidFill>
                <a:latin typeface="Final Frontier" pitchFamily="34" charset="0"/>
              </a:rPr>
              <a:t>(bu konuda eğitimi verilmeli)</a:t>
            </a:r>
            <a:endParaRPr lang="tr-TR" altLang="tr-TR" sz="2600" b="1" dirty="0">
              <a:solidFill>
                <a:srgbClr val="FF0000"/>
              </a:solidFill>
              <a:latin typeface="Final Frontier" pitchFamily="34" charset="0"/>
            </a:endParaRPr>
          </a:p>
          <a:p>
            <a:pPr marL="0" lvl="0" indent="0" fontAlgn="base">
              <a:spcBef>
                <a:spcPct val="0"/>
              </a:spcBef>
              <a:spcAft>
                <a:spcPct val="0"/>
              </a:spcAft>
              <a:buClr>
                <a:srgbClr val="FF9900"/>
              </a:buClr>
              <a:buSzPct val="130000"/>
              <a:buNone/>
            </a:pPr>
            <a:r>
              <a:rPr lang="tr-TR" altLang="tr-TR" sz="2600" b="1" dirty="0">
                <a:solidFill>
                  <a:srgbClr val="FF0000"/>
                </a:solidFill>
                <a:latin typeface="Final Frontier" pitchFamily="34" charset="0"/>
              </a:rPr>
              <a:t>4- </a:t>
            </a:r>
            <a:r>
              <a:rPr lang="tr-TR" altLang="tr-TR" sz="2600" b="1" dirty="0" smtClean="0">
                <a:solidFill>
                  <a:srgbClr val="7030A0"/>
                </a:solidFill>
                <a:latin typeface="Final Frontier" pitchFamily="34" charset="0"/>
              </a:rPr>
              <a:t>Hatalar </a:t>
            </a:r>
            <a:r>
              <a:rPr lang="tr-TR" altLang="tr-TR" sz="2600" b="1" dirty="0">
                <a:solidFill>
                  <a:srgbClr val="7030A0"/>
                </a:solidFill>
                <a:latin typeface="Final Frontier" pitchFamily="34" charset="0"/>
              </a:rPr>
              <a:t>en aza </a:t>
            </a:r>
            <a:r>
              <a:rPr lang="tr-TR" altLang="tr-TR" sz="2600" b="1" dirty="0" smtClean="0">
                <a:solidFill>
                  <a:srgbClr val="7030A0"/>
                </a:solidFill>
                <a:latin typeface="Final Frontier" pitchFamily="34" charset="0"/>
              </a:rPr>
              <a:t>indirilmeli,</a:t>
            </a:r>
            <a:endParaRPr lang="tr-TR" altLang="tr-TR" sz="2600" b="1" dirty="0">
              <a:solidFill>
                <a:srgbClr val="7030A0"/>
              </a:solidFill>
              <a:latin typeface="Final Frontier" pitchFamily="34" charset="0"/>
            </a:endParaRPr>
          </a:p>
          <a:p>
            <a:pPr marL="0" lvl="0" indent="0" fontAlgn="base">
              <a:spcBef>
                <a:spcPct val="0"/>
              </a:spcBef>
              <a:spcAft>
                <a:spcPct val="0"/>
              </a:spcAft>
              <a:buClr>
                <a:srgbClr val="FF9900"/>
              </a:buClr>
              <a:buSzPct val="130000"/>
              <a:buNone/>
            </a:pPr>
            <a:r>
              <a:rPr lang="tr-TR" altLang="tr-TR" sz="2600" b="1" dirty="0">
                <a:solidFill>
                  <a:srgbClr val="FF0000"/>
                </a:solidFill>
                <a:latin typeface="Final Frontier" pitchFamily="34" charset="0"/>
              </a:rPr>
              <a:t>5- </a:t>
            </a:r>
            <a:r>
              <a:rPr lang="tr-TR" altLang="tr-TR" sz="2600" b="1" dirty="0">
                <a:solidFill>
                  <a:srgbClr val="7030A0"/>
                </a:solidFill>
                <a:latin typeface="Final Frontier" pitchFamily="34" charset="0"/>
              </a:rPr>
              <a:t>Yapılan işlemin hak </a:t>
            </a:r>
            <a:r>
              <a:rPr lang="tr-TR" altLang="tr-TR" sz="2600" b="1" dirty="0" smtClean="0">
                <a:solidFill>
                  <a:srgbClr val="7030A0"/>
                </a:solidFill>
                <a:latin typeface="Final Frontier" pitchFamily="34" charset="0"/>
              </a:rPr>
              <a:t>ve sorumluluk doğuran bir </a:t>
            </a:r>
            <a:r>
              <a:rPr lang="tr-TR" altLang="tr-TR" sz="2600" b="1" dirty="0">
                <a:solidFill>
                  <a:srgbClr val="7030A0"/>
                </a:solidFill>
                <a:latin typeface="Final Frontier" pitchFamily="34" charset="0"/>
              </a:rPr>
              <a:t>işlem </a:t>
            </a:r>
            <a:r>
              <a:rPr lang="tr-TR" altLang="tr-TR" sz="2600" b="1" dirty="0" smtClean="0">
                <a:solidFill>
                  <a:srgbClr val="7030A0"/>
                </a:solidFill>
                <a:latin typeface="Final Frontier" pitchFamily="34" charset="0"/>
              </a:rPr>
              <a:t>olduğu asla unutulmamalı,</a:t>
            </a:r>
            <a:endParaRPr lang="tr-TR" altLang="tr-TR" sz="2600" b="1" dirty="0">
              <a:solidFill>
                <a:srgbClr val="7030A0"/>
              </a:solidFill>
              <a:latin typeface="Final Frontier" pitchFamily="34" charset="0"/>
            </a:endParaRPr>
          </a:p>
        </p:txBody>
      </p:sp>
      <p:sp>
        <p:nvSpPr>
          <p:cNvPr id="3" name="Başlık 2"/>
          <p:cNvSpPr>
            <a:spLocks noGrp="1"/>
          </p:cNvSpPr>
          <p:nvPr>
            <p:ph type="title"/>
          </p:nvPr>
        </p:nvSpPr>
        <p:spPr/>
        <p:txBody>
          <a:bodyPr/>
          <a:lstStyle/>
          <a:p>
            <a:r>
              <a:rPr lang="tr-TR" dirty="0" smtClean="0">
                <a:solidFill>
                  <a:srgbClr val="FF0000"/>
                </a:solidFill>
              </a:rPr>
              <a:t>SONUÇ</a:t>
            </a:r>
            <a:endParaRPr lang="tr-TR" dirty="0">
              <a:solidFill>
                <a:srgbClr val="FF0000"/>
              </a:solidFill>
            </a:endParaRPr>
          </a:p>
        </p:txBody>
      </p:sp>
      <p:sp>
        <p:nvSpPr>
          <p:cNvPr id="5" name="Veri Yer Tutucusu 4"/>
          <p:cNvSpPr>
            <a:spLocks noGrp="1"/>
          </p:cNvSpPr>
          <p:nvPr>
            <p:ph type="dt" sz="half" idx="10"/>
          </p:nvPr>
        </p:nvSpPr>
        <p:spPr/>
        <p:txBody>
          <a:bodyPr/>
          <a:lstStyle/>
          <a:p>
            <a:fld id="{B064CE46-9BDF-4BA5-BE49-DBBB64AC1950}"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93</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193571664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060848"/>
            <a:ext cx="7408333" cy="4065315"/>
          </a:xfrm>
        </p:spPr>
        <p:txBody>
          <a:bodyPr/>
          <a:lstStyle/>
          <a:p>
            <a:pPr marL="0" lvl="0" indent="0" fontAlgn="base">
              <a:spcBef>
                <a:spcPct val="0"/>
              </a:spcBef>
              <a:spcAft>
                <a:spcPct val="0"/>
              </a:spcAft>
              <a:buClr>
                <a:srgbClr val="FF9900"/>
              </a:buClr>
              <a:buSzPct val="130000"/>
              <a:buNone/>
            </a:pPr>
            <a:endParaRPr lang="tr-TR" altLang="tr-TR" sz="2200" b="1" dirty="0" smtClean="0">
              <a:solidFill>
                <a:srgbClr val="7030A0"/>
              </a:solidFill>
              <a:latin typeface="Tahoma" pitchFamily="34" charset="0"/>
            </a:endParaRPr>
          </a:p>
          <a:p>
            <a:pPr marL="0" lvl="0" indent="0" fontAlgn="base">
              <a:spcBef>
                <a:spcPct val="0"/>
              </a:spcBef>
              <a:spcAft>
                <a:spcPct val="0"/>
              </a:spcAft>
              <a:buClr>
                <a:srgbClr val="FF9900"/>
              </a:buClr>
              <a:buSzPct val="130000"/>
              <a:buNone/>
            </a:pPr>
            <a:endParaRPr lang="tr-TR" altLang="tr-TR" sz="2200" b="1" dirty="0" smtClean="0">
              <a:solidFill>
                <a:srgbClr val="7030A0"/>
              </a:solidFill>
              <a:latin typeface="Tahoma" pitchFamily="34" charset="0"/>
            </a:endParaRPr>
          </a:p>
          <a:p>
            <a:pPr marL="0" lvl="0" indent="0" fontAlgn="base">
              <a:spcBef>
                <a:spcPct val="0"/>
              </a:spcBef>
              <a:spcAft>
                <a:spcPct val="0"/>
              </a:spcAft>
              <a:buClr>
                <a:srgbClr val="FF9900"/>
              </a:buClr>
              <a:buSzPct val="130000"/>
              <a:buNone/>
            </a:pPr>
            <a:endParaRPr lang="tr-TR" altLang="tr-TR" sz="2200" b="1" dirty="0" smtClean="0">
              <a:solidFill>
                <a:srgbClr val="7030A0"/>
              </a:solidFill>
              <a:latin typeface="Tahoma" pitchFamily="34" charset="0"/>
            </a:endParaRPr>
          </a:p>
          <a:p>
            <a:pPr marL="0" lvl="0" indent="0" fontAlgn="base">
              <a:spcBef>
                <a:spcPct val="0"/>
              </a:spcBef>
              <a:spcAft>
                <a:spcPct val="0"/>
              </a:spcAft>
              <a:buClr>
                <a:srgbClr val="FF9900"/>
              </a:buClr>
              <a:buSzPct val="130000"/>
              <a:buNone/>
            </a:pPr>
            <a:r>
              <a:rPr lang="tr-TR" altLang="tr-TR" sz="3200" b="1" dirty="0" smtClean="0">
                <a:solidFill>
                  <a:srgbClr val="FF0000"/>
                </a:solidFill>
                <a:latin typeface="Arial Black" panose="020B0A04020102020204" pitchFamily="34" charset="0"/>
              </a:rPr>
              <a:t>‘‘Temel </a:t>
            </a:r>
            <a:r>
              <a:rPr lang="tr-TR" altLang="tr-TR" sz="3200" b="1" dirty="0">
                <a:solidFill>
                  <a:srgbClr val="FF0000"/>
                </a:solidFill>
                <a:latin typeface="Arial Black" panose="020B0A04020102020204" pitchFamily="34" charset="0"/>
              </a:rPr>
              <a:t>hak ve özgürlüklerin korunması ve </a:t>
            </a:r>
            <a:r>
              <a:rPr lang="tr-TR" altLang="tr-TR" sz="3200" b="1" dirty="0" smtClean="0">
                <a:solidFill>
                  <a:srgbClr val="FF0000"/>
                </a:solidFill>
                <a:latin typeface="Arial Black" panose="020B0A04020102020204" pitchFamily="34" charset="0"/>
              </a:rPr>
              <a:t>geliştirilmesinde sevgi </a:t>
            </a:r>
            <a:r>
              <a:rPr lang="tr-TR" altLang="tr-TR" sz="3200" b="1" dirty="0">
                <a:solidFill>
                  <a:srgbClr val="FF0000"/>
                </a:solidFill>
                <a:latin typeface="Arial Black" panose="020B0A04020102020204" pitchFamily="34" charset="0"/>
              </a:rPr>
              <a:t>dolu </a:t>
            </a:r>
            <a:r>
              <a:rPr lang="tr-TR" altLang="tr-TR" sz="3200" b="1" dirty="0" smtClean="0">
                <a:solidFill>
                  <a:srgbClr val="FF0000"/>
                </a:solidFill>
                <a:latin typeface="Arial Black" panose="020B0A04020102020204" pitchFamily="34" charset="0"/>
              </a:rPr>
              <a:t>kalpler, </a:t>
            </a:r>
            <a:r>
              <a:rPr lang="tr-TR" altLang="tr-TR" sz="3200" b="1" dirty="0">
                <a:solidFill>
                  <a:srgbClr val="FF0000"/>
                </a:solidFill>
                <a:latin typeface="Arial Black" panose="020B0A04020102020204" pitchFamily="34" charset="0"/>
              </a:rPr>
              <a:t>hüküm dolu kanunlardan daha </a:t>
            </a:r>
            <a:r>
              <a:rPr lang="tr-TR" altLang="tr-TR" sz="3200" b="1" dirty="0" smtClean="0">
                <a:solidFill>
                  <a:srgbClr val="FF0000"/>
                </a:solidFill>
                <a:latin typeface="Arial Black" panose="020B0A04020102020204" pitchFamily="34" charset="0"/>
              </a:rPr>
              <a:t>güçlüdür.’’ </a:t>
            </a:r>
            <a:endParaRPr lang="tr-TR" altLang="tr-TR" sz="3200" b="1" dirty="0">
              <a:solidFill>
                <a:srgbClr val="7030A0"/>
              </a:solidFill>
              <a:latin typeface="Arial Black" panose="020B0A04020102020204" pitchFamily="34" charset="0"/>
              <a:ea typeface="Arial Unicode MS" pitchFamily="34" charset="-128"/>
              <a:cs typeface="Arial Unicode MS" pitchFamily="34" charset="-128"/>
            </a:endParaRPr>
          </a:p>
          <a:p>
            <a:pPr marL="0" indent="0">
              <a:buNone/>
            </a:pPr>
            <a:endParaRPr lang="tr-TR" dirty="0"/>
          </a:p>
        </p:txBody>
      </p:sp>
      <p:sp>
        <p:nvSpPr>
          <p:cNvPr id="3" name="Başlık 2"/>
          <p:cNvSpPr>
            <a:spLocks noGrp="1"/>
          </p:cNvSpPr>
          <p:nvPr>
            <p:ph type="title"/>
          </p:nvPr>
        </p:nvSpPr>
        <p:spPr/>
        <p:txBody>
          <a:bodyPr/>
          <a:lstStyle/>
          <a:p>
            <a:r>
              <a:rPr lang="tr-TR" dirty="0" smtClean="0"/>
              <a:t>SONSÖZ</a:t>
            </a:r>
            <a:endParaRPr lang="tr-TR" dirty="0"/>
          </a:p>
        </p:txBody>
      </p:sp>
      <p:sp>
        <p:nvSpPr>
          <p:cNvPr id="5" name="Veri Yer Tutucusu 4"/>
          <p:cNvSpPr>
            <a:spLocks noGrp="1"/>
          </p:cNvSpPr>
          <p:nvPr>
            <p:ph type="dt" sz="half" idx="10"/>
          </p:nvPr>
        </p:nvSpPr>
        <p:spPr/>
        <p:txBody>
          <a:bodyPr/>
          <a:lstStyle/>
          <a:p>
            <a:fld id="{3C348B59-721D-47A0-98DF-637DDB2A792E}" type="datetime1">
              <a:rPr lang="tr-TR" smtClean="0"/>
              <a:t>17.02.2020</a:t>
            </a:fld>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94</a:t>
            </a:fld>
            <a:endParaRPr lang="tr-TR"/>
          </a:p>
        </p:txBody>
      </p:sp>
      <p:pic>
        <p:nvPicPr>
          <p:cNvPr id="8" name="LogoResim"/>
          <p:cNvPicPr/>
          <p:nvPr/>
        </p:nvPicPr>
        <p:blipFill>
          <a:blip r:embed="rId2" cstate="print">
            <a:extLst>
              <a:ext uri="{28A0092B-C50C-407E-A947-70E740481C1C}">
                <a14:useLocalDpi xmlns:a14="http://schemas.microsoft.com/office/drawing/2010/main" val="0"/>
              </a:ext>
            </a:extLst>
          </a:blip>
          <a:stretch>
            <a:fillRect/>
          </a:stretch>
        </p:blipFill>
        <p:spPr>
          <a:xfrm>
            <a:off x="457200" y="404664"/>
            <a:ext cx="874440" cy="864096"/>
          </a:xfrm>
          <a:prstGeom prst="rect">
            <a:avLst/>
          </a:prstGeom>
        </p:spPr>
      </p:pic>
    </p:spTree>
    <p:extLst>
      <p:ext uri="{BB962C8B-B14F-4D97-AF65-F5344CB8AC3E}">
        <p14:creationId xmlns:p14="http://schemas.microsoft.com/office/powerpoint/2010/main" val="356828337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132856"/>
            <a:ext cx="7408333" cy="3993307"/>
          </a:xfrm>
        </p:spPr>
        <p:txBody>
          <a:bodyPr>
            <a:normAutofit/>
          </a:bodyPr>
          <a:lstStyle/>
          <a:p>
            <a:pPr marL="0" indent="0" algn="ctr">
              <a:buNone/>
            </a:pPr>
            <a:r>
              <a:rPr lang="tr-TR" sz="6600" b="1" dirty="0" smtClean="0">
                <a:solidFill>
                  <a:srgbClr val="FF0000"/>
                </a:solidFill>
                <a:latin typeface="Algerian" panose="04020705040A02060702" pitchFamily="82" charset="0"/>
              </a:rPr>
              <a:t>TEŞEKKÜRLER</a:t>
            </a:r>
          </a:p>
          <a:p>
            <a:pPr marL="0" indent="0" algn="r">
              <a:buNone/>
            </a:pPr>
            <a:endParaRPr lang="tr-TR" sz="3200" dirty="0">
              <a:solidFill>
                <a:srgbClr val="00B050"/>
              </a:solidFill>
            </a:endParaRPr>
          </a:p>
          <a:p>
            <a:pPr marL="0" indent="0" algn="r">
              <a:buNone/>
            </a:pPr>
            <a:endParaRPr lang="tr-TR" sz="3200" dirty="0" smtClean="0">
              <a:solidFill>
                <a:srgbClr val="00B050"/>
              </a:solidFill>
            </a:endParaRPr>
          </a:p>
          <a:p>
            <a:pPr marL="0" indent="0" algn="ctr">
              <a:buNone/>
            </a:pPr>
            <a:r>
              <a:rPr lang="tr-TR" sz="3200" dirty="0">
                <a:solidFill>
                  <a:srgbClr val="00B050"/>
                </a:solidFill>
              </a:rPr>
              <a:t>	</a:t>
            </a:r>
            <a:r>
              <a:rPr lang="tr-TR" sz="3200" dirty="0" smtClean="0">
                <a:solidFill>
                  <a:srgbClr val="00B050"/>
                </a:solidFill>
              </a:rPr>
              <a:t>            </a:t>
            </a:r>
            <a:r>
              <a:rPr lang="tr-TR" sz="3400" b="1" dirty="0" smtClean="0">
                <a:solidFill>
                  <a:srgbClr val="FF0000"/>
                </a:solidFill>
                <a:latin typeface="Algerian" panose="04020705040A02060702" pitchFamily="82" charset="0"/>
              </a:rPr>
              <a:t>ABDURRAHMAN UMUR</a:t>
            </a:r>
          </a:p>
          <a:p>
            <a:pPr marL="0" indent="0" algn="ctr">
              <a:buNone/>
            </a:pPr>
            <a:r>
              <a:rPr lang="tr-TR" sz="3400" b="1" dirty="0" smtClean="0">
                <a:solidFill>
                  <a:srgbClr val="FF0000"/>
                </a:solidFill>
                <a:latin typeface="Algerian" panose="04020705040A02060702" pitchFamily="82" charset="0"/>
              </a:rPr>
              <a:t>                 </a:t>
            </a:r>
            <a:r>
              <a:rPr lang="tr-TR" b="1" dirty="0" smtClean="0">
                <a:solidFill>
                  <a:srgbClr val="FF0000"/>
                </a:solidFill>
                <a:latin typeface="Algerian" panose="04020705040A02060702" pitchFamily="82" charset="0"/>
              </a:rPr>
              <a:t>İl İdare Kurulu MÜDÜRÜ</a:t>
            </a:r>
          </a:p>
        </p:txBody>
      </p:sp>
      <p:sp>
        <p:nvSpPr>
          <p:cNvPr id="3" name="Başlık 2"/>
          <p:cNvSpPr>
            <a:spLocks noGrp="1"/>
          </p:cNvSpPr>
          <p:nvPr>
            <p:ph type="title"/>
          </p:nvPr>
        </p:nvSpPr>
        <p:spPr/>
        <p:txBody>
          <a:bodyPr/>
          <a:lstStyle/>
          <a:p>
            <a:r>
              <a:rPr lang="tr-TR" dirty="0" smtClean="0">
                <a:solidFill>
                  <a:srgbClr val="00B0F0"/>
                </a:solidFill>
              </a:rPr>
              <a:t>.</a:t>
            </a:r>
            <a:endParaRPr lang="tr-TR" dirty="0">
              <a:solidFill>
                <a:srgbClr val="00B0F0"/>
              </a:solidFill>
            </a:endParaRPr>
          </a:p>
        </p:txBody>
      </p:sp>
      <p:pic>
        <p:nvPicPr>
          <p:cNvPr id="1026" name="Picture 2" descr="C:\Users\ts\Pictures\Bayra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0908"/>
            <a:ext cx="2123728" cy="2135963"/>
          </a:xfrm>
          <a:prstGeom prst="rect">
            <a:avLst/>
          </a:prstGeom>
          <a:noFill/>
          <a:extLst>
            <a:ext uri="{909E8E84-426E-40DD-AFC4-6F175D3DCCD1}">
              <a14:hiddenFill xmlns:a14="http://schemas.microsoft.com/office/drawing/2010/main">
                <a:solidFill>
                  <a:srgbClr val="FFFFFF"/>
                </a:solidFill>
              </a14:hiddenFill>
            </a:ext>
          </a:extLst>
        </p:spPr>
      </p:pic>
      <p:pic>
        <p:nvPicPr>
          <p:cNvPr id="7" name="LogoResim"/>
          <p:cNvPicPr/>
          <p:nvPr/>
        </p:nvPicPr>
        <p:blipFill>
          <a:blip r:embed="rId3" cstate="print">
            <a:extLst>
              <a:ext uri="{28A0092B-C50C-407E-A947-70E740481C1C}">
                <a14:useLocalDpi xmlns:a14="http://schemas.microsoft.com/office/drawing/2010/main" val="0"/>
              </a:ext>
            </a:extLst>
          </a:blip>
          <a:stretch>
            <a:fillRect/>
          </a:stretch>
        </p:blipFill>
        <p:spPr>
          <a:xfrm>
            <a:off x="7843183" y="404664"/>
            <a:ext cx="874440" cy="864096"/>
          </a:xfrm>
          <a:prstGeom prst="rect">
            <a:avLst/>
          </a:prstGeom>
        </p:spPr>
      </p:pic>
    </p:spTree>
    <p:extLst>
      <p:ext uri="{BB962C8B-B14F-4D97-AF65-F5344CB8AC3E}">
        <p14:creationId xmlns:p14="http://schemas.microsoft.com/office/powerpoint/2010/main" val="14751469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2061</TotalTime>
  <Words>5446</Words>
  <Application>Microsoft Office PowerPoint</Application>
  <PresentationFormat>Ekran Gösterisi (4:3)</PresentationFormat>
  <Paragraphs>723</Paragraphs>
  <Slides>95</Slides>
  <Notes>0</Notes>
  <HiddenSlides>0</HiddenSlides>
  <MMClips>0</MMClips>
  <ScaleCrop>false</ScaleCrop>
  <HeadingPairs>
    <vt:vector size="6" baseType="variant">
      <vt:variant>
        <vt:lpstr>Kullanılan Yazı Tipleri</vt:lpstr>
      </vt:variant>
      <vt:variant>
        <vt:i4>13</vt:i4>
      </vt:variant>
      <vt:variant>
        <vt:lpstr>Tema</vt:lpstr>
      </vt:variant>
      <vt:variant>
        <vt:i4>1</vt:i4>
      </vt:variant>
      <vt:variant>
        <vt:lpstr>Slayt Başlıkları</vt:lpstr>
      </vt:variant>
      <vt:variant>
        <vt:i4>95</vt:i4>
      </vt:variant>
    </vt:vector>
  </HeadingPairs>
  <TitlesOfParts>
    <vt:vector size="109" baseType="lpstr">
      <vt:lpstr>Algerian</vt:lpstr>
      <vt:lpstr>Arial</vt:lpstr>
      <vt:lpstr>Arial Black</vt:lpstr>
      <vt:lpstr>Arial Narrow</vt:lpstr>
      <vt:lpstr>Arial Unicode MS</vt:lpstr>
      <vt:lpstr>Calibri</vt:lpstr>
      <vt:lpstr>Candara</vt:lpstr>
      <vt:lpstr>Final Frontier</vt:lpstr>
      <vt:lpstr>New York</vt:lpstr>
      <vt:lpstr>Symbol</vt:lpstr>
      <vt:lpstr>Tahoma</vt:lpstr>
      <vt:lpstr>Times New Roman</vt:lpstr>
      <vt:lpstr>Wingdings</vt:lpstr>
      <vt:lpstr>Dalga Biçimi</vt:lpstr>
      <vt:lpstr>MEMURLARIN YARGILANMASI USULÜ</vt:lpstr>
      <vt:lpstr>SUNU PLANI </vt:lpstr>
      <vt:lpstr> 4483 SAYILI MEMURLAR VE   DİĞER KAMU GÖREVLİLERİNİN YARGILANMASI HAKKINDA KANUN</vt:lpstr>
      <vt:lpstr>YÖNTEM VE SÜRE</vt:lpstr>
      <vt:lpstr>KONUNUN ÖNEMİ </vt:lpstr>
      <vt:lpstr> 4483 SAYILI KANUNUN ÇERÇEVESİ </vt:lpstr>
      <vt:lpstr> 4483 SAYILI KANUN ÇERÇEVESİ</vt:lpstr>
      <vt:lpstr>KANUNUN AMACI</vt:lpstr>
      <vt:lpstr>İLGİLİ KAVRAMLAR</vt:lpstr>
      <vt:lpstr>İLGİLİ KAVRAMLAR</vt:lpstr>
      <vt:lpstr>İLGİLİ KAVRAMLAR</vt:lpstr>
      <vt:lpstr>5237 SAYILI KANUN </vt:lpstr>
      <vt:lpstr>   SUÇ VE CEZADA KANUNİLİK</vt:lpstr>
      <vt:lpstr>CEZA SORUMLULUĞUNUN ŞAHSİLİĞİ</vt:lpstr>
      <vt:lpstr>KAST</vt:lpstr>
      <vt:lpstr>TAKSİR</vt:lpstr>
      <vt:lpstr>SUÇ KAVRAMI</vt:lpstr>
      <vt:lpstr>SUÇ KAVRAMI</vt:lpstr>
      <vt:lpstr>SUÇ KAVRAMI</vt:lpstr>
      <vt:lpstr>KANUNUN KAPSAMI </vt:lpstr>
      <vt:lpstr>  İDARENİN GENEL ESASLARI</vt:lpstr>
      <vt:lpstr>KAPSAM DIŞI GÖREVLİLER</vt:lpstr>
      <vt:lpstr>  GENEL HÜKÜMLERE TABİ PERSONEL</vt:lpstr>
      <vt:lpstr> GENEL HÜKÜMLERE TABİ SUÇLAR</vt:lpstr>
      <vt:lpstr>CEZA MUHAKEMESİ KANUNU (5271) </vt:lpstr>
      <vt:lpstr>TÜRK CEZA KANUNU (5237)</vt:lpstr>
      <vt:lpstr> GENEL HÜKÜMLERE TABİ SUÇLAR</vt:lpstr>
      <vt:lpstr> GENEL HÜKÜMLERE TABİ SUÇLAR</vt:lpstr>
      <vt:lpstr> AĞIR CEZAYI GEREKTİREN SUÇÜSTÜ HALİ</vt:lpstr>
      <vt:lpstr>DİSİPLİN HÜKÜMLERİ</vt:lpstr>
      <vt:lpstr> 4483 SAYILI KANUN’UN TCK’DA  TANIMLANAN SUÇLAR AÇISINDAN KAPSAMI</vt:lpstr>
      <vt:lpstr> 4483 SAYILI KANUN’UN TCK’DA  TANIMLANAN SUÇLAR AÇISINDAN KAPSAMI</vt:lpstr>
      <vt:lpstr> 4483 SAYILI KANUN’UN TCK’DA  TANIMLANAN SUÇLAR AÇISINDAN KAPSAMI</vt:lpstr>
      <vt:lpstr> SORUŞTURMA İZNİ VERME YETKİSİ</vt:lpstr>
      <vt:lpstr> SORUŞTURMA İZNİ VERMEYE YETKİLİ MERCİLER</vt:lpstr>
      <vt:lpstr> SORUŞTURMA İZNİ VERMEYE YETKİLİ MERCİLER</vt:lpstr>
      <vt:lpstr> SORUŞTURMA İZNİ VERMEYE YETKİLİ MERCİLER</vt:lpstr>
      <vt:lpstr> AST VE ÜST MEMURUN BİRLİKTE SUÇ İŞLEMESİ</vt:lpstr>
      <vt:lpstr>OLAYIN YETKİLİ MERCİE İLETİLMESİ        (CUMHURİYET BAŞSAVCILARININ GÖREVİ)</vt:lpstr>
      <vt:lpstr> KAMU GÖREVLİLERİNİN SUÇU BİLDİRMEMESİ</vt:lpstr>
      <vt:lpstr> İŞLEME KONULMAYACAK İHBAR VE ŞİKAYETLER</vt:lpstr>
      <vt:lpstr> ÖN İNCELEME BAŞLATMA YETKİSİ</vt:lpstr>
      <vt:lpstr>ÖN İNCELEME</vt:lpstr>
      <vt:lpstr>ÖN İNCELEMECİLER</vt:lpstr>
      <vt:lpstr> MÜKERRER ÖN İNCELEME</vt:lpstr>
      <vt:lpstr> ÖN İNCELEME YAPANLARIN YETKİSİ VE RAPOR</vt:lpstr>
      <vt:lpstr>ÖN İNCELEMECİLERİN KULLANABİLECEĞİ YETKİLER</vt:lpstr>
      <vt:lpstr>ÖN İNCELEMECİLERİN KULLANAMAYACAĞI YETKİLER</vt:lpstr>
      <vt:lpstr>DİKKAT EDİLECEK TCK GENEL HÜKÜMLERİ</vt:lpstr>
      <vt:lpstr>RAPORLAR</vt:lpstr>
      <vt:lpstr>KARARLAR</vt:lpstr>
      <vt:lpstr>SÜRE</vt:lpstr>
      <vt:lpstr> SORUŞTURMA İZNİNİN KAPSAMI</vt:lpstr>
      <vt:lpstr>KARARLARIN TEBLİĞİ</vt:lpstr>
      <vt:lpstr>KARARLARA İTİRAZ</vt:lpstr>
      <vt:lpstr> İŞLEME KOYMAMA KARARINA KARŞI İTİRAZ</vt:lpstr>
      <vt:lpstr>İTİRAZ</vt:lpstr>
      <vt:lpstr> İŞTİRAK HALİNDE İŞLENEN SUÇLAR</vt:lpstr>
      <vt:lpstr>SORUŞTURMA İZNİNİN GÖNDERİLECEĞİ MERCİ</vt:lpstr>
      <vt:lpstr>HAZIRLIK SORUŞTURMASINI YAPACAK MERCİLER</vt:lpstr>
      <vt:lpstr>SORUŞTURMA</vt:lpstr>
      <vt:lpstr> YETKİLİ VE GÖREVLİ MAHKEME</vt:lpstr>
      <vt:lpstr>KOVUŞTURMA</vt:lpstr>
      <vt:lpstr>VEKİLLERİN DURUMU</vt:lpstr>
      <vt:lpstr>UYDURMA SUÇ İSNADI</vt:lpstr>
      <vt:lpstr> MEMURUN DAVA AÇMA HAKKI</vt:lpstr>
      <vt:lpstr>TAZMİNAT DAVASI</vt:lpstr>
      <vt:lpstr>DİĞER KANUNLARA YAPILAN ATIFLAR</vt:lpstr>
      <vt:lpstr>ÖN İNCELEME RAPORU</vt:lpstr>
      <vt:lpstr>ÖN İNCELEME RAPORLARI</vt:lpstr>
      <vt:lpstr> ÖN İNCELEME RAPORLARINDA BULUNMASI GEREKEN BAŞLIKLAR</vt:lpstr>
      <vt:lpstr>BAŞLANGIÇ</vt:lpstr>
      <vt:lpstr> KAPSAM DIŞI BIRAKILAN KONULAR VE NEDENLERİ</vt:lpstr>
      <vt:lpstr>MUHBİR- MÜŞTEKİ</vt:lpstr>
      <vt:lpstr>İDDİA</vt:lpstr>
      <vt:lpstr>ÖĞRENME TARİHİ</vt:lpstr>
      <vt:lpstr>OLAY YERİ VE TARİHİ</vt:lpstr>
      <vt:lpstr>HAKKINDA ÖN İNCELEME YAPILAN/YAPILANLAR</vt:lpstr>
      <vt:lpstr> ÖN İNCELEME KONUSU/KONULARI</vt:lpstr>
      <vt:lpstr> HAKKINDA ÖN İNCELEME     YAPILAN/YAPILANLARIN       İFADELERİ</vt:lpstr>
      <vt:lpstr>TANIK İFADELERİ</vt:lpstr>
      <vt:lpstr> BİLGİSİNE BAŞVURULANLARIN İFADELERİ</vt:lpstr>
      <vt:lpstr>İNCELEME</vt:lpstr>
      <vt:lpstr>TAHLİL</vt:lpstr>
      <vt:lpstr>SONUÇ BÖLÜMÜ</vt:lpstr>
      <vt:lpstr>SONUÇ BÖLÜMÜ</vt:lpstr>
      <vt:lpstr>ARAŞTIRMA RAPORLARI</vt:lpstr>
      <vt:lpstr>ARAŞTIRMA RAPORLARI</vt:lpstr>
      <vt:lpstr>ARAŞTIRMA RAPORLARI</vt:lpstr>
      <vt:lpstr> BAZI RAPORLARDA GÖRÜLEN HATA VE EKSİKLİKLER</vt:lpstr>
      <vt:lpstr> BAZI RAPORLARDA GÖRÜLEN HATA VE EKSİKLİKLER</vt:lpstr>
      <vt:lpstr>   BAZI RAPORLARDA GÖRÜLEN HATA VE EKSİKLİKLER</vt:lpstr>
      <vt:lpstr>SONUÇ</vt:lpstr>
      <vt:lpstr>SONSÖZ</vt:lpstr>
      <vt:lpst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MEMURLARIN YARGILANMA USULÜ</dc:title>
  <dc:creator>AKKOC</dc:creator>
  <cp:lastModifiedBy>Gülşah DİNSEVER</cp:lastModifiedBy>
  <cp:revision>161</cp:revision>
  <dcterms:created xsi:type="dcterms:W3CDTF">2014-05-05T09:35:03Z</dcterms:created>
  <dcterms:modified xsi:type="dcterms:W3CDTF">2020-02-17T07:50:59Z</dcterms:modified>
</cp:coreProperties>
</file>