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2" r:id="rId1"/>
    <p:sldMasterId id="2147484286" r:id="rId2"/>
  </p:sldMasterIdLst>
  <p:notesMasterIdLst>
    <p:notesMasterId r:id="rId56"/>
  </p:notesMasterIdLst>
  <p:sldIdLst>
    <p:sldId id="777" r:id="rId3"/>
    <p:sldId id="780" r:id="rId4"/>
    <p:sldId id="778" r:id="rId5"/>
    <p:sldId id="608" r:id="rId6"/>
    <p:sldId id="607" r:id="rId7"/>
    <p:sldId id="611" r:id="rId8"/>
    <p:sldId id="614" r:id="rId9"/>
    <p:sldId id="610" r:id="rId10"/>
    <p:sldId id="606" r:id="rId11"/>
    <p:sldId id="617" r:id="rId12"/>
    <p:sldId id="616" r:id="rId13"/>
    <p:sldId id="615" r:id="rId14"/>
    <p:sldId id="623" r:id="rId15"/>
    <p:sldId id="622" r:id="rId16"/>
    <p:sldId id="627" r:id="rId17"/>
    <p:sldId id="626" r:id="rId18"/>
    <p:sldId id="625" r:id="rId19"/>
    <p:sldId id="630" r:id="rId20"/>
    <p:sldId id="629" r:id="rId21"/>
    <p:sldId id="628" r:id="rId22"/>
    <p:sldId id="624" r:id="rId23"/>
    <p:sldId id="654" r:id="rId24"/>
    <p:sldId id="633" r:id="rId25"/>
    <p:sldId id="632" r:id="rId26"/>
    <p:sldId id="631" r:id="rId27"/>
    <p:sldId id="634" r:id="rId28"/>
    <p:sldId id="638" r:id="rId29"/>
    <p:sldId id="776" r:id="rId30"/>
    <p:sldId id="772" r:id="rId31"/>
    <p:sldId id="773" r:id="rId32"/>
    <p:sldId id="774" r:id="rId33"/>
    <p:sldId id="775" r:id="rId34"/>
    <p:sldId id="751" r:id="rId35"/>
    <p:sldId id="781" r:id="rId36"/>
    <p:sldId id="782" r:id="rId37"/>
    <p:sldId id="783" r:id="rId38"/>
    <p:sldId id="755" r:id="rId39"/>
    <p:sldId id="767" r:id="rId40"/>
    <p:sldId id="784" r:id="rId41"/>
    <p:sldId id="768" r:id="rId42"/>
    <p:sldId id="785" r:id="rId43"/>
    <p:sldId id="786" r:id="rId44"/>
    <p:sldId id="787" r:id="rId45"/>
    <p:sldId id="788" r:id="rId46"/>
    <p:sldId id="771" r:id="rId47"/>
    <p:sldId id="789" r:id="rId48"/>
    <p:sldId id="791" r:id="rId49"/>
    <p:sldId id="792" r:id="rId50"/>
    <p:sldId id="763" r:id="rId51"/>
    <p:sldId id="793" r:id="rId52"/>
    <p:sldId id="794" r:id="rId53"/>
    <p:sldId id="770" r:id="rId54"/>
    <p:sldId id="640" r:id="rId55"/>
  </p:sldIdLst>
  <p:sldSz cx="9144000" cy="6858000" type="screen4x3"/>
  <p:notesSz cx="6858000" cy="9144000"/>
  <p:defaultTextStyle>
    <a:defPPr>
      <a:defRPr lang="tr-TR"/>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D3037"/>
    <a:srgbClr val="000064"/>
    <a:srgbClr val="00007C"/>
    <a:srgbClr val="FFFFCC"/>
    <a:srgbClr val="FFFF00"/>
    <a:srgbClr val="FF0066"/>
    <a:srgbClr val="CCCCFF"/>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6287" autoAdjust="0"/>
  </p:normalViewPr>
  <p:slideViewPr>
    <p:cSldViewPr>
      <p:cViewPr>
        <p:scale>
          <a:sx n="73" d="100"/>
          <a:sy n="73" d="100"/>
        </p:scale>
        <p:origin x="-1302"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_rels/data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e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1534A-1796-428F-A6B0-ADFBEB83D112}" type="doc">
      <dgm:prSet loTypeId="urn:microsoft.com/office/officeart/2005/8/layout/bProcess2" loCatId="process" qsTypeId="urn:microsoft.com/office/officeart/2005/8/quickstyle/3d1" qsCatId="3D" csTypeId="urn:microsoft.com/office/officeart/2005/8/colors/colorful4" csCatId="colorful" phldr="1"/>
      <dgm:spPr/>
      <dgm:t>
        <a:bodyPr/>
        <a:lstStyle/>
        <a:p>
          <a:endParaRPr lang="tr-TR"/>
        </a:p>
      </dgm:t>
    </dgm:pt>
    <dgm:pt modelId="{E3F707F6-A1C1-4373-A23F-7EE087C2F3DC}">
      <dgm:prSet phldrT="[Metin]" custT="1"/>
      <dgm:spPr/>
      <dgm:t>
        <a:bodyPr/>
        <a:lstStyle/>
        <a:p>
          <a:r>
            <a:rPr lang="tr-TR" altLang="tr-TR" sz="1400" b="1" dirty="0" smtClean="0">
              <a:solidFill>
                <a:schemeClr val="bg1"/>
              </a:solidFill>
              <a:latin typeface="Minion Pro"/>
            </a:rPr>
            <a:t>1. Kamu kurumunda iç çalışma düzenini, memurun ihmâl (kayıtsızlık gösterme, düzensiz davranma), kusur ve kasıt yoluyla yaptığı eylemleri cezalandırarak korumak.</a:t>
          </a:r>
          <a:endParaRPr lang="tr-TR" sz="1400" dirty="0">
            <a:solidFill>
              <a:schemeClr val="bg1"/>
            </a:solidFill>
          </a:endParaRPr>
        </a:p>
      </dgm:t>
    </dgm:pt>
    <dgm:pt modelId="{6B56D863-E1FF-4A33-BCD1-99B159618D8E}" type="parTrans" cxnId="{C0715E9C-FFEC-4C98-A6F3-E241062F3029}">
      <dgm:prSet/>
      <dgm:spPr/>
      <dgm:t>
        <a:bodyPr/>
        <a:lstStyle/>
        <a:p>
          <a:endParaRPr lang="tr-TR"/>
        </a:p>
      </dgm:t>
    </dgm:pt>
    <dgm:pt modelId="{665C545F-84A7-48CD-A701-6866F391DBD4}" type="sibTrans" cxnId="{C0715E9C-FFEC-4C98-A6F3-E241062F3029}">
      <dgm:prSet>
        <dgm:style>
          <a:lnRef idx="0">
            <a:schemeClr val="accent2"/>
          </a:lnRef>
          <a:fillRef idx="3">
            <a:schemeClr val="accent2"/>
          </a:fillRef>
          <a:effectRef idx="3">
            <a:schemeClr val="accent2"/>
          </a:effectRef>
          <a:fontRef idx="minor">
            <a:schemeClr val="lt1"/>
          </a:fontRef>
        </dgm:style>
      </dgm:prSet>
      <dgm:spPr/>
      <dgm:t>
        <a:bodyPr/>
        <a:lstStyle/>
        <a:p>
          <a:endParaRPr lang="tr-TR"/>
        </a:p>
      </dgm:t>
    </dgm:pt>
    <dgm:pt modelId="{33C13F98-74D7-48C6-81A7-A8B67D014965}">
      <dgm:prSet phldrT="[Metin]" custT="1"/>
      <dgm:spPr/>
      <dgm:t>
        <a:bodyPr/>
        <a:lstStyle/>
        <a:p>
          <a:r>
            <a:rPr lang="tr-TR" altLang="tr-TR" sz="1800" b="1" dirty="0" smtClean="0">
              <a:latin typeface="Minion Pro"/>
            </a:rPr>
            <a:t>2. Görev ve yetkinin özel çıkar amacıyla kullanılmasını önlemek.</a:t>
          </a:r>
          <a:endParaRPr lang="tr-TR" sz="1800" dirty="0">
            <a:latin typeface="Minion Pro"/>
          </a:endParaRPr>
        </a:p>
      </dgm:t>
    </dgm:pt>
    <dgm:pt modelId="{A759D5CF-0D54-4318-99A9-CCE6511ACD94}" type="parTrans" cxnId="{4035BB40-C25F-4A0A-BE53-81CD5085CA34}">
      <dgm:prSet/>
      <dgm:spPr/>
      <dgm:t>
        <a:bodyPr/>
        <a:lstStyle/>
        <a:p>
          <a:endParaRPr lang="tr-TR"/>
        </a:p>
      </dgm:t>
    </dgm:pt>
    <dgm:pt modelId="{515E2420-6463-46A9-9246-489BAFB8406F}" type="sibTrans" cxnId="{4035BB40-C25F-4A0A-BE53-81CD5085CA34}">
      <dgm:prSet/>
      <dgm:spPr/>
      <dgm:t>
        <a:bodyPr/>
        <a:lstStyle/>
        <a:p>
          <a:endParaRPr lang="tr-TR"/>
        </a:p>
      </dgm:t>
    </dgm:pt>
    <dgm:pt modelId="{3C83E453-95B2-40DE-B9F2-C722037CEEAF}" type="pres">
      <dgm:prSet presAssocID="{CFE1534A-1796-428F-A6B0-ADFBEB83D112}" presName="diagram" presStyleCnt="0">
        <dgm:presLayoutVars>
          <dgm:dir/>
          <dgm:resizeHandles/>
        </dgm:presLayoutVars>
      </dgm:prSet>
      <dgm:spPr/>
      <dgm:t>
        <a:bodyPr/>
        <a:lstStyle/>
        <a:p>
          <a:endParaRPr lang="tr-TR"/>
        </a:p>
      </dgm:t>
    </dgm:pt>
    <dgm:pt modelId="{C7727BC5-8DF6-4888-8326-1FC26F5F8F6A}" type="pres">
      <dgm:prSet presAssocID="{E3F707F6-A1C1-4373-A23F-7EE087C2F3DC}" presName="firstNode" presStyleLbl="node1" presStyleIdx="0" presStyleCnt="2" custScaleX="118371">
        <dgm:presLayoutVars>
          <dgm:bulletEnabled val="1"/>
        </dgm:presLayoutVars>
      </dgm:prSet>
      <dgm:spPr/>
      <dgm:t>
        <a:bodyPr/>
        <a:lstStyle/>
        <a:p>
          <a:endParaRPr lang="tr-TR"/>
        </a:p>
      </dgm:t>
    </dgm:pt>
    <dgm:pt modelId="{F543A7ED-D241-41FF-A791-C736D3142FA3}" type="pres">
      <dgm:prSet presAssocID="{665C545F-84A7-48CD-A701-6866F391DBD4}" presName="sibTrans" presStyleLbl="sibTrans2D1" presStyleIdx="0" presStyleCnt="1"/>
      <dgm:spPr/>
      <dgm:t>
        <a:bodyPr/>
        <a:lstStyle/>
        <a:p>
          <a:endParaRPr lang="tr-TR"/>
        </a:p>
      </dgm:t>
    </dgm:pt>
    <dgm:pt modelId="{0787D952-A2DF-4532-80EE-68D70343E98E}" type="pres">
      <dgm:prSet presAssocID="{33C13F98-74D7-48C6-81A7-A8B67D014965}" presName="lastNode" presStyleLbl="node1" presStyleIdx="1" presStyleCnt="2" custScaleX="119360">
        <dgm:presLayoutVars>
          <dgm:bulletEnabled val="1"/>
        </dgm:presLayoutVars>
      </dgm:prSet>
      <dgm:spPr/>
      <dgm:t>
        <a:bodyPr/>
        <a:lstStyle/>
        <a:p>
          <a:endParaRPr lang="tr-TR"/>
        </a:p>
      </dgm:t>
    </dgm:pt>
  </dgm:ptLst>
  <dgm:cxnLst>
    <dgm:cxn modelId="{423583C8-6382-4719-A819-BF55D331D43A}" type="presOf" srcId="{33C13F98-74D7-48C6-81A7-A8B67D014965}" destId="{0787D952-A2DF-4532-80EE-68D70343E98E}" srcOrd="0" destOrd="0" presId="urn:microsoft.com/office/officeart/2005/8/layout/bProcess2"/>
    <dgm:cxn modelId="{3A806F7D-ABD1-4F28-8151-5ECFAD5EE362}" type="presOf" srcId="{665C545F-84A7-48CD-A701-6866F391DBD4}" destId="{F543A7ED-D241-41FF-A791-C736D3142FA3}" srcOrd="0" destOrd="0" presId="urn:microsoft.com/office/officeart/2005/8/layout/bProcess2"/>
    <dgm:cxn modelId="{743D85AA-6DC6-4D21-9D52-3BEB70CC642C}" type="presOf" srcId="{CFE1534A-1796-428F-A6B0-ADFBEB83D112}" destId="{3C83E453-95B2-40DE-B9F2-C722037CEEAF}" srcOrd="0" destOrd="0" presId="urn:microsoft.com/office/officeart/2005/8/layout/bProcess2"/>
    <dgm:cxn modelId="{4035BB40-C25F-4A0A-BE53-81CD5085CA34}" srcId="{CFE1534A-1796-428F-A6B0-ADFBEB83D112}" destId="{33C13F98-74D7-48C6-81A7-A8B67D014965}" srcOrd="1" destOrd="0" parTransId="{A759D5CF-0D54-4318-99A9-CCE6511ACD94}" sibTransId="{515E2420-6463-46A9-9246-489BAFB8406F}"/>
    <dgm:cxn modelId="{87FAECA8-85BB-48EC-B6BF-F27F911AA27B}" type="presOf" srcId="{E3F707F6-A1C1-4373-A23F-7EE087C2F3DC}" destId="{C7727BC5-8DF6-4888-8326-1FC26F5F8F6A}" srcOrd="0" destOrd="0" presId="urn:microsoft.com/office/officeart/2005/8/layout/bProcess2"/>
    <dgm:cxn modelId="{C0715E9C-FFEC-4C98-A6F3-E241062F3029}" srcId="{CFE1534A-1796-428F-A6B0-ADFBEB83D112}" destId="{E3F707F6-A1C1-4373-A23F-7EE087C2F3DC}" srcOrd="0" destOrd="0" parTransId="{6B56D863-E1FF-4A33-BCD1-99B159618D8E}" sibTransId="{665C545F-84A7-48CD-A701-6866F391DBD4}"/>
    <dgm:cxn modelId="{1262E4D3-3C00-46B2-858F-C2F34D72AD0B}" type="presParOf" srcId="{3C83E453-95B2-40DE-B9F2-C722037CEEAF}" destId="{C7727BC5-8DF6-4888-8326-1FC26F5F8F6A}" srcOrd="0" destOrd="0" presId="urn:microsoft.com/office/officeart/2005/8/layout/bProcess2"/>
    <dgm:cxn modelId="{77B9E3B4-B7A0-44E2-A2E3-6F26EAB2C7A1}" type="presParOf" srcId="{3C83E453-95B2-40DE-B9F2-C722037CEEAF}" destId="{F543A7ED-D241-41FF-A791-C736D3142FA3}" srcOrd="1" destOrd="0" presId="urn:microsoft.com/office/officeart/2005/8/layout/bProcess2"/>
    <dgm:cxn modelId="{DF08B655-EF89-403A-BF7D-748D281AACD2}" type="presParOf" srcId="{3C83E453-95B2-40DE-B9F2-C722037CEEAF}" destId="{0787D952-A2DF-4532-80EE-68D70343E98E}"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E6BEB-2FFA-42F7-ABBA-9893F47D3EA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tr-TR"/>
        </a:p>
      </dgm:t>
    </dgm:pt>
    <dgm:pt modelId="{B13E6C16-A8AA-40BE-B094-D2701F0AF369}">
      <dgm:prSet phldrT="[Metin]"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dgm:spPr>
      <dgm:t>
        <a:bodyPr/>
        <a:lstStyle/>
        <a:p>
          <a:r>
            <a:rPr lang="tr-TR" altLang="tr-TR" sz="1400" b="1" dirty="0">
              <a:latin typeface="Minion Pro"/>
            </a:rPr>
            <a:t>A- Fiil ve halin öğrenilme tarihinin tespit edilmesi,</a:t>
          </a:r>
          <a:endParaRPr lang="tr-TR" sz="1400" b="1" dirty="0">
            <a:latin typeface="Minion Pro"/>
          </a:endParaRPr>
        </a:p>
      </dgm:t>
    </dgm:pt>
    <dgm:pt modelId="{10822B98-BC65-4F4E-A200-B22E8C907848}" type="parTrans" cxnId="{8C14EFB2-E8F9-46CD-9634-E2BC6042F163}">
      <dgm:prSet/>
      <dgm:spPr/>
      <dgm:t>
        <a:bodyPr/>
        <a:lstStyle/>
        <a:p>
          <a:endParaRPr lang="tr-TR"/>
        </a:p>
      </dgm:t>
    </dgm:pt>
    <dgm:pt modelId="{BEF5CE4E-1720-4C7B-81A6-485C2E166D98}" type="sibTrans" cxnId="{8C14EFB2-E8F9-46CD-9634-E2BC6042F163}">
      <dgm:prSet/>
      <dgm:spPr/>
      <dgm:t>
        <a:bodyPr/>
        <a:lstStyle/>
        <a:p>
          <a:endParaRPr lang="tr-TR"/>
        </a:p>
      </dgm:t>
    </dgm:pt>
    <dgm:pt modelId="{5BE3785F-397C-41EC-B50F-412E3B810B57}">
      <dgm:prSet phldrT="[Metin]"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r>
            <a:rPr lang="tr-TR" sz="1400" b="1" dirty="0">
              <a:latin typeface="Minion Pro"/>
            </a:rPr>
            <a:t>B- Disiplin soruşturmacısı görevlendirilmesi,</a:t>
          </a:r>
        </a:p>
      </dgm:t>
    </dgm:pt>
    <dgm:pt modelId="{5206BA4C-4E8F-4536-B742-963048E6BA65}" type="parTrans" cxnId="{6473F35A-B6B4-4769-8B24-E02BA1A474E9}">
      <dgm:prSet/>
      <dgm:spPr/>
      <dgm:t>
        <a:bodyPr/>
        <a:lstStyle/>
        <a:p>
          <a:endParaRPr lang="tr-TR"/>
        </a:p>
      </dgm:t>
    </dgm:pt>
    <dgm:pt modelId="{691F1BA1-6863-448A-A4A3-33842468166F}" type="sibTrans" cxnId="{6473F35A-B6B4-4769-8B24-E02BA1A474E9}">
      <dgm:prSet/>
      <dgm:spPr/>
      <dgm:t>
        <a:bodyPr/>
        <a:lstStyle/>
        <a:p>
          <a:endParaRPr lang="tr-TR"/>
        </a:p>
      </dgm:t>
    </dgm:pt>
    <dgm:pt modelId="{29F59FCE-A048-4A12-96E7-EA9D30089C61}">
      <dgm:prSet phldrT="[Metin]"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tr-TR" sz="1400" b="1" dirty="0">
              <a:latin typeface="Minion Pro"/>
            </a:rPr>
            <a:t>C- Soruşturmanın Yürütülmesi,</a:t>
          </a:r>
        </a:p>
      </dgm:t>
    </dgm:pt>
    <dgm:pt modelId="{2F31A86D-2594-46AF-995A-F89489648D46}" type="parTrans" cxnId="{FAAD4DEE-353E-4727-B008-A698AE74C2EE}">
      <dgm:prSet/>
      <dgm:spPr/>
      <dgm:t>
        <a:bodyPr/>
        <a:lstStyle/>
        <a:p>
          <a:endParaRPr lang="tr-TR"/>
        </a:p>
      </dgm:t>
    </dgm:pt>
    <dgm:pt modelId="{9497B488-CF15-4177-A972-75BFA4DEFEE1}" type="sibTrans" cxnId="{FAAD4DEE-353E-4727-B008-A698AE74C2EE}">
      <dgm:prSet/>
      <dgm:spPr/>
      <dgm:t>
        <a:bodyPr/>
        <a:lstStyle/>
        <a:p>
          <a:endParaRPr lang="tr-TR"/>
        </a:p>
      </dgm:t>
    </dgm:pt>
    <dgm:pt modelId="{1AE77A62-CB24-4414-9C10-BDFBA0D42AF4}">
      <dgm:prSet phldrT="[Metin]" phldr="1" custT="1"/>
      <dgm:spPr/>
      <dgm:t>
        <a:bodyPr/>
        <a:lstStyle/>
        <a:p>
          <a:endParaRPr lang="tr-TR" sz="1400" dirty="0">
            <a:latin typeface="Minion Pro"/>
          </a:endParaRPr>
        </a:p>
      </dgm:t>
    </dgm:pt>
    <dgm:pt modelId="{007F493D-56F1-41C4-9676-B8B85934041E}" type="parTrans" cxnId="{E59B6647-0C81-4A0B-8EC4-0F4A7FAB1B2E}">
      <dgm:prSet/>
      <dgm:spPr/>
      <dgm:t>
        <a:bodyPr/>
        <a:lstStyle/>
        <a:p>
          <a:endParaRPr lang="tr-TR"/>
        </a:p>
      </dgm:t>
    </dgm:pt>
    <dgm:pt modelId="{38164384-85E4-4DD4-B793-A9CD7F6BF6EB}" type="sibTrans" cxnId="{E59B6647-0C81-4A0B-8EC4-0F4A7FAB1B2E}">
      <dgm:prSet/>
      <dgm:spPr/>
      <dgm:t>
        <a:bodyPr/>
        <a:lstStyle/>
        <a:p>
          <a:endParaRPr lang="tr-TR"/>
        </a:p>
      </dgm:t>
    </dgm:pt>
    <dgm:pt modelId="{188258D5-D0E4-4428-8D64-DABEDF333B3C}">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tr-TR" sz="1400" b="1" dirty="0">
              <a:latin typeface="Minion Pro"/>
            </a:rPr>
            <a:t>D-  Soruşturmanın       Sonuçlandırılması,</a:t>
          </a:r>
        </a:p>
      </dgm:t>
    </dgm:pt>
    <dgm:pt modelId="{446B37B1-1DD0-4BBE-97BB-550A73AE085E}" type="parTrans" cxnId="{91E94E71-022F-4147-9CC0-18F9F0EC6E55}">
      <dgm:prSet/>
      <dgm:spPr/>
      <dgm:t>
        <a:bodyPr/>
        <a:lstStyle/>
        <a:p>
          <a:endParaRPr lang="tr-TR"/>
        </a:p>
      </dgm:t>
    </dgm:pt>
    <dgm:pt modelId="{81854703-1EEF-486C-9C52-3513D4DCC225}" type="sibTrans" cxnId="{91E94E71-022F-4147-9CC0-18F9F0EC6E55}">
      <dgm:prSet/>
      <dgm:spPr/>
      <dgm:t>
        <a:bodyPr/>
        <a:lstStyle/>
        <a:p>
          <a:endParaRPr lang="tr-TR"/>
        </a:p>
      </dgm:t>
    </dgm:pt>
    <dgm:pt modelId="{BE973746-711D-4A38-8552-73E82E5D8645}">
      <dgm:prSet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dgm:spPr>
      <dgm:t>
        <a:bodyPr/>
        <a:lstStyle/>
        <a:p>
          <a:r>
            <a:rPr lang="tr-TR" sz="1400" b="1" dirty="0">
              <a:latin typeface="Minion Pro"/>
            </a:rPr>
            <a:t>E- Disiplin cezasının uygulanması veya uygulanmaması ile tamamlanır.</a:t>
          </a:r>
        </a:p>
      </dgm:t>
    </dgm:pt>
    <dgm:pt modelId="{EB4E9C4B-D21A-4A78-8A7F-AAD3169A28BD}" type="parTrans" cxnId="{B18CC6F9-BAB7-4D3C-8DBF-EFA3C7A52CA6}">
      <dgm:prSet/>
      <dgm:spPr/>
      <dgm:t>
        <a:bodyPr/>
        <a:lstStyle/>
        <a:p>
          <a:endParaRPr lang="tr-TR"/>
        </a:p>
      </dgm:t>
    </dgm:pt>
    <dgm:pt modelId="{6F512F02-7511-44BE-8AB7-DD318D0EE43E}" type="sibTrans" cxnId="{B18CC6F9-BAB7-4D3C-8DBF-EFA3C7A52CA6}">
      <dgm:prSet/>
      <dgm:spPr/>
      <dgm:t>
        <a:bodyPr/>
        <a:lstStyle/>
        <a:p>
          <a:endParaRPr lang="tr-TR"/>
        </a:p>
      </dgm:t>
    </dgm:pt>
    <dgm:pt modelId="{0746435D-4693-497A-8912-24A2C4B8EB2A}" type="pres">
      <dgm:prSet presAssocID="{8D2E6BEB-2FFA-42F7-ABBA-9893F47D3EA8}" presName="rootnode" presStyleCnt="0">
        <dgm:presLayoutVars>
          <dgm:chMax/>
          <dgm:chPref/>
          <dgm:dir/>
          <dgm:animLvl val="lvl"/>
        </dgm:presLayoutVars>
      </dgm:prSet>
      <dgm:spPr/>
      <dgm:t>
        <a:bodyPr/>
        <a:lstStyle/>
        <a:p>
          <a:endParaRPr lang="tr-TR"/>
        </a:p>
      </dgm:t>
    </dgm:pt>
    <dgm:pt modelId="{79EE443E-BAFC-469B-B15F-FFC90B2202F8}" type="pres">
      <dgm:prSet presAssocID="{B13E6C16-A8AA-40BE-B094-D2701F0AF369}" presName="composite" presStyleCnt="0"/>
      <dgm:spPr/>
    </dgm:pt>
    <dgm:pt modelId="{66740C49-811C-48ED-BA83-98CDE131B723}" type="pres">
      <dgm:prSet presAssocID="{B13E6C16-A8AA-40BE-B094-D2701F0AF369}" presName="bentUpArrow1" presStyleLbl="alignImgPlace1" presStyleIdx="0" presStyleCnt="4" custLinFactNeighborX="-3102" custLinFactNeighborY="-15573"/>
      <dgm:spPr>
        <a:solidFill>
          <a:schemeClr val="accent1">
            <a:lumMod val="60000"/>
            <a:lumOff val="40000"/>
          </a:schemeClr>
        </a:solidFill>
      </dgm:spPr>
      <dgm:t>
        <a:bodyPr/>
        <a:lstStyle/>
        <a:p>
          <a:endParaRPr lang="tr-TR"/>
        </a:p>
      </dgm:t>
    </dgm:pt>
    <dgm:pt modelId="{E450DA8E-1E55-40B6-8E23-A176D1C3FD9B}" type="pres">
      <dgm:prSet presAssocID="{B13E6C16-A8AA-40BE-B094-D2701F0AF369}" presName="ParentText" presStyleLbl="node1" presStyleIdx="0" presStyleCnt="5" custScaleX="230285" custScaleY="85816">
        <dgm:presLayoutVars>
          <dgm:chMax val="1"/>
          <dgm:chPref val="1"/>
          <dgm:bulletEnabled val="1"/>
        </dgm:presLayoutVars>
      </dgm:prSet>
      <dgm:spPr/>
      <dgm:t>
        <a:bodyPr/>
        <a:lstStyle/>
        <a:p>
          <a:endParaRPr lang="tr-TR"/>
        </a:p>
      </dgm:t>
    </dgm:pt>
    <dgm:pt modelId="{1A3B7F49-4451-489E-A612-BE025E128E5E}" type="pres">
      <dgm:prSet presAssocID="{B13E6C16-A8AA-40BE-B094-D2701F0AF369}" presName="ChildText" presStyleLbl="revTx" presStyleIdx="0" presStyleCnt="4">
        <dgm:presLayoutVars>
          <dgm:chMax val="0"/>
          <dgm:chPref val="0"/>
          <dgm:bulletEnabled val="1"/>
        </dgm:presLayoutVars>
      </dgm:prSet>
      <dgm:spPr/>
    </dgm:pt>
    <dgm:pt modelId="{B8FB46DA-F2B9-4E0F-BBA7-72862AEFC5E9}" type="pres">
      <dgm:prSet presAssocID="{BEF5CE4E-1720-4C7B-81A6-485C2E166D98}" presName="sibTrans" presStyleCnt="0"/>
      <dgm:spPr/>
    </dgm:pt>
    <dgm:pt modelId="{E9FE6CA1-42AF-46F5-89CB-A3098C6E5984}" type="pres">
      <dgm:prSet presAssocID="{5BE3785F-397C-41EC-B50F-412E3B810B57}" presName="composite" presStyleCnt="0"/>
      <dgm:spPr/>
    </dgm:pt>
    <dgm:pt modelId="{42E73B66-441B-460F-8265-CF9C02ADB0AA}" type="pres">
      <dgm:prSet presAssocID="{5BE3785F-397C-41EC-B50F-412E3B810B57}" presName="bentUpArrow1" presStyleLbl="alignImgPlace1" presStyleIdx="1" presStyleCnt="4"/>
      <dgm:spPr>
        <a:solidFill>
          <a:schemeClr val="accent1">
            <a:lumMod val="60000"/>
            <a:lumOff val="40000"/>
          </a:schemeClr>
        </a:solidFill>
      </dgm:spPr>
      <dgm:t>
        <a:bodyPr/>
        <a:lstStyle/>
        <a:p>
          <a:endParaRPr lang="tr-TR"/>
        </a:p>
      </dgm:t>
    </dgm:pt>
    <dgm:pt modelId="{3971988B-8A9F-4C89-A7E4-5FFDA30D3CBE}" type="pres">
      <dgm:prSet presAssocID="{5BE3785F-397C-41EC-B50F-412E3B810B57}" presName="ParentText" presStyleLbl="node1" presStyleIdx="1" presStyleCnt="5" custScaleX="220555" custScaleY="105197">
        <dgm:presLayoutVars>
          <dgm:chMax val="1"/>
          <dgm:chPref val="1"/>
          <dgm:bulletEnabled val="1"/>
        </dgm:presLayoutVars>
      </dgm:prSet>
      <dgm:spPr/>
      <dgm:t>
        <a:bodyPr/>
        <a:lstStyle/>
        <a:p>
          <a:endParaRPr lang="tr-TR"/>
        </a:p>
      </dgm:t>
    </dgm:pt>
    <dgm:pt modelId="{D1D405EE-DCB0-4DA8-87F6-AD18F76A9731}" type="pres">
      <dgm:prSet presAssocID="{5BE3785F-397C-41EC-B50F-412E3B810B57}" presName="ChildText" presStyleLbl="revTx" presStyleIdx="1" presStyleCnt="4">
        <dgm:presLayoutVars>
          <dgm:chMax val="0"/>
          <dgm:chPref val="0"/>
          <dgm:bulletEnabled val="1"/>
        </dgm:presLayoutVars>
      </dgm:prSet>
      <dgm:spPr/>
    </dgm:pt>
    <dgm:pt modelId="{A75CB878-B218-41B9-A6B9-410D5EE65199}" type="pres">
      <dgm:prSet presAssocID="{691F1BA1-6863-448A-A4A3-33842468166F}" presName="sibTrans" presStyleCnt="0"/>
      <dgm:spPr/>
    </dgm:pt>
    <dgm:pt modelId="{C05B922C-ECEE-4C5C-8F33-4373BE2D2030}" type="pres">
      <dgm:prSet presAssocID="{29F59FCE-A048-4A12-96E7-EA9D30089C61}" presName="composite" presStyleCnt="0"/>
      <dgm:spPr/>
    </dgm:pt>
    <dgm:pt modelId="{AC88B335-7B4E-4913-BDC3-9E3FB707A175}" type="pres">
      <dgm:prSet presAssocID="{29F59FCE-A048-4A12-96E7-EA9D30089C61}" presName="bentUpArrow1" presStyleLbl="alignImgPlace1" presStyleIdx="2" presStyleCnt="4"/>
      <dgm:spPr>
        <a:solidFill>
          <a:schemeClr val="accent1">
            <a:lumMod val="60000"/>
            <a:lumOff val="40000"/>
          </a:schemeClr>
        </a:solidFill>
      </dgm:spPr>
      <dgm:t>
        <a:bodyPr/>
        <a:lstStyle/>
        <a:p>
          <a:endParaRPr lang="tr-TR"/>
        </a:p>
      </dgm:t>
    </dgm:pt>
    <dgm:pt modelId="{FE5FDC5D-F141-46D6-9DB2-2086A8E738E4}" type="pres">
      <dgm:prSet presAssocID="{29F59FCE-A048-4A12-96E7-EA9D30089C61}" presName="ParentText" presStyleLbl="node1" presStyleIdx="2" presStyleCnt="5" custScaleX="222159">
        <dgm:presLayoutVars>
          <dgm:chMax val="1"/>
          <dgm:chPref val="1"/>
          <dgm:bulletEnabled val="1"/>
        </dgm:presLayoutVars>
      </dgm:prSet>
      <dgm:spPr/>
      <dgm:t>
        <a:bodyPr/>
        <a:lstStyle/>
        <a:p>
          <a:endParaRPr lang="tr-TR"/>
        </a:p>
      </dgm:t>
    </dgm:pt>
    <dgm:pt modelId="{DE12BC58-FEB3-45D5-BCF9-476B10438ADE}" type="pres">
      <dgm:prSet presAssocID="{29F59FCE-A048-4A12-96E7-EA9D30089C61}" presName="ChildText" presStyleLbl="revTx" presStyleIdx="2" presStyleCnt="4" custLinFactY="42928" custLinFactNeighborX="-4343" custLinFactNeighborY="100000">
        <dgm:presLayoutVars>
          <dgm:chMax val="0"/>
          <dgm:chPref val="0"/>
          <dgm:bulletEnabled val="1"/>
        </dgm:presLayoutVars>
      </dgm:prSet>
      <dgm:spPr/>
      <dgm:t>
        <a:bodyPr/>
        <a:lstStyle/>
        <a:p>
          <a:endParaRPr lang="tr-TR"/>
        </a:p>
      </dgm:t>
    </dgm:pt>
    <dgm:pt modelId="{2FD76413-0940-4BB7-A5F8-25BE245F8641}" type="pres">
      <dgm:prSet presAssocID="{9497B488-CF15-4177-A972-75BFA4DEFEE1}" presName="sibTrans" presStyleCnt="0"/>
      <dgm:spPr/>
    </dgm:pt>
    <dgm:pt modelId="{2803CCF9-34C6-4E0C-8192-B92B41DE5601}" type="pres">
      <dgm:prSet presAssocID="{188258D5-D0E4-4428-8D64-DABEDF333B3C}" presName="composite" presStyleCnt="0"/>
      <dgm:spPr/>
    </dgm:pt>
    <dgm:pt modelId="{D751E5EF-8FEC-4748-977D-A97B6F939AFB}" type="pres">
      <dgm:prSet presAssocID="{188258D5-D0E4-4428-8D64-DABEDF333B3C}" presName="bentUpArrow1" presStyleLbl="alignImgPlace1" presStyleIdx="3" presStyleCnt="4" custLinFactNeighborX="-12233" custLinFactNeighborY="-5463"/>
      <dgm:spPr>
        <a:solidFill>
          <a:schemeClr val="accent1">
            <a:lumMod val="60000"/>
            <a:lumOff val="40000"/>
          </a:schemeClr>
        </a:solidFill>
      </dgm:spPr>
      <dgm:t>
        <a:bodyPr/>
        <a:lstStyle/>
        <a:p>
          <a:endParaRPr lang="tr-TR"/>
        </a:p>
      </dgm:t>
    </dgm:pt>
    <dgm:pt modelId="{B7746EEB-60F5-4125-B8F9-E45EAE54A30D}" type="pres">
      <dgm:prSet presAssocID="{188258D5-D0E4-4428-8D64-DABEDF333B3C}" presName="ParentText" presStyleLbl="node1" presStyleIdx="3" presStyleCnt="5" custScaleX="247461">
        <dgm:presLayoutVars>
          <dgm:chMax val="1"/>
          <dgm:chPref val="1"/>
          <dgm:bulletEnabled val="1"/>
        </dgm:presLayoutVars>
      </dgm:prSet>
      <dgm:spPr/>
      <dgm:t>
        <a:bodyPr/>
        <a:lstStyle/>
        <a:p>
          <a:endParaRPr lang="tr-TR"/>
        </a:p>
      </dgm:t>
    </dgm:pt>
    <dgm:pt modelId="{FBA12FB6-0B19-4C3A-A951-C599C536EC49}" type="pres">
      <dgm:prSet presAssocID="{188258D5-D0E4-4428-8D64-DABEDF333B3C}" presName="ChildText" presStyleLbl="revTx" presStyleIdx="3" presStyleCnt="4">
        <dgm:presLayoutVars>
          <dgm:chMax val="0"/>
          <dgm:chPref val="0"/>
          <dgm:bulletEnabled val="1"/>
        </dgm:presLayoutVars>
      </dgm:prSet>
      <dgm:spPr/>
    </dgm:pt>
    <dgm:pt modelId="{C0CBD0ED-D231-4F75-A728-B3B05EB119DA}" type="pres">
      <dgm:prSet presAssocID="{81854703-1EEF-486C-9C52-3513D4DCC225}" presName="sibTrans" presStyleCnt="0"/>
      <dgm:spPr/>
    </dgm:pt>
    <dgm:pt modelId="{777E345D-2096-4325-ADA3-69356B572F48}" type="pres">
      <dgm:prSet presAssocID="{BE973746-711D-4A38-8552-73E82E5D8645}" presName="composite" presStyleCnt="0"/>
      <dgm:spPr/>
    </dgm:pt>
    <dgm:pt modelId="{071978A1-44E6-4DCD-BC1E-59E83D38D2F0}" type="pres">
      <dgm:prSet presAssocID="{BE973746-711D-4A38-8552-73E82E5D8645}" presName="ParentText" presStyleLbl="node1" presStyleIdx="4" presStyleCnt="5" custScaleX="281921" custLinFactNeighborX="697" custLinFactNeighborY="-3763">
        <dgm:presLayoutVars>
          <dgm:chMax val="1"/>
          <dgm:chPref val="1"/>
          <dgm:bulletEnabled val="1"/>
        </dgm:presLayoutVars>
      </dgm:prSet>
      <dgm:spPr/>
      <dgm:t>
        <a:bodyPr/>
        <a:lstStyle/>
        <a:p>
          <a:endParaRPr lang="tr-TR"/>
        </a:p>
      </dgm:t>
    </dgm:pt>
  </dgm:ptLst>
  <dgm:cxnLst>
    <dgm:cxn modelId="{50546D88-8B6D-4DE2-A92D-4A7303E4A5A3}" type="presOf" srcId="{188258D5-D0E4-4428-8D64-DABEDF333B3C}" destId="{B7746EEB-60F5-4125-B8F9-E45EAE54A30D}" srcOrd="0" destOrd="0" presId="urn:microsoft.com/office/officeart/2005/8/layout/StepDownProcess"/>
    <dgm:cxn modelId="{E59B6647-0C81-4A0B-8EC4-0F4A7FAB1B2E}" srcId="{29F59FCE-A048-4A12-96E7-EA9D30089C61}" destId="{1AE77A62-CB24-4414-9C10-BDFBA0D42AF4}" srcOrd="0" destOrd="0" parTransId="{007F493D-56F1-41C4-9676-B8B85934041E}" sibTransId="{38164384-85E4-4DD4-B793-A9CD7F6BF6EB}"/>
    <dgm:cxn modelId="{FAAD4DEE-353E-4727-B008-A698AE74C2EE}" srcId="{8D2E6BEB-2FFA-42F7-ABBA-9893F47D3EA8}" destId="{29F59FCE-A048-4A12-96E7-EA9D30089C61}" srcOrd="2" destOrd="0" parTransId="{2F31A86D-2594-46AF-995A-F89489648D46}" sibTransId="{9497B488-CF15-4177-A972-75BFA4DEFEE1}"/>
    <dgm:cxn modelId="{84B8A23A-FFBB-4EF7-B48E-C8E2E0712E57}" type="presOf" srcId="{29F59FCE-A048-4A12-96E7-EA9D30089C61}" destId="{FE5FDC5D-F141-46D6-9DB2-2086A8E738E4}" srcOrd="0" destOrd="0" presId="urn:microsoft.com/office/officeart/2005/8/layout/StepDownProcess"/>
    <dgm:cxn modelId="{0C0BBB3F-4EE2-425A-9731-18376EDBA104}" type="presOf" srcId="{B13E6C16-A8AA-40BE-B094-D2701F0AF369}" destId="{E450DA8E-1E55-40B6-8E23-A176D1C3FD9B}" srcOrd="0" destOrd="0" presId="urn:microsoft.com/office/officeart/2005/8/layout/StepDownProcess"/>
    <dgm:cxn modelId="{F3DB49B1-EBBD-45A4-8AC0-4608FD1E451B}" type="presOf" srcId="{1AE77A62-CB24-4414-9C10-BDFBA0D42AF4}" destId="{DE12BC58-FEB3-45D5-BCF9-476B10438ADE}" srcOrd="0" destOrd="0" presId="urn:microsoft.com/office/officeart/2005/8/layout/StepDownProcess"/>
    <dgm:cxn modelId="{F60E30C7-B11D-49D0-A339-EC92A4555E56}" type="presOf" srcId="{5BE3785F-397C-41EC-B50F-412E3B810B57}" destId="{3971988B-8A9F-4C89-A7E4-5FFDA30D3CBE}" srcOrd="0" destOrd="0" presId="urn:microsoft.com/office/officeart/2005/8/layout/StepDownProcess"/>
    <dgm:cxn modelId="{0E7E3FDA-D539-4005-B8EA-EF2C223D0F96}" type="presOf" srcId="{8D2E6BEB-2FFA-42F7-ABBA-9893F47D3EA8}" destId="{0746435D-4693-497A-8912-24A2C4B8EB2A}" srcOrd="0" destOrd="0" presId="urn:microsoft.com/office/officeart/2005/8/layout/StepDownProcess"/>
    <dgm:cxn modelId="{B18CC6F9-BAB7-4D3C-8DBF-EFA3C7A52CA6}" srcId="{8D2E6BEB-2FFA-42F7-ABBA-9893F47D3EA8}" destId="{BE973746-711D-4A38-8552-73E82E5D8645}" srcOrd="4" destOrd="0" parTransId="{EB4E9C4B-D21A-4A78-8A7F-AAD3169A28BD}" sibTransId="{6F512F02-7511-44BE-8AB7-DD318D0EE43E}"/>
    <dgm:cxn modelId="{91E94E71-022F-4147-9CC0-18F9F0EC6E55}" srcId="{8D2E6BEB-2FFA-42F7-ABBA-9893F47D3EA8}" destId="{188258D5-D0E4-4428-8D64-DABEDF333B3C}" srcOrd="3" destOrd="0" parTransId="{446B37B1-1DD0-4BBE-97BB-550A73AE085E}" sibTransId="{81854703-1EEF-486C-9C52-3513D4DCC225}"/>
    <dgm:cxn modelId="{8C14EFB2-E8F9-46CD-9634-E2BC6042F163}" srcId="{8D2E6BEB-2FFA-42F7-ABBA-9893F47D3EA8}" destId="{B13E6C16-A8AA-40BE-B094-D2701F0AF369}" srcOrd="0" destOrd="0" parTransId="{10822B98-BC65-4F4E-A200-B22E8C907848}" sibTransId="{BEF5CE4E-1720-4C7B-81A6-485C2E166D98}"/>
    <dgm:cxn modelId="{6473F35A-B6B4-4769-8B24-E02BA1A474E9}" srcId="{8D2E6BEB-2FFA-42F7-ABBA-9893F47D3EA8}" destId="{5BE3785F-397C-41EC-B50F-412E3B810B57}" srcOrd="1" destOrd="0" parTransId="{5206BA4C-4E8F-4536-B742-963048E6BA65}" sibTransId="{691F1BA1-6863-448A-A4A3-33842468166F}"/>
    <dgm:cxn modelId="{AFE25CAE-8967-427A-9575-5B37774413E3}" type="presOf" srcId="{BE973746-711D-4A38-8552-73E82E5D8645}" destId="{071978A1-44E6-4DCD-BC1E-59E83D38D2F0}" srcOrd="0" destOrd="0" presId="urn:microsoft.com/office/officeart/2005/8/layout/StepDownProcess"/>
    <dgm:cxn modelId="{0A130047-05B0-4087-B6E0-D3945B7E76C3}" type="presParOf" srcId="{0746435D-4693-497A-8912-24A2C4B8EB2A}" destId="{79EE443E-BAFC-469B-B15F-FFC90B2202F8}" srcOrd="0" destOrd="0" presId="urn:microsoft.com/office/officeart/2005/8/layout/StepDownProcess"/>
    <dgm:cxn modelId="{0D72EB67-20BC-463E-8600-0073D7989BD8}" type="presParOf" srcId="{79EE443E-BAFC-469B-B15F-FFC90B2202F8}" destId="{66740C49-811C-48ED-BA83-98CDE131B723}" srcOrd="0" destOrd="0" presId="urn:microsoft.com/office/officeart/2005/8/layout/StepDownProcess"/>
    <dgm:cxn modelId="{7E9C1DC9-96EB-4139-96C1-A766308C2132}" type="presParOf" srcId="{79EE443E-BAFC-469B-B15F-FFC90B2202F8}" destId="{E450DA8E-1E55-40B6-8E23-A176D1C3FD9B}" srcOrd="1" destOrd="0" presId="urn:microsoft.com/office/officeart/2005/8/layout/StepDownProcess"/>
    <dgm:cxn modelId="{42626A60-5A8B-4F0A-8036-A4A371A9AFA7}" type="presParOf" srcId="{79EE443E-BAFC-469B-B15F-FFC90B2202F8}" destId="{1A3B7F49-4451-489E-A612-BE025E128E5E}" srcOrd="2" destOrd="0" presId="urn:microsoft.com/office/officeart/2005/8/layout/StepDownProcess"/>
    <dgm:cxn modelId="{F360ECD4-8143-45EA-8D2C-C6E5223FECCF}" type="presParOf" srcId="{0746435D-4693-497A-8912-24A2C4B8EB2A}" destId="{B8FB46DA-F2B9-4E0F-BBA7-72862AEFC5E9}" srcOrd="1" destOrd="0" presId="urn:microsoft.com/office/officeart/2005/8/layout/StepDownProcess"/>
    <dgm:cxn modelId="{EE076CAE-B3A2-46F7-97E9-DDC2FE4B3D30}" type="presParOf" srcId="{0746435D-4693-497A-8912-24A2C4B8EB2A}" destId="{E9FE6CA1-42AF-46F5-89CB-A3098C6E5984}" srcOrd="2" destOrd="0" presId="urn:microsoft.com/office/officeart/2005/8/layout/StepDownProcess"/>
    <dgm:cxn modelId="{2BD96B93-4FA6-4F39-9F22-0A649132CA37}" type="presParOf" srcId="{E9FE6CA1-42AF-46F5-89CB-A3098C6E5984}" destId="{42E73B66-441B-460F-8265-CF9C02ADB0AA}" srcOrd="0" destOrd="0" presId="urn:microsoft.com/office/officeart/2005/8/layout/StepDownProcess"/>
    <dgm:cxn modelId="{FF48E4B4-0AE0-449C-BD1D-36C1DDAA1F94}" type="presParOf" srcId="{E9FE6CA1-42AF-46F5-89CB-A3098C6E5984}" destId="{3971988B-8A9F-4C89-A7E4-5FFDA30D3CBE}" srcOrd="1" destOrd="0" presId="urn:microsoft.com/office/officeart/2005/8/layout/StepDownProcess"/>
    <dgm:cxn modelId="{A9F89B87-2FE7-4FC1-86B7-A146ACECBEF8}" type="presParOf" srcId="{E9FE6CA1-42AF-46F5-89CB-A3098C6E5984}" destId="{D1D405EE-DCB0-4DA8-87F6-AD18F76A9731}" srcOrd="2" destOrd="0" presId="urn:microsoft.com/office/officeart/2005/8/layout/StepDownProcess"/>
    <dgm:cxn modelId="{A341D83B-6F27-4544-98C2-69A4A0E45403}" type="presParOf" srcId="{0746435D-4693-497A-8912-24A2C4B8EB2A}" destId="{A75CB878-B218-41B9-A6B9-410D5EE65199}" srcOrd="3" destOrd="0" presId="urn:microsoft.com/office/officeart/2005/8/layout/StepDownProcess"/>
    <dgm:cxn modelId="{15B3DB47-BF40-4717-99A9-EB75718BE45D}" type="presParOf" srcId="{0746435D-4693-497A-8912-24A2C4B8EB2A}" destId="{C05B922C-ECEE-4C5C-8F33-4373BE2D2030}" srcOrd="4" destOrd="0" presId="urn:microsoft.com/office/officeart/2005/8/layout/StepDownProcess"/>
    <dgm:cxn modelId="{BDE338E6-3425-4F36-8D0A-A1F575AB9021}" type="presParOf" srcId="{C05B922C-ECEE-4C5C-8F33-4373BE2D2030}" destId="{AC88B335-7B4E-4913-BDC3-9E3FB707A175}" srcOrd="0" destOrd="0" presId="urn:microsoft.com/office/officeart/2005/8/layout/StepDownProcess"/>
    <dgm:cxn modelId="{E517D0F5-69ED-49A0-9750-C1C61149BE2F}" type="presParOf" srcId="{C05B922C-ECEE-4C5C-8F33-4373BE2D2030}" destId="{FE5FDC5D-F141-46D6-9DB2-2086A8E738E4}" srcOrd="1" destOrd="0" presId="urn:microsoft.com/office/officeart/2005/8/layout/StepDownProcess"/>
    <dgm:cxn modelId="{C061EB6D-73C1-469F-AEB1-C60590B35BE9}" type="presParOf" srcId="{C05B922C-ECEE-4C5C-8F33-4373BE2D2030}" destId="{DE12BC58-FEB3-45D5-BCF9-476B10438ADE}" srcOrd="2" destOrd="0" presId="urn:microsoft.com/office/officeart/2005/8/layout/StepDownProcess"/>
    <dgm:cxn modelId="{81CA41A1-68EE-420B-9DE0-E94FE22BF1AF}" type="presParOf" srcId="{0746435D-4693-497A-8912-24A2C4B8EB2A}" destId="{2FD76413-0940-4BB7-A5F8-25BE245F8641}" srcOrd="5" destOrd="0" presId="urn:microsoft.com/office/officeart/2005/8/layout/StepDownProcess"/>
    <dgm:cxn modelId="{D49CDA94-ED3E-4265-83E7-36A311805956}" type="presParOf" srcId="{0746435D-4693-497A-8912-24A2C4B8EB2A}" destId="{2803CCF9-34C6-4E0C-8192-B92B41DE5601}" srcOrd="6" destOrd="0" presId="urn:microsoft.com/office/officeart/2005/8/layout/StepDownProcess"/>
    <dgm:cxn modelId="{D6F5D79D-DEFE-48AF-8ABE-82D98EF43BC2}" type="presParOf" srcId="{2803CCF9-34C6-4E0C-8192-B92B41DE5601}" destId="{D751E5EF-8FEC-4748-977D-A97B6F939AFB}" srcOrd="0" destOrd="0" presId="urn:microsoft.com/office/officeart/2005/8/layout/StepDownProcess"/>
    <dgm:cxn modelId="{52429832-1A37-4F33-818F-F6AA80A1EA61}" type="presParOf" srcId="{2803CCF9-34C6-4E0C-8192-B92B41DE5601}" destId="{B7746EEB-60F5-4125-B8F9-E45EAE54A30D}" srcOrd="1" destOrd="0" presId="urn:microsoft.com/office/officeart/2005/8/layout/StepDownProcess"/>
    <dgm:cxn modelId="{EE3028BD-DB23-45F6-B1C8-D87C78D7FDF5}" type="presParOf" srcId="{2803CCF9-34C6-4E0C-8192-B92B41DE5601}" destId="{FBA12FB6-0B19-4C3A-A951-C599C536EC49}" srcOrd="2" destOrd="0" presId="urn:microsoft.com/office/officeart/2005/8/layout/StepDownProcess"/>
    <dgm:cxn modelId="{76ECC9A0-9292-452D-8613-0AE2A3F155E7}" type="presParOf" srcId="{0746435D-4693-497A-8912-24A2C4B8EB2A}" destId="{C0CBD0ED-D231-4F75-A728-B3B05EB119DA}" srcOrd="7" destOrd="0" presId="urn:microsoft.com/office/officeart/2005/8/layout/StepDownProcess"/>
    <dgm:cxn modelId="{C0FC1FE6-8EC0-44B4-A800-FC0344FD1FF4}" type="presParOf" srcId="{0746435D-4693-497A-8912-24A2C4B8EB2A}" destId="{777E345D-2096-4325-ADA3-69356B572F48}" srcOrd="8" destOrd="0" presId="urn:microsoft.com/office/officeart/2005/8/layout/StepDownProcess"/>
    <dgm:cxn modelId="{F5941C4D-216C-4DFF-A85A-5F667D24B3F6}" type="presParOf" srcId="{777E345D-2096-4325-ADA3-69356B572F48}" destId="{071978A1-44E6-4DCD-BC1E-59E83D38D2F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AFDED3-A98C-4755-8ED0-A29E18359222}" type="doc">
      <dgm:prSet loTypeId="urn:microsoft.com/office/officeart/2005/8/layout/hProcess7" loCatId="process" qsTypeId="urn:microsoft.com/office/officeart/2005/8/quickstyle/3d2" qsCatId="3D" csTypeId="urn:microsoft.com/office/officeart/2005/8/colors/colorful1" csCatId="colorful" phldr="1"/>
      <dgm:spPr/>
      <dgm:t>
        <a:bodyPr/>
        <a:lstStyle/>
        <a:p>
          <a:endParaRPr lang="tr-TR"/>
        </a:p>
      </dgm:t>
    </dgm:pt>
    <dgm:pt modelId="{8C9327EA-85D2-40A3-889E-2AB9A37D464E}">
      <dgm:prSet/>
      <dgm:spPr/>
      <dgm:t>
        <a:bodyPr/>
        <a:lstStyle/>
        <a:p>
          <a:endParaRPr lang="tr-TR"/>
        </a:p>
      </dgm:t>
    </dgm:pt>
    <dgm:pt modelId="{AD6F8196-C980-4D41-B61D-7924D208BEB8}" type="parTrans" cxnId="{035EF110-9B6D-4257-B3E3-5BB294F1BA8F}">
      <dgm:prSet/>
      <dgm:spPr/>
      <dgm:t>
        <a:bodyPr/>
        <a:lstStyle/>
        <a:p>
          <a:endParaRPr lang="tr-TR"/>
        </a:p>
      </dgm:t>
    </dgm:pt>
    <dgm:pt modelId="{84ECE9B3-B5C1-4E1C-B829-A693B85680CB}" type="sibTrans" cxnId="{035EF110-9B6D-4257-B3E3-5BB294F1BA8F}">
      <dgm:prSet/>
      <dgm:spPr/>
      <dgm:t>
        <a:bodyPr/>
        <a:lstStyle/>
        <a:p>
          <a:endParaRPr lang="tr-TR"/>
        </a:p>
      </dgm:t>
    </dgm:pt>
    <dgm:pt modelId="{E8B22460-0741-4149-A62E-7DE152060645}">
      <dgm:prSet/>
      <dgm:spPr/>
      <dgm:t>
        <a:bodyPr/>
        <a:lstStyle/>
        <a:p>
          <a:endParaRPr lang="tr-TR"/>
        </a:p>
      </dgm:t>
    </dgm:pt>
    <dgm:pt modelId="{0455799A-287B-4B51-8C3C-03D6F8D81E34}" type="parTrans" cxnId="{99994C78-9A5A-400C-B053-BEA56A28BAB1}">
      <dgm:prSet/>
      <dgm:spPr/>
      <dgm:t>
        <a:bodyPr/>
        <a:lstStyle/>
        <a:p>
          <a:endParaRPr lang="tr-TR"/>
        </a:p>
      </dgm:t>
    </dgm:pt>
    <dgm:pt modelId="{5DFA3AFA-8023-401F-ADCE-1B0AB5830391}" type="sibTrans" cxnId="{99994C78-9A5A-400C-B053-BEA56A28BAB1}">
      <dgm:prSet/>
      <dgm:spPr/>
      <dgm:t>
        <a:bodyPr/>
        <a:lstStyle/>
        <a:p>
          <a:endParaRPr lang="tr-TR"/>
        </a:p>
      </dgm:t>
    </dgm:pt>
    <dgm:pt modelId="{BB474331-F0A7-44B1-B5B4-7DAF1BCCA987}">
      <dgm:prSet/>
      <dgm:spPr/>
      <dgm:t>
        <a:bodyPr/>
        <a:lstStyle/>
        <a:p>
          <a:endParaRPr lang="tr-TR"/>
        </a:p>
      </dgm:t>
    </dgm:pt>
    <dgm:pt modelId="{D6224CC3-7D64-4654-A691-2393069637FC}" type="parTrans" cxnId="{0CE1365E-86E2-4DDC-BDB6-3B8EB3F1A6C9}">
      <dgm:prSet/>
      <dgm:spPr/>
      <dgm:t>
        <a:bodyPr/>
        <a:lstStyle/>
        <a:p>
          <a:endParaRPr lang="tr-TR"/>
        </a:p>
      </dgm:t>
    </dgm:pt>
    <dgm:pt modelId="{69F66B87-FCA8-40FD-B65D-B13B25A23A74}" type="sibTrans" cxnId="{0CE1365E-86E2-4DDC-BDB6-3B8EB3F1A6C9}">
      <dgm:prSet/>
      <dgm:spPr/>
      <dgm:t>
        <a:bodyPr/>
        <a:lstStyle/>
        <a:p>
          <a:endParaRPr lang="tr-TR"/>
        </a:p>
      </dgm:t>
    </dgm:pt>
    <dgm:pt modelId="{6D7E9D49-7988-4616-B781-C7EB030646A9}">
      <dgm:prSet/>
      <dgm:spPr/>
      <dgm:t>
        <a:bodyPr/>
        <a:lstStyle/>
        <a:p>
          <a:endParaRPr lang="tr-TR"/>
        </a:p>
      </dgm:t>
    </dgm:pt>
    <dgm:pt modelId="{D4CAF52A-0065-4A29-AB24-D312009AD4D3}" type="parTrans" cxnId="{D6529587-DC26-42DC-BE28-D1453B2BDC81}">
      <dgm:prSet/>
      <dgm:spPr/>
      <dgm:t>
        <a:bodyPr/>
        <a:lstStyle/>
        <a:p>
          <a:endParaRPr lang="tr-TR"/>
        </a:p>
      </dgm:t>
    </dgm:pt>
    <dgm:pt modelId="{60D2B555-2583-420A-B81D-0490502FB963}" type="sibTrans" cxnId="{D6529587-DC26-42DC-BE28-D1453B2BDC81}">
      <dgm:prSet/>
      <dgm:spPr/>
      <dgm:t>
        <a:bodyPr/>
        <a:lstStyle/>
        <a:p>
          <a:endParaRPr lang="tr-TR"/>
        </a:p>
      </dgm:t>
    </dgm:pt>
    <dgm:pt modelId="{9A1A5B80-0655-45E7-87E3-DFC0921EC54E}" type="pres">
      <dgm:prSet presAssocID="{B2AFDED3-A98C-4755-8ED0-A29E18359222}" presName="Name0" presStyleCnt="0">
        <dgm:presLayoutVars>
          <dgm:dir/>
          <dgm:animLvl val="lvl"/>
          <dgm:resizeHandles val="exact"/>
        </dgm:presLayoutVars>
      </dgm:prSet>
      <dgm:spPr/>
      <dgm:t>
        <a:bodyPr/>
        <a:lstStyle/>
        <a:p>
          <a:endParaRPr lang="tr-TR"/>
        </a:p>
      </dgm:t>
    </dgm:pt>
    <dgm:pt modelId="{F1FE9258-C03D-47AD-A3D7-021F3729EEF4}" type="pres">
      <dgm:prSet presAssocID="{E8B22460-0741-4149-A62E-7DE152060645}" presName="compositeNode" presStyleCnt="0">
        <dgm:presLayoutVars>
          <dgm:bulletEnabled val="1"/>
        </dgm:presLayoutVars>
      </dgm:prSet>
      <dgm:spPr/>
    </dgm:pt>
    <dgm:pt modelId="{52224BE2-F621-43CA-8959-13087FF93D2D}" type="pres">
      <dgm:prSet presAssocID="{E8B22460-0741-4149-A62E-7DE152060645}" presName="bgRect" presStyleLbl="node1" presStyleIdx="0" presStyleCnt="4" custScaleY="146774"/>
      <dgm:spPr/>
      <dgm:t>
        <a:bodyPr/>
        <a:lstStyle/>
        <a:p>
          <a:endParaRPr lang="tr-TR"/>
        </a:p>
      </dgm:t>
    </dgm:pt>
    <dgm:pt modelId="{171CA0C5-A826-42FE-BC5F-CD2D4A8616CF}" type="pres">
      <dgm:prSet presAssocID="{E8B22460-0741-4149-A62E-7DE152060645}" presName="parentNode" presStyleLbl="node1" presStyleIdx="0" presStyleCnt="4">
        <dgm:presLayoutVars>
          <dgm:chMax val="0"/>
          <dgm:bulletEnabled val="1"/>
        </dgm:presLayoutVars>
      </dgm:prSet>
      <dgm:spPr/>
      <dgm:t>
        <a:bodyPr/>
        <a:lstStyle/>
        <a:p>
          <a:endParaRPr lang="tr-TR"/>
        </a:p>
      </dgm:t>
    </dgm:pt>
    <dgm:pt modelId="{74B4BAC5-7070-428C-A2F7-D2D01714685F}" type="pres">
      <dgm:prSet presAssocID="{5DFA3AFA-8023-401F-ADCE-1B0AB5830391}" presName="hSp" presStyleCnt="0"/>
      <dgm:spPr/>
    </dgm:pt>
    <dgm:pt modelId="{50EA5EBF-6839-4F3E-A5AD-20C1E3326C1E}" type="pres">
      <dgm:prSet presAssocID="{5DFA3AFA-8023-401F-ADCE-1B0AB5830391}" presName="vProcSp" presStyleCnt="0"/>
      <dgm:spPr/>
    </dgm:pt>
    <dgm:pt modelId="{724E0A60-AF72-48A4-BC1B-BDF29365BAFA}" type="pres">
      <dgm:prSet presAssocID="{5DFA3AFA-8023-401F-ADCE-1B0AB5830391}" presName="vSp1" presStyleCnt="0"/>
      <dgm:spPr/>
    </dgm:pt>
    <dgm:pt modelId="{E74384AD-581F-491C-BA5A-61B931FAA804}" type="pres">
      <dgm:prSet presAssocID="{5DFA3AFA-8023-401F-ADCE-1B0AB5830391}" presName="simulatedConn" presStyleLbl="solidFgAcc1" presStyleIdx="0" presStyleCnt="3" custScaleY="159536"/>
      <dgm:spPr/>
    </dgm:pt>
    <dgm:pt modelId="{BB237359-7D3E-41CF-AEEA-33C2DAD23850}" type="pres">
      <dgm:prSet presAssocID="{5DFA3AFA-8023-401F-ADCE-1B0AB5830391}" presName="vSp2" presStyleCnt="0"/>
      <dgm:spPr/>
    </dgm:pt>
    <dgm:pt modelId="{A2248F43-84D2-478F-B994-DBEC85FEDC7A}" type="pres">
      <dgm:prSet presAssocID="{5DFA3AFA-8023-401F-ADCE-1B0AB5830391}" presName="sibTrans" presStyleCnt="0"/>
      <dgm:spPr/>
    </dgm:pt>
    <dgm:pt modelId="{ED0956A6-EDEA-40EE-9C51-1D6C3FBA4712}" type="pres">
      <dgm:prSet presAssocID="{6D7E9D49-7988-4616-B781-C7EB030646A9}" presName="compositeNode" presStyleCnt="0">
        <dgm:presLayoutVars>
          <dgm:bulletEnabled val="1"/>
        </dgm:presLayoutVars>
      </dgm:prSet>
      <dgm:spPr/>
    </dgm:pt>
    <dgm:pt modelId="{88B8E6E4-6790-4E67-B77B-5A258561FD35}" type="pres">
      <dgm:prSet presAssocID="{6D7E9D49-7988-4616-B781-C7EB030646A9}" presName="bgRect" presStyleLbl="node1" presStyleIdx="1" presStyleCnt="4" custScaleY="146774"/>
      <dgm:spPr/>
      <dgm:t>
        <a:bodyPr/>
        <a:lstStyle/>
        <a:p>
          <a:endParaRPr lang="tr-TR"/>
        </a:p>
      </dgm:t>
    </dgm:pt>
    <dgm:pt modelId="{9BC3C6D6-2CD6-42D4-B041-30A581B7E169}" type="pres">
      <dgm:prSet presAssocID="{6D7E9D49-7988-4616-B781-C7EB030646A9}" presName="parentNode" presStyleLbl="node1" presStyleIdx="1" presStyleCnt="4">
        <dgm:presLayoutVars>
          <dgm:chMax val="0"/>
          <dgm:bulletEnabled val="1"/>
        </dgm:presLayoutVars>
      </dgm:prSet>
      <dgm:spPr/>
      <dgm:t>
        <a:bodyPr/>
        <a:lstStyle/>
        <a:p>
          <a:endParaRPr lang="tr-TR"/>
        </a:p>
      </dgm:t>
    </dgm:pt>
    <dgm:pt modelId="{7CEFA520-279E-4383-94A3-358B0A4DF51B}" type="pres">
      <dgm:prSet presAssocID="{60D2B555-2583-420A-B81D-0490502FB963}" presName="hSp" presStyleCnt="0"/>
      <dgm:spPr/>
    </dgm:pt>
    <dgm:pt modelId="{3564825C-872C-423C-891B-52702261C973}" type="pres">
      <dgm:prSet presAssocID="{60D2B555-2583-420A-B81D-0490502FB963}" presName="vProcSp" presStyleCnt="0"/>
      <dgm:spPr/>
    </dgm:pt>
    <dgm:pt modelId="{BA2793EA-0C93-4D4F-8D82-26CCBD510507}" type="pres">
      <dgm:prSet presAssocID="{60D2B555-2583-420A-B81D-0490502FB963}" presName="vSp1" presStyleCnt="0"/>
      <dgm:spPr/>
    </dgm:pt>
    <dgm:pt modelId="{52F2B420-FAA4-4662-98F9-97FC2F4B2857}" type="pres">
      <dgm:prSet presAssocID="{60D2B555-2583-420A-B81D-0490502FB963}" presName="simulatedConn" presStyleLbl="solidFgAcc1" presStyleIdx="1" presStyleCnt="3" custScaleY="159536"/>
      <dgm:spPr/>
    </dgm:pt>
    <dgm:pt modelId="{D56CB043-F414-49C5-8CE3-9E904E46047D}" type="pres">
      <dgm:prSet presAssocID="{60D2B555-2583-420A-B81D-0490502FB963}" presName="vSp2" presStyleCnt="0"/>
      <dgm:spPr/>
    </dgm:pt>
    <dgm:pt modelId="{4E4597DA-D536-41A2-AE62-7F5FACBED684}" type="pres">
      <dgm:prSet presAssocID="{60D2B555-2583-420A-B81D-0490502FB963}" presName="sibTrans" presStyleCnt="0"/>
      <dgm:spPr/>
    </dgm:pt>
    <dgm:pt modelId="{F6255BAF-C9AB-45FB-A097-E354F742F02B}" type="pres">
      <dgm:prSet presAssocID="{BB474331-F0A7-44B1-B5B4-7DAF1BCCA987}" presName="compositeNode" presStyleCnt="0">
        <dgm:presLayoutVars>
          <dgm:bulletEnabled val="1"/>
        </dgm:presLayoutVars>
      </dgm:prSet>
      <dgm:spPr/>
    </dgm:pt>
    <dgm:pt modelId="{511CDDDD-A9AD-4DEB-875C-C9BAAD280F75}" type="pres">
      <dgm:prSet presAssocID="{BB474331-F0A7-44B1-B5B4-7DAF1BCCA987}" presName="bgRect" presStyleLbl="node1" presStyleIdx="2" presStyleCnt="4" custScaleY="146774"/>
      <dgm:spPr/>
      <dgm:t>
        <a:bodyPr/>
        <a:lstStyle/>
        <a:p>
          <a:endParaRPr lang="tr-TR"/>
        </a:p>
      </dgm:t>
    </dgm:pt>
    <dgm:pt modelId="{487635B5-E4B8-48D6-8192-ACC9425DE493}" type="pres">
      <dgm:prSet presAssocID="{BB474331-F0A7-44B1-B5B4-7DAF1BCCA987}" presName="parentNode" presStyleLbl="node1" presStyleIdx="2" presStyleCnt="4">
        <dgm:presLayoutVars>
          <dgm:chMax val="0"/>
          <dgm:bulletEnabled val="1"/>
        </dgm:presLayoutVars>
      </dgm:prSet>
      <dgm:spPr/>
      <dgm:t>
        <a:bodyPr/>
        <a:lstStyle/>
        <a:p>
          <a:endParaRPr lang="tr-TR"/>
        </a:p>
      </dgm:t>
    </dgm:pt>
    <dgm:pt modelId="{87C7165F-159C-49C0-B987-76B6BB15F883}" type="pres">
      <dgm:prSet presAssocID="{69F66B87-FCA8-40FD-B65D-B13B25A23A74}" presName="hSp" presStyleCnt="0"/>
      <dgm:spPr/>
    </dgm:pt>
    <dgm:pt modelId="{CAEC8ABE-2FFC-4A12-BE54-CF82533E5D9F}" type="pres">
      <dgm:prSet presAssocID="{69F66B87-FCA8-40FD-B65D-B13B25A23A74}" presName="vProcSp" presStyleCnt="0"/>
      <dgm:spPr/>
    </dgm:pt>
    <dgm:pt modelId="{32832026-1FF6-4A3A-9592-AEB18050DA24}" type="pres">
      <dgm:prSet presAssocID="{69F66B87-FCA8-40FD-B65D-B13B25A23A74}" presName="vSp1" presStyleCnt="0"/>
      <dgm:spPr/>
    </dgm:pt>
    <dgm:pt modelId="{9CBA2AB5-57DC-4504-8233-FEDCB183F674}" type="pres">
      <dgm:prSet presAssocID="{69F66B87-FCA8-40FD-B65D-B13B25A23A74}" presName="simulatedConn" presStyleLbl="solidFgAcc1" presStyleIdx="2" presStyleCnt="3" custScaleY="159536"/>
      <dgm:spPr/>
    </dgm:pt>
    <dgm:pt modelId="{3D1E9CD2-75B0-431E-AE7B-982AEBCF1E65}" type="pres">
      <dgm:prSet presAssocID="{69F66B87-FCA8-40FD-B65D-B13B25A23A74}" presName="vSp2" presStyleCnt="0"/>
      <dgm:spPr/>
    </dgm:pt>
    <dgm:pt modelId="{513426B5-CC60-4D4C-8C06-6817130CBCDA}" type="pres">
      <dgm:prSet presAssocID="{69F66B87-FCA8-40FD-B65D-B13B25A23A74}" presName="sibTrans" presStyleCnt="0"/>
      <dgm:spPr/>
    </dgm:pt>
    <dgm:pt modelId="{95040398-E099-4433-BCBD-10269B9DB2CC}" type="pres">
      <dgm:prSet presAssocID="{8C9327EA-85D2-40A3-889E-2AB9A37D464E}" presName="compositeNode" presStyleCnt="0">
        <dgm:presLayoutVars>
          <dgm:bulletEnabled val="1"/>
        </dgm:presLayoutVars>
      </dgm:prSet>
      <dgm:spPr/>
    </dgm:pt>
    <dgm:pt modelId="{46BF5732-9626-4C04-83A5-4796F3152984}" type="pres">
      <dgm:prSet presAssocID="{8C9327EA-85D2-40A3-889E-2AB9A37D464E}" presName="bgRect" presStyleLbl="node1" presStyleIdx="3" presStyleCnt="4" custScaleY="146774"/>
      <dgm:spPr/>
      <dgm:t>
        <a:bodyPr/>
        <a:lstStyle/>
        <a:p>
          <a:endParaRPr lang="tr-TR"/>
        </a:p>
      </dgm:t>
    </dgm:pt>
    <dgm:pt modelId="{D48AC1BC-E3B3-4191-BF5A-E6144CB13B70}" type="pres">
      <dgm:prSet presAssocID="{8C9327EA-85D2-40A3-889E-2AB9A37D464E}" presName="parentNode" presStyleLbl="node1" presStyleIdx="3" presStyleCnt="4">
        <dgm:presLayoutVars>
          <dgm:chMax val="0"/>
          <dgm:bulletEnabled val="1"/>
        </dgm:presLayoutVars>
      </dgm:prSet>
      <dgm:spPr/>
      <dgm:t>
        <a:bodyPr/>
        <a:lstStyle/>
        <a:p>
          <a:endParaRPr lang="tr-TR"/>
        </a:p>
      </dgm:t>
    </dgm:pt>
  </dgm:ptLst>
  <dgm:cxnLst>
    <dgm:cxn modelId="{F0F46E48-EF71-4A2D-AB7F-8CE2864DF513}" type="presOf" srcId="{BB474331-F0A7-44B1-B5B4-7DAF1BCCA987}" destId="{511CDDDD-A9AD-4DEB-875C-C9BAAD280F75}" srcOrd="0" destOrd="0" presId="urn:microsoft.com/office/officeart/2005/8/layout/hProcess7"/>
    <dgm:cxn modelId="{99994C78-9A5A-400C-B053-BEA56A28BAB1}" srcId="{B2AFDED3-A98C-4755-8ED0-A29E18359222}" destId="{E8B22460-0741-4149-A62E-7DE152060645}" srcOrd="0" destOrd="0" parTransId="{0455799A-287B-4B51-8C3C-03D6F8D81E34}" sibTransId="{5DFA3AFA-8023-401F-ADCE-1B0AB5830391}"/>
    <dgm:cxn modelId="{953B08A1-A531-413C-A61E-53FD135BF7FF}" type="presOf" srcId="{6D7E9D49-7988-4616-B781-C7EB030646A9}" destId="{9BC3C6D6-2CD6-42D4-B041-30A581B7E169}" srcOrd="1" destOrd="0" presId="urn:microsoft.com/office/officeart/2005/8/layout/hProcess7"/>
    <dgm:cxn modelId="{0CE1365E-86E2-4DDC-BDB6-3B8EB3F1A6C9}" srcId="{B2AFDED3-A98C-4755-8ED0-A29E18359222}" destId="{BB474331-F0A7-44B1-B5B4-7DAF1BCCA987}" srcOrd="2" destOrd="0" parTransId="{D6224CC3-7D64-4654-A691-2393069637FC}" sibTransId="{69F66B87-FCA8-40FD-B65D-B13B25A23A74}"/>
    <dgm:cxn modelId="{993F1739-85D8-435E-AA46-A5EB3B0AA427}" type="presOf" srcId="{8C9327EA-85D2-40A3-889E-2AB9A37D464E}" destId="{46BF5732-9626-4C04-83A5-4796F3152984}" srcOrd="0" destOrd="0" presId="urn:microsoft.com/office/officeart/2005/8/layout/hProcess7"/>
    <dgm:cxn modelId="{D6529587-DC26-42DC-BE28-D1453B2BDC81}" srcId="{B2AFDED3-A98C-4755-8ED0-A29E18359222}" destId="{6D7E9D49-7988-4616-B781-C7EB030646A9}" srcOrd="1" destOrd="0" parTransId="{D4CAF52A-0065-4A29-AB24-D312009AD4D3}" sibTransId="{60D2B555-2583-420A-B81D-0490502FB963}"/>
    <dgm:cxn modelId="{7DCBF0F1-57D1-409B-B2CF-8EDB56D87CB9}" type="presOf" srcId="{8C9327EA-85D2-40A3-889E-2AB9A37D464E}" destId="{D48AC1BC-E3B3-4191-BF5A-E6144CB13B70}" srcOrd="1" destOrd="0" presId="urn:microsoft.com/office/officeart/2005/8/layout/hProcess7"/>
    <dgm:cxn modelId="{035EF110-9B6D-4257-B3E3-5BB294F1BA8F}" srcId="{B2AFDED3-A98C-4755-8ED0-A29E18359222}" destId="{8C9327EA-85D2-40A3-889E-2AB9A37D464E}" srcOrd="3" destOrd="0" parTransId="{AD6F8196-C980-4D41-B61D-7924D208BEB8}" sibTransId="{84ECE9B3-B5C1-4E1C-B829-A693B85680CB}"/>
    <dgm:cxn modelId="{D5A77BE7-BC6F-4C5B-8CC9-50C1BC420738}" type="presOf" srcId="{E8B22460-0741-4149-A62E-7DE152060645}" destId="{171CA0C5-A826-42FE-BC5F-CD2D4A8616CF}" srcOrd="1" destOrd="0" presId="urn:microsoft.com/office/officeart/2005/8/layout/hProcess7"/>
    <dgm:cxn modelId="{78D3DB16-9721-4286-ADDC-4EF9AD3BC6D5}" type="presOf" srcId="{6D7E9D49-7988-4616-B781-C7EB030646A9}" destId="{88B8E6E4-6790-4E67-B77B-5A258561FD35}" srcOrd="0" destOrd="0" presId="urn:microsoft.com/office/officeart/2005/8/layout/hProcess7"/>
    <dgm:cxn modelId="{291105BE-B472-4C3A-94A3-273405F9A7A0}" type="presOf" srcId="{BB474331-F0A7-44B1-B5B4-7DAF1BCCA987}" destId="{487635B5-E4B8-48D6-8192-ACC9425DE493}" srcOrd="1" destOrd="0" presId="urn:microsoft.com/office/officeart/2005/8/layout/hProcess7"/>
    <dgm:cxn modelId="{11150243-B981-422B-9A89-A0BE27B230D7}" type="presOf" srcId="{E8B22460-0741-4149-A62E-7DE152060645}" destId="{52224BE2-F621-43CA-8959-13087FF93D2D}" srcOrd="0" destOrd="0" presId="urn:microsoft.com/office/officeart/2005/8/layout/hProcess7"/>
    <dgm:cxn modelId="{946E3251-D3FA-4101-9EE5-CFA850B956F2}" type="presOf" srcId="{B2AFDED3-A98C-4755-8ED0-A29E18359222}" destId="{9A1A5B80-0655-45E7-87E3-DFC0921EC54E}" srcOrd="0" destOrd="0" presId="urn:microsoft.com/office/officeart/2005/8/layout/hProcess7"/>
    <dgm:cxn modelId="{83DB9F7F-8F35-4AF8-91CA-5EF5F5456180}" type="presParOf" srcId="{9A1A5B80-0655-45E7-87E3-DFC0921EC54E}" destId="{F1FE9258-C03D-47AD-A3D7-021F3729EEF4}" srcOrd="0" destOrd="0" presId="urn:microsoft.com/office/officeart/2005/8/layout/hProcess7"/>
    <dgm:cxn modelId="{86D648E4-48F0-422A-97BB-DE3F83EA8C2B}" type="presParOf" srcId="{F1FE9258-C03D-47AD-A3D7-021F3729EEF4}" destId="{52224BE2-F621-43CA-8959-13087FF93D2D}" srcOrd="0" destOrd="0" presId="urn:microsoft.com/office/officeart/2005/8/layout/hProcess7"/>
    <dgm:cxn modelId="{DC6FA9E3-BD98-4E67-9ED9-7E2CAB7C6516}" type="presParOf" srcId="{F1FE9258-C03D-47AD-A3D7-021F3729EEF4}" destId="{171CA0C5-A826-42FE-BC5F-CD2D4A8616CF}" srcOrd="1" destOrd="0" presId="urn:microsoft.com/office/officeart/2005/8/layout/hProcess7"/>
    <dgm:cxn modelId="{91D6256E-678C-4CC0-B05D-D90F99204CB6}" type="presParOf" srcId="{9A1A5B80-0655-45E7-87E3-DFC0921EC54E}" destId="{74B4BAC5-7070-428C-A2F7-D2D01714685F}" srcOrd="1" destOrd="0" presId="urn:microsoft.com/office/officeart/2005/8/layout/hProcess7"/>
    <dgm:cxn modelId="{EC7566F3-9E2A-475C-9CF2-C7EBBA257C5E}" type="presParOf" srcId="{9A1A5B80-0655-45E7-87E3-DFC0921EC54E}" destId="{50EA5EBF-6839-4F3E-A5AD-20C1E3326C1E}" srcOrd="2" destOrd="0" presId="urn:microsoft.com/office/officeart/2005/8/layout/hProcess7"/>
    <dgm:cxn modelId="{D5C1A7E2-41E7-41F1-9138-80138DFB7862}" type="presParOf" srcId="{50EA5EBF-6839-4F3E-A5AD-20C1E3326C1E}" destId="{724E0A60-AF72-48A4-BC1B-BDF29365BAFA}" srcOrd="0" destOrd="0" presId="urn:microsoft.com/office/officeart/2005/8/layout/hProcess7"/>
    <dgm:cxn modelId="{B98018F2-52C5-414A-8517-CB499B6EF5BD}" type="presParOf" srcId="{50EA5EBF-6839-4F3E-A5AD-20C1E3326C1E}" destId="{E74384AD-581F-491C-BA5A-61B931FAA804}" srcOrd="1" destOrd="0" presId="urn:microsoft.com/office/officeart/2005/8/layout/hProcess7"/>
    <dgm:cxn modelId="{C2E20533-300E-4580-B8A2-E0B37900AE59}" type="presParOf" srcId="{50EA5EBF-6839-4F3E-A5AD-20C1E3326C1E}" destId="{BB237359-7D3E-41CF-AEEA-33C2DAD23850}" srcOrd="2" destOrd="0" presId="urn:microsoft.com/office/officeart/2005/8/layout/hProcess7"/>
    <dgm:cxn modelId="{01B50E49-59FA-41A9-B4FD-95ADD6C92F27}" type="presParOf" srcId="{9A1A5B80-0655-45E7-87E3-DFC0921EC54E}" destId="{A2248F43-84D2-478F-B994-DBEC85FEDC7A}" srcOrd="3" destOrd="0" presId="urn:microsoft.com/office/officeart/2005/8/layout/hProcess7"/>
    <dgm:cxn modelId="{FA4A2429-2A87-468A-A4D0-8A7B7B0F0EC5}" type="presParOf" srcId="{9A1A5B80-0655-45E7-87E3-DFC0921EC54E}" destId="{ED0956A6-EDEA-40EE-9C51-1D6C3FBA4712}" srcOrd="4" destOrd="0" presId="urn:microsoft.com/office/officeart/2005/8/layout/hProcess7"/>
    <dgm:cxn modelId="{7026979E-9C85-48FE-9768-F504385F85BD}" type="presParOf" srcId="{ED0956A6-EDEA-40EE-9C51-1D6C3FBA4712}" destId="{88B8E6E4-6790-4E67-B77B-5A258561FD35}" srcOrd="0" destOrd="0" presId="urn:microsoft.com/office/officeart/2005/8/layout/hProcess7"/>
    <dgm:cxn modelId="{4AE0682B-AE1C-4A02-95CB-B256FD1B5D05}" type="presParOf" srcId="{ED0956A6-EDEA-40EE-9C51-1D6C3FBA4712}" destId="{9BC3C6D6-2CD6-42D4-B041-30A581B7E169}" srcOrd="1" destOrd="0" presId="urn:microsoft.com/office/officeart/2005/8/layout/hProcess7"/>
    <dgm:cxn modelId="{045A7678-2529-4F16-A43A-CF8269538561}" type="presParOf" srcId="{9A1A5B80-0655-45E7-87E3-DFC0921EC54E}" destId="{7CEFA520-279E-4383-94A3-358B0A4DF51B}" srcOrd="5" destOrd="0" presId="urn:microsoft.com/office/officeart/2005/8/layout/hProcess7"/>
    <dgm:cxn modelId="{2BBAB9EB-95A0-4719-A272-89F3B9A02B60}" type="presParOf" srcId="{9A1A5B80-0655-45E7-87E3-DFC0921EC54E}" destId="{3564825C-872C-423C-891B-52702261C973}" srcOrd="6" destOrd="0" presId="urn:microsoft.com/office/officeart/2005/8/layout/hProcess7"/>
    <dgm:cxn modelId="{31DA930E-BBC7-483D-A6EA-7E17F85DD6EC}" type="presParOf" srcId="{3564825C-872C-423C-891B-52702261C973}" destId="{BA2793EA-0C93-4D4F-8D82-26CCBD510507}" srcOrd="0" destOrd="0" presId="urn:microsoft.com/office/officeart/2005/8/layout/hProcess7"/>
    <dgm:cxn modelId="{0DBEAFB8-CB6F-47FB-A774-BDAFD2F8B1BF}" type="presParOf" srcId="{3564825C-872C-423C-891B-52702261C973}" destId="{52F2B420-FAA4-4662-98F9-97FC2F4B2857}" srcOrd="1" destOrd="0" presId="urn:microsoft.com/office/officeart/2005/8/layout/hProcess7"/>
    <dgm:cxn modelId="{504C5DA8-4DE6-43FE-96E8-55C3CF39AF6C}" type="presParOf" srcId="{3564825C-872C-423C-891B-52702261C973}" destId="{D56CB043-F414-49C5-8CE3-9E904E46047D}" srcOrd="2" destOrd="0" presId="urn:microsoft.com/office/officeart/2005/8/layout/hProcess7"/>
    <dgm:cxn modelId="{1169F106-EBA3-47E2-BD6E-1243B258C021}" type="presParOf" srcId="{9A1A5B80-0655-45E7-87E3-DFC0921EC54E}" destId="{4E4597DA-D536-41A2-AE62-7F5FACBED684}" srcOrd="7" destOrd="0" presId="urn:microsoft.com/office/officeart/2005/8/layout/hProcess7"/>
    <dgm:cxn modelId="{E5863608-9B0B-4249-9B10-9B1087E15F50}" type="presParOf" srcId="{9A1A5B80-0655-45E7-87E3-DFC0921EC54E}" destId="{F6255BAF-C9AB-45FB-A097-E354F742F02B}" srcOrd="8" destOrd="0" presId="urn:microsoft.com/office/officeart/2005/8/layout/hProcess7"/>
    <dgm:cxn modelId="{4489A50D-C588-40F0-809D-F27482765FC7}" type="presParOf" srcId="{F6255BAF-C9AB-45FB-A097-E354F742F02B}" destId="{511CDDDD-A9AD-4DEB-875C-C9BAAD280F75}" srcOrd="0" destOrd="0" presId="urn:microsoft.com/office/officeart/2005/8/layout/hProcess7"/>
    <dgm:cxn modelId="{CC472119-25D8-4E65-9812-384187BEA125}" type="presParOf" srcId="{F6255BAF-C9AB-45FB-A097-E354F742F02B}" destId="{487635B5-E4B8-48D6-8192-ACC9425DE493}" srcOrd="1" destOrd="0" presId="urn:microsoft.com/office/officeart/2005/8/layout/hProcess7"/>
    <dgm:cxn modelId="{940CCC52-829D-45DF-B98B-88D63F79838B}" type="presParOf" srcId="{9A1A5B80-0655-45E7-87E3-DFC0921EC54E}" destId="{87C7165F-159C-49C0-B987-76B6BB15F883}" srcOrd="9" destOrd="0" presId="urn:microsoft.com/office/officeart/2005/8/layout/hProcess7"/>
    <dgm:cxn modelId="{81BDABD9-1163-420C-A7E7-F05129F38571}" type="presParOf" srcId="{9A1A5B80-0655-45E7-87E3-DFC0921EC54E}" destId="{CAEC8ABE-2FFC-4A12-BE54-CF82533E5D9F}" srcOrd="10" destOrd="0" presId="urn:microsoft.com/office/officeart/2005/8/layout/hProcess7"/>
    <dgm:cxn modelId="{985C0D1D-F355-4FAF-98A9-8EBB8FB6E69B}" type="presParOf" srcId="{CAEC8ABE-2FFC-4A12-BE54-CF82533E5D9F}" destId="{32832026-1FF6-4A3A-9592-AEB18050DA24}" srcOrd="0" destOrd="0" presId="urn:microsoft.com/office/officeart/2005/8/layout/hProcess7"/>
    <dgm:cxn modelId="{E1D3D988-8EBE-4870-B463-343000A13BFE}" type="presParOf" srcId="{CAEC8ABE-2FFC-4A12-BE54-CF82533E5D9F}" destId="{9CBA2AB5-57DC-4504-8233-FEDCB183F674}" srcOrd="1" destOrd="0" presId="urn:microsoft.com/office/officeart/2005/8/layout/hProcess7"/>
    <dgm:cxn modelId="{062EF523-FF30-4FC2-8D6F-E972821BB69C}" type="presParOf" srcId="{CAEC8ABE-2FFC-4A12-BE54-CF82533E5D9F}" destId="{3D1E9CD2-75B0-431E-AE7B-982AEBCF1E65}" srcOrd="2" destOrd="0" presId="urn:microsoft.com/office/officeart/2005/8/layout/hProcess7"/>
    <dgm:cxn modelId="{732453F1-28C2-418E-8019-2EFA77FD6585}" type="presParOf" srcId="{9A1A5B80-0655-45E7-87E3-DFC0921EC54E}" destId="{513426B5-CC60-4D4C-8C06-6817130CBCDA}" srcOrd="11" destOrd="0" presId="urn:microsoft.com/office/officeart/2005/8/layout/hProcess7"/>
    <dgm:cxn modelId="{D648E55F-4DC7-41D4-B0D6-B9A03C5BDFFA}" type="presParOf" srcId="{9A1A5B80-0655-45E7-87E3-DFC0921EC54E}" destId="{95040398-E099-4433-BCBD-10269B9DB2CC}" srcOrd="12" destOrd="0" presId="urn:microsoft.com/office/officeart/2005/8/layout/hProcess7"/>
    <dgm:cxn modelId="{1812138C-9359-4C49-A900-2F59111E9241}" type="presParOf" srcId="{95040398-E099-4433-BCBD-10269B9DB2CC}" destId="{46BF5732-9626-4C04-83A5-4796F3152984}" srcOrd="0" destOrd="0" presId="urn:microsoft.com/office/officeart/2005/8/layout/hProcess7"/>
    <dgm:cxn modelId="{EAAC5779-A605-417B-8441-7AD861E7EB09}" type="presParOf" srcId="{95040398-E099-4433-BCBD-10269B9DB2CC}" destId="{D48AC1BC-E3B3-4191-BF5A-E6144CB13B70}"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983BF5-2892-4402-A702-BE07E35914A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B10F43E7-BCDD-4A47-88ED-780E38B15D22}">
      <dgm:prSet phldrT="[Metin]">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nchor="t"/>
        <a:lstStyle/>
        <a:p>
          <a:pPr algn="ctr"/>
          <a:endParaRPr lang="tr-TR" b="1" dirty="0"/>
        </a:p>
        <a:p>
          <a:pPr algn="ctr"/>
          <a:r>
            <a:rPr lang="tr-TR" b="1" dirty="0">
              <a:latin typeface="Minion Pro"/>
            </a:rPr>
            <a:t>   </a:t>
          </a:r>
          <a:r>
            <a:rPr lang="tr-TR" b="1" dirty="0" smtClean="0">
              <a:latin typeface="Minion Pro"/>
            </a:rPr>
            <a:t>Raporla </a:t>
          </a:r>
          <a:r>
            <a:rPr lang="tr-TR" b="1" dirty="0">
              <a:latin typeface="Minion Pro"/>
            </a:rPr>
            <a:t>isnat edilen fiil ve hallerin açıkça yazılması,</a:t>
          </a:r>
        </a:p>
      </dgm:t>
    </dgm:pt>
    <dgm:pt modelId="{54F428F3-3152-41FA-BBF6-8956107924F6}" type="parTrans" cxnId="{9F7287F6-CD0B-4438-A97B-9DB6020D7757}">
      <dgm:prSet/>
      <dgm:spPr/>
      <dgm:t>
        <a:bodyPr/>
        <a:lstStyle/>
        <a:p>
          <a:endParaRPr lang="tr-TR" b="1"/>
        </a:p>
      </dgm:t>
    </dgm:pt>
    <dgm:pt modelId="{56A237DD-8BCC-4959-B81F-40E63453D605}" type="sibTrans" cxnId="{9F7287F6-CD0B-4438-A97B-9DB6020D7757}">
      <dgm:prSet/>
      <dgm:spPr/>
      <dgm:t>
        <a:bodyPr/>
        <a:lstStyle/>
        <a:p>
          <a:endParaRPr lang="tr-TR" b="1"/>
        </a:p>
      </dgm:t>
    </dgm:pt>
    <dgm:pt modelId="{678452CA-0098-4589-8C3C-6A6D3B3FFBE2}">
      <dgm:prSet phldrT="[Metin]">
        <dgm:style>
          <a:lnRef idx="0">
            <a:scrgbClr r="0" g="0" b="0"/>
          </a:lnRef>
          <a:fillRef idx="0">
            <a:scrgbClr r="0" g="0" b="0"/>
          </a:fillRef>
          <a:effectRef idx="0">
            <a:scrgbClr r="0" g="0" b="0"/>
          </a:effectRef>
          <a:fontRef idx="minor">
            <a:schemeClr val="lt1"/>
          </a:fontRef>
        </dgm:style>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dgm:spPr>
      <dgm:t>
        <a:bodyPr/>
        <a:lstStyle/>
        <a:p>
          <a:r>
            <a:rPr lang="tr-TR" b="1" dirty="0" smtClean="0">
              <a:latin typeface="Minion Pro"/>
            </a:rPr>
            <a:t>Bu </a:t>
          </a:r>
          <a:r>
            <a:rPr lang="tr-TR" b="1" dirty="0">
              <a:latin typeface="Minion Pro"/>
            </a:rPr>
            <a:t>iddiaların 657 S. Kanunun 125.maddesinde belirtilen hangi suça karşılık geldiği,</a:t>
          </a:r>
        </a:p>
      </dgm:t>
    </dgm:pt>
    <dgm:pt modelId="{773F1FD7-4FCA-4EDC-97A1-EE95B538741A}" type="parTrans" cxnId="{83EE0C19-8FF2-4470-A795-9E6D24354D45}">
      <dgm:prSet/>
      <dgm:spPr/>
      <dgm:t>
        <a:bodyPr/>
        <a:lstStyle/>
        <a:p>
          <a:endParaRPr lang="tr-TR" b="1"/>
        </a:p>
      </dgm:t>
    </dgm:pt>
    <dgm:pt modelId="{42272B25-A78B-43D9-A4A6-F34738CE2A85}" type="sibTrans" cxnId="{83EE0C19-8FF2-4470-A795-9E6D24354D45}">
      <dgm:prSet/>
      <dgm:spPr/>
      <dgm:t>
        <a:bodyPr/>
        <a:lstStyle/>
        <a:p>
          <a:endParaRPr lang="tr-TR" b="1"/>
        </a:p>
      </dgm:t>
    </dgm:pt>
    <dgm:pt modelId="{7B31856C-292A-4F5B-9C9A-6E99F8F156C3}">
      <dgm:prSet phldrT="[Metin]">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t>
        <a:bodyPr/>
        <a:lstStyle/>
        <a:p>
          <a:r>
            <a:rPr lang="tr-TR" b="1" dirty="0" smtClean="0">
              <a:latin typeface="Minion Pro"/>
            </a:rPr>
            <a:t>Yedi </a:t>
          </a:r>
          <a:r>
            <a:rPr lang="tr-TR" b="1" dirty="0">
              <a:latin typeface="Minion Pro"/>
            </a:rPr>
            <a:t>günden az olmamak üzere makul bir süre verilmesi (savunma hazırlamaya yeterli),</a:t>
          </a:r>
        </a:p>
      </dgm:t>
    </dgm:pt>
    <dgm:pt modelId="{D3C064E5-DB0D-4875-BF08-00EE876EA639}" type="parTrans" cxnId="{78E2C07D-AD23-4C97-88AD-6287C2EB9433}">
      <dgm:prSet/>
      <dgm:spPr/>
      <dgm:t>
        <a:bodyPr/>
        <a:lstStyle/>
        <a:p>
          <a:endParaRPr lang="tr-TR" b="1"/>
        </a:p>
      </dgm:t>
    </dgm:pt>
    <dgm:pt modelId="{86FF5B02-4C3A-42A3-8DFA-1E88242FBC54}" type="sibTrans" cxnId="{78E2C07D-AD23-4C97-88AD-6287C2EB9433}">
      <dgm:prSet/>
      <dgm:spPr/>
      <dgm:t>
        <a:bodyPr/>
        <a:lstStyle/>
        <a:p>
          <a:endParaRPr lang="tr-TR" b="1"/>
        </a:p>
      </dgm:t>
    </dgm:pt>
    <dgm:pt modelId="{BFE22B04-3B86-459A-AE2D-A33E8B8B48C0}">
      <dgm:prSet>
        <dgm:style>
          <a:lnRef idx="0">
            <a:scrgbClr r="0" g="0" b="0"/>
          </a:lnRef>
          <a:fillRef idx="0">
            <a:scrgbClr r="0" g="0" b="0"/>
          </a:fillRef>
          <a:effectRef idx="0">
            <a:scrgbClr r="0" g="0" b="0"/>
          </a:effectRef>
          <a:fontRef idx="minor">
            <a:schemeClr val="lt1"/>
          </a:fontRef>
        </dgm:style>
      </dgm:prSet>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dgm:spPr>
      <dgm:t>
        <a:bodyPr/>
        <a:lstStyle/>
        <a:p>
          <a:r>
            <a:rPr lang="tr-TR" b="1" dirty="0" smtClean="0">
              <a:latin typeface="Minion Pro"/>
            </a:rPr>
            <a:t>Verilen </a:t>
          </a:r>
          <a:r>
            <a:rPr lang="tr-TR" b="1" dirty="0">
              <a:latin typeface="Minion Pro"/>
            </a:rPr>
            <a:t>süre içinde savunma yapılmadığı takdirde savunma hakkından vazgeçilmiş sayılacağının </a:t>
          </a:r>
          <a:r>
            <a:rPr lang="tr-TR" b="1" dirty="0">
              <a:solidFill>
                <a:schemeClr val="tx1"/>
              </a:solidFill>
              <a:latin typeface="Minion Pro"/>
            </a:rPr>
            <a:t>«mutlaka» </a:t>
          </a:r>
          <a:r>
            <a:rPr lang="tr-TR" b="1" dirty="0">
              <a:latin typeface="Minion Pro"/>
            </a:rPr>
            <a:t>belirtilmesi, </a:t>
          </a:r>
        </a:p>
      </dgm:t>
    </dgm:pt>
    <dgm:pt modelId="{65063904-248D-46CC-AB60-5A0D33CC6711}" type="parTrans" cxnId="{F6EDE1F5-70BA-4841-AC4F-7BA29F291371}">
      <dgm:prSet/>
      <dgm:spPr/>
      <dgm:t>
        <a:bodyPr/>
        <a:lstStyle/>
        <a:p>
          <a:endParaRPr lang="tr-TR" b="1"/>
        </a:p>
      </dgm:t>
    </dgm:pt>
    <dgm:pt modelId="{7DBD0AAD-8CC5-4A89-9B29-E7EB99E96B53}" type="sibTrans" cxnId="{F6EDE1F5-70BA-4841-AC4F-7BA29F291371}">
      <dgm:prSet/>
      <dgm:spPr/>
      <dgm:t>
        <a:bodyPr/>
        <a:lstStyle/>
        <a:p>
          <a:endParaRPr lang="tr-TR" b="1"/>
        </a:p>
      </dgm:t>
    </dgm:pt>
    <dgm:pt modelId="{9F3477A2-1C75-43F4-9912-4CAF011B7CBD}" type="pres">
      <dgm:prSet presAssocID="{E0983BF5-2892-4402-A702-BE07E35914A1}" presName="linearFlow" presStyleCnt="0">
        <dgm:presLayoutVars>
          <dgm:dir/>
          <dgm:resizeHandles val="exact"/>
        </dgm:presLayoutVars>
      </dgm:prSet>
      <dgm:spPr/>
      <dgm:t>
        <a:bodyPr/>
        <a:lstStyle/>
        <a:p>
          <a:endParaRPr lang="tr-TR"/>
        </a:p>
      </dgm:t>
    </dgm:pt>
    <dgm:pt modelId="{F97B7CCF-405E-4040-A1CD-40F42F4D2B3F}" type="pres">
      <dgm:prSet presAssocID="{B10F43E7-BCDD-4A47-88ED-780E38B15D22}" presName="composite" presStyleCnt="0"/>
      <dgm:spPr/>
    </dgm:pt>
    <dgm:pt modelId="{8C44C82B-51FA-4CD3-BB3B-9FB77E3DBC38}" type="pres">
      <dgm:prSet presAssocID="{B10F43E7-BCDD-4A47-88ED-780E38B15D22}"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dgm:spPr>
      <dgm:t>
        <a:bodyPr/>
        <a:lstStyle/>
        <a:p>
          <a:endParaRPr lang="tr-TR"/>
        </a:p>
      </dgm:t>
    </dgm:pt>
    <dgm:pt modelId="{37D6FAF9-BA25-4BF6-B6B6-8065709FC7D0}" type="pres">
      <dgm:prSet presAssocID="{B10F43E7-BCDD-4A47-88ED-780E38B15D22}" presName="txShp" presStyleLbl="node1" presStyleIdx="0" presStyleCnt="4">
        <dgm:presLayoutVars>
          <dgm:bulletEnabled val="1"/>
        </dgm:presLayoutVars>
      </dgm:prSet>
      <dgm:spPr/>
      <dgm:t>
        <a:bodyPr/>
        <a:lstStyle/>
        <a:p>
          <a:endParaRPr lang="tr-TR"/>
        </a:p>
      </dgm:t>
    </dgm:pt>
    <dgm:pt modelId="{CEF68D5E-1217-4F43-8C4D-2AD9FA08246E}" type="pres">
      <dgm:prSet presAssocID="{56A237DD-8BCC-4959-B81F-40E63453D605}" presName="spacing" presStyleCnt="0"/>
      <dgm:spPr/>
    </dgm:pt>
    <dgm:pt modelId="{96EBCB6D-0B00-4FFA-8643-7E4DB34F44EF}" type="pres">
      <dgm:prSet presAssocID="{678452CA-0098-4589-8C3C-6A6D3B3FFBE2}" presName="composite" presStyleCnt="0"/>
      <dgm:spPr/>
    </dgm:pt>
    <dgm:pt modelId="{511B9AD6-1F52-4953-9378-4838A88D6D1A}" type="pres">
      <dgm:prSet presAssocID="{678452CA-0098-4589-8C3C-6A6D3B3FFBE2}"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endParaRPr lang="tr-TR"/>
        </a:p>
      </dgm:t>
    </dgm:pt>
    <dgm:pt modelId="{196B83E1-BB0E-4328-A44E-F31A7D75D035}" type="pres">
      <dgm:prSet presAssocID="{678452CA-0098-4589-8C3C-6A6D3B3FFBE2}" presName="txShp" presStyleLbl="node1" presStyleIdx="1" presStyleCnt="4">
        <dgm:presLayoutVars>
          <dgm:bulletEnabled val="1"/>
        </dgm:presLayoutVars>
      </dgm:prSet>
      <dgm:spPr/>
      <dgm:t>
        <a:bodyPr/>
        <a:lstStyle/>
        <a:p>
          <a:endParaRPr lang="tr-TR"/>
        </a:p>
      </dgm:t>
    </dgm:pt>
    <dgm:pt modelId="{CDAECA05-1349-4059-8AEB-86BF2D27052B}" type="pres">
      <dgm:prSet presAssocID="{42272B25-A78B-43D9-A4A6-F34738CE2A85}" presName="spacing" presStyleCnt="0"/>
      <dgm:spPr/>
    </dgm:pt>
    <dgm:pt modelId="{2F89A5A5-E361-4ABC-BE32-5E8E147060C3}" type="pres">
      <dgm:prSet presAssocID="{7B31856C-292A-4F5B-9C9A-6E99F8F156C3}" presName="composite" presStyleCnt="0"/>
      <dgm:spPr/>
    </dgm:pt>
    <dgm:pt modelId="{72DF7226-1FD2-4D09-88F2-1BC8BC833B00}" type="pres">
      <dgm:prSet presAssocID="{7B31856C-292A-4F5B-9C9A-6E99F8F156C3}"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36000" r="-36000"/>
          </a:stretch>
        </a:blipFill>
      </dgm:spPr>
      <dgm:t>
        <a:bodyPr/>
        <a:lstStyle/>
        <a:p>
          <a:endParaRPr lang="tr-TR"/>
        </a:p>
      </dgm:t>
    </dgm:pt>
    <dgm:pt modelId="{24FC20CB-60CB-4213-832A-646D86DABCD2}" type="pres">
      <dgm:prSet presAssocID="{7B31856C-292A-4F5B-9C9A-6E99F8F156C3}" presName="txShp" presStyleLbl="node1" presStyleIdx="2" presStyleCnt="4">
        <dgm:presLayoutVars>
          <dgm:bulletEnabled val="1"/>
        </dgm:presLayoutVars>
      </dgm:prSet>
      <dgm:spPr/>
      <dgm:t>
        <a:bodyPr/>
        <a:lstStyle/>
        <a:p>
          <a:endParaRPr lang="tr-TR"/>
        </a:p>
      </dgm:t>
    </dgm:pt>
    <dgm:pt modelId="{790CDEA0-2FDC-43EA-BBEC-0779A4C90BA9}" type="pres">
      <dgm:prSet presAssocID="{86FF5B02-4C3A-42A3-8DFA-1E88242FBC54}" presName="spacing" presStyleCnt="0"/>
      <dgm:spPr/>
    </dgm:pt>
    <dgm:pt modelId="{E2128FAA-D5EE-4924-854E-0A730A5952F8}" type="pres">
      <dgm:prSet presAssocID="{BFE22B04-3B86-459A-AE2D-A33E8B8B48C0}" presName="composite" presStyleCnt="0"/>
      <dgm:spPr/>
    </dgm:pt>
    <dgm:pt modelId="{DD695FAA-F04E-4E72-BFBB-0C82F533BDE2}" type="pres">
      <dgm:prSet presAssocID="{BFE22B04-3B86-459A-AE2D-A33E8B8B48C0}" presName="imgShp"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t>
        <a:bodyPr/>
        <a:lstStyle/>
        <a:p>
          <a:endParaRPr lang="tr-TR"/>
        </a:p>
      </dgm:t>
    </dgm:pt>
    <dgm:pt modelId="{6889149B-5D80-47F5-8850-8691E0EC9796}" type="pres">
      <dgm:prSet presAssocID="{BFE22B04-3B86-459A-AE2D-A33E8B8B48C0}" presName="txShp" presStyleLbl="node1" presStyleIdx="3" presStyleCnt="4">
        <dgm:presLayoutVars>
          <dgm:bulletEnabled val="1"/>
        </dgm:presLayoutVars>
      </dgm:prSet>
      <dgm:spPr/>
      <dgm:t>
        <a:bodyPr/>
        <a:lstStyle/>
        <a:p>
          <a:endParaRPr lang="tr-TR"/>
        </a:p>
      </dgm:t>
    </dgm:pt>
  </dgm:ptLst>
  <dgm:cxnLst>
    <dgm:cxn modelId="{6B9008AB-991E-4638-B29A-E96AA44ABB59}" type="presOf" srcId="{BFE22B04-3B86-459A-AE2D-A33E8B8B48C0}" destId="{6889149B-5D80-47F5-8850-8691E0EC9796}" srcOrd="0" destOrd="0" presId="urn:microsoft.com/office/officeart/2005/8/layout/vList3"/>
    <dgm:cxn modelId="{361C03D1-7D64-4923-8BC1-5DA7AF6F8DF7}" type="presOf" srcId="{7B31856C-292A-4F5B-9C9A-6E99F8F156C3}" destId="{24FC20CB-60CB-4213-832A-646D86DABCD2}" srcOrd="0" destOrd="0" presId="urn:microsoft.com/office/officeart/2005/8/layout/vList3"/>
    <dgm:cxn modelId="{1AC70904-C9A7-4323-AC92-1766134FBE60}" type="presOf" srcId="{678452CA-0098-4589-8C3C-6A6D3B3FFBE2}" destId="{196B83E1-BB0E-4328-A44E-F31A7D75D035}" srcOrd="0" destOrd="0" presId="urn:microsoft.com/office/officeart/2005/8/layout/vList3"/>
    <dgm:cxn modelId="{31A73FFE-EEB7-4CA7-AE96-447105DBB0CF}" type="presOf" srcId="{E0983BF5-2892-4402-A702-BE07E35914A1}" destId="{9F3477A2-1C75-43F4-9912-4CAF011B7CBD}" srcOrd="0" destOrd="0" presId="urn:microsoft.com/office/officeart/2005/8/layout/vList3"/>
    <dgm:cxn modelId="{9F7287F6-CD0B-4438-A97B-9DB6020D7757}" srcId="{E0983BF5-2892-4402-A702-BE07E35914A1}" destId="{B10F43E7-BCDD-4A47-88ED-780E38B15D22}" srcOrd="0" destOrd="0" parTransId="{54F428F3-3152-41FA-BBF6-8956107924F6}" sibTransId="{56A237DD-8BCC-4959-B81F-40E63453D605}"/>
    <dgm:cxn modelId="{F6EDE1F5-70BA-4841-AC4F-7BA29F291371}" srcId="{E0983BF5-2892-4402-A702-BE07E35914A1}" destId="{BFE22B04-3B86-459A-AE2D-A33E8B8B48C0}" srcOrd="3" destOrd="0" parTransId="{65063904-248D-46CC-AB60-5A0D33CC6711}" sibTransId="{7DBD0AAD-8CC5-4A89-9B29-E7EB99E96B53}"/>
    <dgm:cxn modelId="{78E2C07D-AD23-4C97-88AD-6287C2EB9433}" srcId="{E0983BF5-2892-4402-A702-BE07E35914A1}" destId="{7B31856C-292A-4F5B-9C9A-6E99F8F156C3}" srcOrd="2" destOrd="0" parTransId="{D3C064E5-DB0D-4875-BF08-00EE876EA639}" sibTransId="{86FF5B02-4C3A-42A3-8DFA-1E88242FBC54}"/>
    <dgm:cxn modelId="{83EE0C19-8FF2-4470-A795-9E6D24354D45}" srcId="{E0983BF5-2892-4402-A702-BE07E35914A1}" destId="{678452CA-0098-4589-8C3C-6A6D3B3FFBE2}" srcOrd="1" destOrd="0" parTransId="{773F1FD7-4FCA-4EDC-97A1-EE95B538741A}" sibTransId="{42272B25-A78B-43D9-A4A6-F34738CE2A85}"/>
    <dgm:cxn modelId="{6190E153-87A3-4839-AC0F-EF39D4DAE643}" type="presOf" srcId="{B10F43E7-BCDD-4A47-88ED-780E38B15D22}" destId="{37D6FAF9-BA25-4BF6-B6B6-8065709FC7D0}" srcOrd="0" destOrd="0" presId="urn:microsoft.com/office/officeart/2005/8/layout/vList3"/>
    <dgm:cxn modelId="{75D29825-BD06-493F-BEC5-1FFC130A7F66}" type="presParOf" srcId="{9F3477A2-1C75-43F4-9912-4CAF011B7CBD}" destId="{F97B7CCF-405E-4040-A1CD-40F42F4D2B3F}" srcOrd="0" destOrd="0" presId="urn:microsoft.com/office/officeart/2005/8/layout/vList3"/>
    <dgm:cxn modelId="{185051D1-F9CE-4B60-ACDC-BC93F2B7B2EE}" type="presParOf" srcId="{F97B7CCF-405E-4040-A1CD-40F42F4D2B3F}" destId="{8C44C82B-51FA-4CD3-BB3B-9FB77E3DBC38}" srcOrd="0" destOrd="0" presId="urn:microsoft.com/office/officeart/2005/8/layout/vList3"/>
    <dgm:cxn modelId="{CEE74AF6-AA94-4685-814D-CDA96EA80918}" type="presParOf" srcId="{F97B7CCF-405E-4040-A1CD-40F42F4D2B3F}" destId="{37D6FAF9-BA25-4BF6-B6B6-8065709FC7D0}" srcOrd="1" destOrd="0" presId="urn:microsoft.com/office/officeart/2005/8/layout/vList3"/>
    <dgm:cxn modelId="{377E0A52-29D1-44AA-B661-42974720FA5C}" type="presParOf" srcId="{9F3477A2-1C75-43F4-9912-4CAF011B7CBD}" destId="{CEF68D5E-1217-4F43-8C4D-2AD9FA08246E}" srcOrd="1" destOrd="0" presId="urn:microsoft.com/office/officeart/2005/8/layout/vList3"/>
    <dgm:cxn modelId="{27FEE8BC-558C-4D7E-A63B-3119F9C33E61}" type="presParOf" srcId="{9F3477A2-1C75-43F4-9912-4CAF011B7CBD}" destId="{96EBCB6D-0B00-4FFA-8643-7E4DB34F44EF}" srcOrd="2" destOrd="0" presId="urn:microsoft.com/office/officeart/2005/8/layout/vList3"/>
    <dgm:cxn modelId="{AED4C8A8-C444-45D0-865B-9B31F08B42B4}" type="presParOf" srcId="{96EBCB6D-0B00-4FFA-8643-7E4DB34F44EF}" destId="{511B9AD6-1F52-4953-9378-4838A88D6D1A}" srcOrd="0" destOrd="0" presId="urn:microsoft.com/office/officeart/2005/8/layout/vList3"/>
    <dgm:cxn modelId="{5A0CBA4E-815B-4D24-AAE7-4010D37E23B1}" type="presParOf" srcId="{96EBCB6D-0B00-4FFA-8643-7E4DB34F44EF}" destId="{196B83E1-BB0E-4328-A44E-F31A7D75D035}" srcOrd="1" destOrd="0" presId="urn:microsoft.com/office/officeart/2005/8/layout/vList3"/>
    <dgm:cxn modelId="{821A3EC3-2011-433B-B232-CE5F6844F046}" type="presParOf" srcId="{9F3477A2-1C75-43F4-9912-4CAF011B7CBD}" destId="{CDAECA05-1349-4059-8AEB-86BF2D27052B}" srcOrd="3" destOrd="0" presId="urn:microsoft.com/office/officeart/2005/8/layout/vList3"/>
    <dgm:cxn modelId="{E75D6055-742D-46C3-9005-7F69507E0AF3}" type="presParOf" srcId="{9F3477A2-1C75-43F4-9912-4CAF011B7CBD}" destId="{2F89A5A5-E361-4ABC-BE32-5E8E147060C3}" srcOrd="4" destOrd="0" presId="urn:microsoft.com/office/officeart/2005/8/layout/vList3"/>
    <dgm:cxn modelId="{04455BED-BFC0-49A5-A77A-26812D0D683D}" type="presParOf" srcId="{2F89A5A5-E361-4ABC-BE32-5E8E147060C3}" destId="{72DF7226-1FD2-4D09-88F2-1BC8BC833B00}" srcOrd="0" destOrd="0" presId="urn:microsoft.com/office/officeart/2005/8/layout/vList3"/>
    <dgm:cxn modelId="{9B315343-A339-4F8E-B8EC-4A06122C7F96}" type="presParOf" srcId="{2F89A5A5-E361-4ABC-BE32-5E8E147060C3}" destId="{24FC20CB-60CB-4213-832A-646D86DABCD2}" srcOrd="1" destOrd="0" presId="urn:microsoft.com/office/officeart/2005/8/layout/vList3"/>
    <dgm:cxn modelId="{D336CF5F-5DCE-4EF7-A9AD-C47C9BCA156A}" type="presParOf" srcId="{9F3477A2-1C75-43F4-9912-4CAF011B7CBD}" destId="{790CDEA0-2FDC-43EA-BBEC-0779A4C90BA9}" srcOrd="5" destOrd="0" presId="urn:microsoft.com/office/officeart/2005/8/layout/vList3"/>
    <dgm:cxn modelId="{EDC42E7E-6A88-414F-97BD-4C54B9A910D3}" type="presParOf" srcId="{9F3477A2-1C75-43F4-9912-4CAF011B7CBD}" destId="{E2128FAA-D5EE-4924-854E-0A730A5952F8}" srcOrd="6" destOrd="0" presId="urn:microsoft.com/office/officeart/2005/8/layout/vList3"/>
    <dgm:cxn modelId="{E0B33D95-BE28-42E5-9EEE-FCE9DF7D6E0A}" type="presParOf" srcId="{E2128FAA-D5EE-4924-854E-0A730A5952F8}" destId="{DD695FAA-F04E-4E72-BFBB-0C82F533BDE2}" srcOrd="0" destOrd="0" presId="urn:microsoft.com/office/officeart/2005/8/layout/vList3"/>
    <dgm:cxn modelId="{C1ADC358-3A32-4E93-9807-C226A339D2EB}" type="presParOf" srcId="{E2128FAA-D5EE-4924-854E-0A730A5952F8}" destId="{6889149B-5D80-47F5-8850-8691E0EC979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237AA9-FD2E-45CF-9324-5EE0FB3CE6B3}" type="doc">
      <dgm:prSet loTypeId="urn:microsoft.com/office/officeart/2005/8/layout/vList2" loCatId="list" qsTypeId="urn:microsoft.com/office/officeart/2005/8/quickstyle/simple3" qsCatId="simple" csTypeId="urn:microsoft.com/office/officeart/2005/8/colors/accent1_2#7" csCatId="accent1" phldr="1"/>
      <dgm:spPr/>
      <dgm:t>
        <a:bodyPr/>
        <a:lstStyle/>
        <a:p>
          <a:endParaRPr lang="tr-TR"/>
        </a:p>
      </dgm:t>
    </dgm:pt>
    <dgm:pt modelId="{B4CBB89E-3C0D-4925-A910-43FC8037EE47}" type="pres">
      <dgm:prSet presAssocID="{AD237AA9-FD2E-45CF-9324-5EE0FB3CE6B3}" presName="linear" presStyleCnt="0">
        <dgm:presLayoutVars>
          <dgm:animLvl val="lvl"/>
          <dgm:resizeHandles val="exact"/>
        </dgm:presLayoutVars>
      </dgm:prSet>
      <dgm:spPr/>
      <dgm:t>
        <a:bodyPr/>
        <a:lstStyle/>
        <a:p>
          <a:endParaRPr lang="tr-TR"/>
        </a:p>
      </dgm:t>
    </dgm:pt>
  </dgm:ptLst>
  <dgm:cxnLst>
    <dgm:cxn modelId="{DF1D3A68-8C94-4186-B1C7-1B61DED5CC97}" type="presOf" srcId="{AD237AA9-FD2E-45CF-9324-5EE0FB3CE6B3}" destId="{B4CBB89E-3C0D-4925-A910-43FC8037EE47}" srcOrd="0" destOrd="0" presId="urn:microsoft.com/office/officeart/2005/8/layout/vList2"/>
  </dgm:cxnLst>
  <dgm:bg>
    <a:noFill/>
    <a:effectLst>
      <a:glow rad="139700">
        <a:schemeClr val="accent2">
          <a:satMod val="175000"/>
          <a:alpha val="40000"/>
        </a:schemeClr>
      </a:glow>
      <a:softEdge rad="63500"/>
    </a:effect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80000"/>
              </a:lnSpc>
              <a:spcBef>
                <a:spcPct val="20000"/>
              </a:spcBef>
              <a:buClr>
                <a:schemeClr val="hlink"/>
              </a:buClr>
              <a:buFont typeface="Wingdings" pitchFamily="2" charset="2"/>
              <a:buChar char="l"/>
              <a:defRPr sz="1200">
                <a:effectLst>
                  <a:outerShdw blurRad="38100" dist="38100" dir="2700000" algn="tl">
                    <a:srgbClr val="000000">
                      <a:alpha val="43137"/>
                    </a:srgbClr>
                  </a:outerShdw>
                </a:effectLst>
                <a:latin typeface="Arial" charset="0"/>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lnSpc>
                <a:spcPct val="80000"/>
              </a:lnSpc>
              <a:spcBef>
                <a:spcPct val="20000"/>
              </a:spcBef>
              <a:buClr>
                <a:schemeClr val="hlink"/>
              </a:buClr>
              <a:buFont typeface="Wingdings" pitchFamily="2" charset="2"/>
              <a:buChar char="l"/>
              <a:defRPr sz="1200">
                <a:effectLst>
                  <a:outerShdw blurRad="38100" dist="38100" dir="2700000" algn="tl">
                    <a:srgbClr val="000000">
                      <a:alpha val="43137"/>
                    </a:srgbClr>
                  </a:outerShdw>
                </a:effectLst>
                <a:latin typeface="Arial" charset="0"/>
                <a:cs typeface="+mn-cs"/>
              </a:defRPr>
            </a:lvl1pPr>
          </a:lstStyle>
          <a:p>
            <a:pPr>
              <a:defRPr/>
            </a:pPr>
            <a:fld id="{9E624B57-B45F-4BC2-BEA0-EF3409643C7A}" type="datetimeFigureOut">
              <a:rPr lang="tr-TR"/>
              <a:pPr>
                <a:defRPr/>
              </a:pPr>
              <a:t>18.03.2019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lnSpc>
                <a:spcPct val="80000"/>
              </a:lnSpc>
              <a:spcBef>
                <a:spcPct val="20000"/>
              </a:spcBef>
              <a:buClr>
                <a:schemeClr val="hlink"/>
              </a:buClr>
              <a:buFont typeface="Wingdings" pitchFamily="2" charset="2"/>
              <a:buChar char="l"/>
              <a:defRPr sz="1200">
                <a:effectLst>
                  <a:outerShdw blurRad="38100" dist="38100" dir="2700000" algn="tl">
                    <a:srgbClr val="000000">
                      <a:alpha val="43137"/>
                    </a:srgbClr>
                  </a:outerShdw>
                </a:effectLst>
                <a:latin typeface="Arial" charset="0"/>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lnSpc>
                <a:spcPct val="80000"/>
              </a:lnSpc>
              <a:spcBef>
                <a:spcPct val="20000"/>
              </a:spcBef>
              <a:buClr>
                <a:schemeClr val="hlink"/>
              </a:buClr>
              <a:buFont typeface="Wingdings" pitchFamily="2" charset="2"/>
              <a:buChar char="l"/>
              <a:defRPr sz="1200">
                <a:effectLst>
                  <a:outerShdw blurRad="38100" dist="38100" dir="2700000" algn="tl">
                    <a:srgbClr val="000000">
                      <a:alpha val="43137"/>
                    </a:srgbClr>
                  </a:outerShdw>
                </a:effectLst>
                <a:latin typeface="Arial" charset="0"/>
                <a:cs typeface="+mn-cs"/>
              </a:defRPr>
            </a:lvl1pPr>
          </a:lstStyle>
          <a:p>
            <a:pPr>
              <a:defRPr/>
            </a:pPr>
            <a:fld id="{FE3A6C1D-56E8-43BB-84B3-7F60A02C9B9C}" type="slidenum">
              <a:rPr lang="tr-TR"/>
              <a:pPr>
                <a:defRPr/>
              </a:pPr>
              <a:t>‹#›</a:t>
            </a:fld>
            <a:endParaRPr lang="tr-TR"/>
          </a:p>
        </p:txBody>
      </p:sp>
    </p:spTree>
    <p:extLst>
      <p:ext uri="{BB962C8B-B14F-4D97-AF65-F5344CB8AC3E}">
        <p14:creationId xmlns:p14="http://schemas.microsoft.com/office/powerpoint/2010/main" val="26779973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48130"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4" name="3 Slayt Numarası Yer Tutucusu"/>
          <p:cNvSpPr>
            <a:spLocks noGrp="1"/>
          </p:cNvSpPr>
          <p:nvPr>
            <p:ph type="sldNum" sz="quarter" idx="5"/>
          </p:nvPr>
        </p:nvSpPr>
        <p:spPr/>
        <p:txBody>
          <a:bodyPr/>
          <a:lstStyle/>
          <a:p>
            <a:pPr>
              <a:defRPr/>
            </a:pPr>
            <a:fld id="{DBDE75A3-6C51-41BE-A894-AFDE5002304C}" type="slidenum">
              <a:rPr lang="tr-TR"/>
              <a:pPr>
                <a:defRPr/>
              </a:pPr>
              <a:t>21</a:t>
            </a:fld>
            <a:endParaRPr lang="tr-TR" dirty="0"/>
          </a:p>
        </p:txBody>
      </p:sp>
    </p:spTree>
    <p:extLst>
      <p:ext uri="{BB962C8B-B14F-4D97-AF65-F5344CB8AC3E}">
        <p14:creationId xmlns:p14="http://schemas.microsoft.com/office/powerpoint/2010/main" val="254307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7D08768-DB5F-4D8C-8EBA-B881FDFF93B7}" type="slidenum">
              <a:rPr lang="tr-TR" smtClean="0"/>
              <a:pPr>
                <a:defRPr/>
              </a:pPr>
              <a:t>‹#›</a:t>
            </a:fld>
            <a:endParaRPr lang="tr-TR"/>
          </a:p>
        </p:txBody>
      </p:sp>
    </p:spTree>
    <p:extLst>
      <p:ext uri="{BB962C8B-B14F-4D97-AF65-F5344CB8AC3E}">
        <p14:creationId xmlns:p14="http://schemas.microsoft.com/office/powerpoint/2010/main" val="243125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8CE22BF-6123-4592-8D96-579F77162D3F}" type="slidenum">
              <a:rPr lang="tr-TR" smtClean="0"/>
              <a:pPr>
                <a:defRPr/>
              </a:pPr>
              <a:t>‹#›</a:t>
            </a:fld>
            <a:endParaRPr lang="tr-TR"/>
          </a:p>
        </p:txBody>
      </p:sp>
    </p:spTree>
    <p:extLst>
      <p:ext uri="{BB962C8B-B14F-4D97-AF65-F5344CB8AC3E}">
        <p14:creationId xmlns:p14="http://schemas.microsoft.com/office/powerpoint/2010/main" val="67359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EF7F61A-F355-41C5-BFD4-A064FF5C94C6}" type="slidenum">
              <a:rPr lang="tr-TR" smtClean="0"/>
              <a:pPr>
                <a:defRPr/>
              </a:pPr>
              <a:t>‹#›</a:t>
            </a:fld>
            <a:endParaRPr lang="tr-TR"/>
          </a:p>
        </p:txBody>
      </p:sp>
    </p:spTree>
    <p:extLst>
      <p:ext uri="{BB962C8B-B14F-4D97-AF65-F5344CB8AC3E}">
        <p14:creationId xmlns:p14="http://schemas.microsoft.com/office/powerpoint/2010/main" val="2070220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tr-T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tr-TR"/>
          </a:p>
        </p:txBody>
      </p:sp>
      <p:sp>
        <p:nvSpPr>
          <p:cNvPr id="6" name="Slide Number Placeholder 5"/>
          <p:cNvSpPr>
            <a:spLocks noGrp="1"/>
          </p:cNvSpPr>
          <p:nvPr>
            <p:ph type="sldNum" sz="quarter" idx="12"/>
          </p:nvPr>
        </p:nvSpPr>
        <p:spPr>
          <a:xfrm>
            <a:off x="7812360" y="6431831"/>
            <a:ext cx="1197219" cy="404614"/>
          </a:xfrm>
        </p:spPr>
        <p:txBody>
          <a:bodyPr/>
          <a:lstStyle>
            <a:lvl1pPr>
              <a:defRPr baseline="0">
                <a:solidFill>
                  <a:schemeClr val="tx2"/>
                </a:solidFill>
              </a:defRPr>
            </a:lvl1pPr>
          </a:lstStyle>
          <a:p>
            <a:pPr>
              <a:defRPr/>
            </a:pPr>
            <a:fld id="{F7D08768-DB5F-4D8C-8EBA-B881FDFF93B7}" type="slidenum">
              <a:rPr lang="tr-TR" smtClean="0"/>
              <a:pPr>
                <a:defRPr/>
              </a:pPr>
              <a:t>‹#›</a:t>
            </a:fld>
            <a:endParaRPr lang="tr-T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941044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a:xfrm>
            <a:off x="7812360" y="6440069"/>
            <a:ext cx="1197219" cy="404614"/>
          </a:xfrm>
        </p:spPr>
        <p:txBody>
          <a:bodyPr/>
          <a:lstStyle/>
          <a:p>
            <a:pPr>
              <a:defRPr/>
            </a:pPr>
            <a:fld id="{7DD282B4-FBA4-4A1E-BD40-41BDB66442AA}" type="slidenum">
              <a:rPr lang="tr-TR" smtClean="0"/>
              <a:pPr>
                <a:defRPr/>
              </a:pPr>
              <a:t>‹#›</a:t>
            </a:fld>
            <a:endParaRPr lang="tr-TR"/>
          </a:p>
        </p:txBody>
      </p:sp>
    </p:spTree>
    <p:extLst>
      <p:ext uri="{BB962C8B-B14F-4D97-AF65-F5344CB8AC3E}">
        <p14:creationId xmlns:p14="http://schemas.microsoft.com/office/powerpoint/2010/main" val="35309448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tr-T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tr-T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CCFD00BD-2EFD-47D3-A26E-BC9B81402CE5}" type="slidenum">
              <a:rPr lang="tr-TR" smtClean="0"/>
              <a:pPr>
                <a:defRPr/>
              </a:pPr>
              <a:t>‹#›</a:t>
            </a:fld>
            <a:endParaRPr lang="tr-T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7757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6ED515C-95BE-4EB2-A558-F8EBD5793C39}" type="slidenum">
              <a:rPr lang="tr-TR" smtClean="0"/>
              <a:pPr>
                <a:defRPr/>
              </a:pPr>
              <a:t>‹#›</a:t>
            </a:fld>
            <a:endParaRPr lang="tr-TR"/>
          </a:p>
        </p:txBody>
      </p:sp>
    </p:spTree>
    <p:extLst>
      <p:ext uri="{BB962C8B-B14F-4D97-AF65-F5344CB8AC3E}">
        <p14:creationId xmlns:p14="http://schemas.microsoft.com/office/powerpoint/2010/main" val="2636158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01758850-4F67-432F-911C-C0A3C1F20BBF}" type="slidenum">
              <a:rPr lang="tr-TR" smtClean="0"/>
              <a:pPr>
                <a:defRPr/>
              </a:pPr>
              <a:t>‹#›</a:t>
            </a:fld>
            <a:endParaRPr lang="tr-TR"/>
          </a:p>
        </p:txBody>
      </p:sp>
    </p:spTree>
    <p:extLst>
      <p:ext uri="{BB962C8B-B14F-4D97-AF65-F5344CB8AC3E}">
        <p14:creationId xmlns:p14="http://schemas.microsoft.com/office/powerpoint/2010/main" val="1421896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E37523F5-670B-4DF7-BE33-C428116A8A2F}" type="slidenum">
              <a:rPr lang="tr-TR" smtClean="0"/>
              <a:pPr>
                <a:defRPr/>
              </a:pPr>
              <a:t>‹#›</a:t>
            </a:fld>
            <a:endParaRPr lang="tr-TR"/>
          </a:p>
        </p:txBody>
      </p:sp>
    </p:spTree>
    <p:extLst>
      <p:ext uri="{BB962C8B-B14F-4D97-AF65-F5344CB8AC3E}">
        <p14:creationId xmlns:p14="http://schemas.microsoft.com/office/powerpoint/2010/main" val="155618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1C133C00-03BC-4C24-AA85-5DDF18AEDB52}" type="slidenum">
              <a:rPr lang="tr-TR" smtClean="0"/>
              <a:pPr>
                <a:defRPr/>
              </a:pPr>
              <a:t>‹#›</a:t>
            </a:fld>
            <a:endParaRPr lang="tr-TR"/>
          </a:p>
        </p:txBody>
      </p:sp>
    </p:spTree>
    <p:extLst>
      <p:ext uri="{BB962C8B-B14F-4D97-AF65-F5344CB8AC3E}">
        <p14:creationId xmlns:p14="http://schemas.microsoft.com/office/powerpoint/2010/main" val="920764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tr-T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tr-T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A41823E2-9308-465D-BD27-DDB613BE635E}" type="slidenum">
              <a:rPr lang="tr-TR" smtClean="0"/>
              <a:pPr>
                <a:defRPr/>
              </a:pPr>
              <a:t>‹#›</a:t>
            </a:fld>
            <a:endParaRPr lang="tr-T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522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7DD282B4-FBA4-4A1E-BD40-41BDB66442AA}" type="slidenum">
              <a:rPr lang="tr-TR" smtClean="0"/>
              <a:pPr>
                <a:defRPr/>
              </a:pPr>
              <a:t>‹#›</a:t>
            </a:fld>
            <a:endParaRPr lang="tr-TR"/>
          </a:p>
        </p:txBody>
      </p:sp>
    </p:spTree>
    <p:extLst>
      <p:ext uri="{BB962C8B-B14F-4D97-AF65-F5344CB8AC3E}">
        <p14:creationId xmlns:p14="http://schemas.microsoft.com/office/powerpoint/2010/main" val="30192127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tr-T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tr-T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DD5BA476-B206-4907-A65B-05CE35431EE2}" type="slidenum">
              <a:rPr lang="tr-TR" smtClean="0"/>
              <a:pPr>
                <a:defRPr/>
              </a:pPr>
              <a:t>‹#›</a:t>
            </a:fld>
            <a:endParaRPr lang="tr-T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3686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38CE22BF-6123-4592-8D96-579F77162D3F}" type="slidenum">
              <a:rPr lang="tr-TR" smtClean="0"/>
              <a:pPr>
                <a:defRPr/>
              </a:pPr>
              <a:t>‹#›</a:t>
            </a:fld>
            <a:endParaRPr lang="tr-TR"/>
          </a:p>
        </p:txBody>
      </p:sp>
    </p:spTree>
    <p:extLst>
      <p:ext uri="{BB962C8B-B14F-4D97-AF65-F5344CB8AC3E}">
        <p14:creationId xmlns:p14="http://schemas.microsoft.com/office/powerpoint/2010/main" val="1842737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5EF7F61A-F355-41C5-BFD4-A064FF5C94C6}" type="slidenum">
              <a:rPr lang="tr-TR" smtClean="0"/>
              <a:pPr>
                <a:defRPr/>
              </a:pPr>
              <a:t>‹#›</a:t>
            </a:fld>
            <a:endParaRPr lang="tr-TR"/>
          </a:p>
        </p:txBody>
      </p:sp>
    </p:spTree>
    <p:extLst>
      <p:ext uri="{BB962C8B-B14F-4D97-AF65-F5344CB8AC3E}">
        <p14:creationId xmlns:p14="http://schemas.microsoft.com/office/powerpoint/2010/main" val="413599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pPr>
              <a:defRPr/>
            </a:pPr>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CCFD00BD-2EFD-47D3-A26E-BC9B81402CE5}" type="slidenum">
              <a:rPr lang="tr-TR" smtClean="0"/>
              <a:pPr>
                <a:defRPr/>
              </a:pPr>
              <a:t>‹#›</a:t>
            </a:fld>
            <a:endParaRPr lang="tr-TR"/>
          </a:p>
        </p:txBody>
      </p:sp>
    </p:spTree>
    <p:extLst>
      <p:ext uri="{BB962C8B-B14F-4D97-AF65-F5344CB8AC3E}">
        <p14:creationId xmlns:p14="http://schemas.microsoft.com/office/powerpoint/2010/main" val="273897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66ED515C-95BE-4EB2-A558-F8EBD5793C39}" type="slidenum">
              <a:rPr lang="tr-TR" smtClean="0"/>
              <a:pPr>
                <a:defRPr/>
              </a:pPr>
              <a:t>‹#›</a:t>
            </a:fld>
            <a:endParaRPr lang="tr-TR"/>
          </a:p>
        </p:txBody>
      </p:sp>
    </p:spTree>
    <p:extLst>
      <p:ext uri="{BB962C8B-B14F-4D97-AF65-F5344CB8AC3E}">
        <p14:creationId xmlns:p14="http://schemas.microsoft.com/office/powerpoint/2010/main" val="149104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633845" y="2507551"/>
            <a:ext cx="3867150"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29150" y="2507551"/>
            <a:ext cx="3886201"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pPr>
              <a:defRPr/>
            </a:pPr>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01758850-4F67-432F-911C-C0A3C1F20BBF}" type="slidenum">
              <a:rPr lang="tr-TR" smtClean="0"/>
              <a:pPr>
                <a:defRPr/>
              </a:pPr>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p14="http://schemas.microsoft.com/office/powerpoint/2010/main" val="273076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E37523F5-670B-4DF7-BE33-C428116A8A2F}" type="slidenum">
              <a:rPr lang="tr-TR" smtClean="0"/>
              <a:pPr>
                <a:defRPr/>
              </a:pPr>
              <a:t>‹#›</a:t>
            </a:fld>
            <a:endParaRPr lang="tr-TR"/>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328629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1C133C00-03BC-4C24-AA85-5DDF18AEDB52}" type="slidenum">
              <a:rPr lang="tr-TR" smtClean="0"/>
              <a:pPr>
                <a:defRPr/>
              </a:pPr>
              <a:t>‹#›</a:t>
            </a:fld>
            <a:endParaRPr lang="tr-TR"/>
          </a:p>
        </p:txBody>
      </p:sp>
    </p:spTree>
    <p:extLst>
      <p:ext uri="{BB962C8B-B14F-4D97-AF65-F5344CB8AC3E}">
        <p14:creationId xmlns:p14="http://schemas.microsoft.com/office/powerpoint/2010/main" val="3298251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41823E2-9308-465D-BD27-DDB613BE635E}" type="slidenum">
              <a:rPr lang="tr-TR" smtClean="0"/>
              <a:pPr>
                <a:defRPr/>
              </a:pPr>
              <a:t>‹#›</a:t>
            </a:fld>
            <a:endParaRPr lang="tr-TR"/>
          </a:p>
        </p:txBody>
      </p:sp>
    </p:spTree>
    <p:extLst>
      <p:ext uri="{BB962C8B-B14F-4D97-AF65-F5344CB8AC3E}">
        <p14:creationId xmlns:p14="http://schemas.microsoft.com/office/powerpoint/2010/main" val="350006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pPr>
              <a:defRPr/>
            </a:pPr>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DD5BA476-B206-4907-A65B-05CE35431EE2}" type="slidenum">
              <a:rPr lang="tr-TR" smtClean="0"/>
              <a:pPr>
                <a:defRPr/>
              </a:pPr>
              <a:t>‹#›</a:t>
            </a:fld>
            <a:endParaRPr lang="tr-TR"/>
          </a:p>
        </p:txBody>
      </p:sp>
    </p:spTree>
    <p:extLst>
      <p:ext uri="{BB962C8B-B14F-4D97-AF65-F5344CB8AC3E}">
        <p14:creationId xmlns:p14="http://schemas.microsoft.com/office/powerpoint/2010/main" val="313887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pPr>
              <a:defRPr/>
            </a:pPr>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pPr>
              <a:defRPr/>
            </a:pPr>
            <a:endParaRPr lang="tr-TR"/>
          </a:p>
        </p:txBody>
      </p:sp>
      <p:sp>
        <p:nvSpPr>
          <p:cNvPr id="6" name="Slide Number Placeholder 5"/>
          <p:cNvSpPr>
            <a:spLocks noGrp="1"/>
          </p:cNvSpPr>
          <p:nvPr>
            <p:ph type="sldNum" sz="quarter" idx="4"/>
          </p:nvPr>
        </p:nvSpPr>
        <p:spPr>
          <a:xfrm>
            <a:off x="6463145" y="6356351"/>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pPr>
              <a:defRPr/>
            </a:pPr>
            <a:fld id="{EB179E49-778C-4642-90AC-774DF25333D2}" type="slidenum">
              <a:rPr lang="tr-TR" smtClean="0"/>
              <a:pPr>
                <a:defRPr/>
              </a:pPr>
              <a:t>‹#›</a:t>
            </a:fld>
            <a:endParaRPr lang="tr-TR"/>
          </a:p>
        </p:txBody>
      </p:sp>
    </p:spTree>
    <p:extLst>
      <p:ext uri="{BB962C8B-B14F-4D97-AF65-F5344CB8AC3E}">
        <p14:creationId xmlns:p14="http://schemas.microsoft.com/office/powerpoint/2010/main" val="4056675963"/>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tr-T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tr-T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EB179E49-778C-4642-90AC-774DF25333D2}" type="slidenum">
              <a:rPr lang="tr-TR" smtClean="0"/>
              <a:pPr>
                <a:defRPr/>
              </a:pPr>
              <a:t>‹#›</a:t>
            </a:fld>
            <a:endParaRPr lang="tr-T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9633751"/>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3.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4.xml"/><Relationship Id="rId7" Type="http://schemas.openxmlformats.org/officeDocument/2006/relationships/image" Target="../media/image24.pn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5.xml"/><Relationship Id="rId7" Type="http://schemas.openxmlformats.org/officeDocument/2006/relationships/image" Target="../media/image27.jp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67784" y="2060848"/>
            <a:ext cx="7416824" cy="1200329"/>
          </a:xfrm>
          <a:prstGeom prst="rect">
            <a:avLst/>
          </a:prstGeom>
        </p:spPr>
        <p:txBody>
          <a:bodyPr wrap="square">
            <a:spAutoFit/>
          </a:bodyPr>
          <a:lstStyle/>
          <a:p>
            <a:pPr algn="ctr"/>
            <a:r>
              <a:rPr lang="tr-TR" sz="3600" b="1" dirty="0">
                <a:solidFill>
                  <a:srgbClr val="FF0000"/>
                </a:solidFill>
                <a:effectLst>
                  <a:outerShdw blurRad="38100" dist="38100" dir="2700000" algn="tl">
                    <a:srgbClr val="000000">
                      <a:alpha val="43137"/>
                    </a:srgbClr>
                  </a:outerShdw>
                </a:effectLst>
                <a:latin typeface="Minion Pro"/>
              </a:rPr>
              <a:t>657 SAYILI </a:t>
            </a:r>
            <a:br>
              <a:rPr lang="tr-TR" sz="3600" b="1" dirty="0">
                <a:solidFill>
                  <a:srgbClr val="FF0000"/>
                </a:solidFill>
                <a:effectLst>
                  <a:outerShdw blurRad="38100" dist="38100" dir="2700000" algn="tl">
                    <a:srgbClr val="000000">
                      <a:alpha val="43137"/>
                    </a:srgbClr>
                  </a:outerShdw>
                </a:effectLst>
                <a:latin typeface="Minion Pro"/>
              </a:rPr>
            </a:br>
            <a:r>
              <a:rPr lang="tr-TR" sz="3600" b="1" dirty="0">
                <a:solidFill>
                  <a:srgbClr val="FF0000"/>
                </a:solidFill>
                <a:effectLst>
                  <a:outerShdw blurRad="38100" dist="38100" dir="2700000" algn="tl">
                    <a:srgbClr val="000000">
                      <a:alpha val="43137"/>
                    </a:srgbClr>
                  </a:outerShdw>
                </a:effectLst>
                <a:latin typeface="Minion Pro"/>
              </a:rPr>
              <a:t>DEVLET MEMURLARI KANUNU</a:t>
            </a:r>
            <a:endParaRPr lang="tr-TR" sz="3600" dirty="0">
              <a:solidFill>
                <a:srgbClr val="FF0000"/>
              </a:solidFill>
              <a:effectLst>
                <a:outerShdw blurRad="38100" dist="38100" dir="2700000" algn="tl">
                  <a:srgbClr val="000000">
                    <a:alpha val="43137"/>
                  </a:srgbClr>
                </a:outerShdw>
              </a:effectLst>
              <a:latin typeface="Minion Pro"/>
            </a:endParaRPr>
          </a:p>
        </p:txBody>
      </p:sp>
      <p:sp>
        <p:nvSpPr>
          <p:cNvPr id="3" name="Dikdörtgen 2"/>
          <p:cNvSpPr/>
          <p:nvPr/>
        </p:nvSpPr>
        <p:spPr>
          <a:xfrm>
            <a:off x="2316174" y="3356992"/>
            <a:ext cx="4602543" cy="523220"/>
          </a:xfrm>
          <a:prstGeom prst="rect">
            <a:avLst/>
          </a:prstGeom>
        </p:spPr>
        <p:txBody>
          <a:bodyPr wrap="none">
            <a:spAutoFit/>
          </a:bodyPr>
          <a:lstStyle/>
          <a:p>
            <a:pPr algn="ctr" fontAlgn="auto">
              <a:spcAft>
                <a:spcPts val="0"/>
              </a:spcAft>
              <a:defRPr/>
            </a:pPr>
            <a:r>
              <a:rPr lang="tr-TR" sz="2800" b="1" dirty="0">
                <a:solidFill>
                  <a:srgbClr val="0070C0"/>
                </a:solidFill>
                <a:latin typeface="Tekton Pro Cond" pitchFamily="34" charset="0"/>
              </a:rPr>
              <a:t>( Disiplin  Madde:124-145)</a:t>
            </a:r>
            <a:endParaRPr lang="en-US" sz="2800" b="1" dirty="0">
              <a:solidFill>
                <a:srgbClr val="0070C0"/>
              </a:solidFill>
              <a:latin typeface="Tekton Pro Cond" pitchFamily="34" charset="0"/>
            </a:endParaRPr>
          </a:p>
        </p:txBody>
      </p:sp>
      <p:sp>
        <p:nvSpPr>
          <p:cNvPr id="16" name="Dikdörtgen 15"/>
          <p:cNvSpPr/>
          <p:nvPr/>
        </p:nvSpPr>
        <p:spPr>
          <a:xfrm>
            <a:off x="2843808" y="4826674"/>
            <a:ext cx="3096344" cy="369332"/>
          </a:xfrm>
          <a:prstGeom prst="rect">
            <a:avLst/>
          </a:prstGeom>
        </p:spPr>
        <p:txBody>
          <a:bodyPr wrap="square">
            <a:spAutoFit/>
          </a:bodyPr>
          <a:lstStyle/>
          <a:p>
            <a:pPr algn="ctr"/>
            <a:r>
              <a:rPr lang="tr-TR" sz="1800" b="1" dirty="0" smtClean="0">
                <a:solidFill>
                  <a:srgbClr val="00B050"/>
                </a:solidFill>
                <a:latin typeface="Adobe Caslon Pro" panose="0205050205050A020403" pitchFamily="18" charset="-94"/>
              </a:rPr>
              <a:t> </a:t>
            </a:r>
            <a:endParaRPr lang="tr-TR" sz="2400" b="1" dirty="0">
              <a:solidFill>
                <a:srgbClr val="1F497D"/>
              </a:solidFill>
              <a:latin typeface="Adobe Caslon Pro" panose="0205050205050A020403" pitchFamily="18" charset="-94"/>
            </a:endParaRPr>
          </a:p>
        </p:txBody>
      </p:sp>
      <p:sp>
        <p:nvSpPr>
          <p:cNvPr id="4" name="Dikdörtgen 3"/>
          <p:cNvSpPr/>
          <p:nvPr/>
        </p:nvSpPr>
        <p:spPr>
          <a:xfrm>
            <a:off x="3924039" y="5857725"/>
            <a:ext cx="1356269" cy="400110"/>
          </a:xfrm>
          <a:prstGeom prst="rect">
            <a:avLst/>
          </a:prstGeom>
        </p:spPr>
        <p:txBody>
          <a:bodyPr wrap="none">
            <a:spAutoFit/>
          </a:bodyPr>
          <a:lstStyle/>
          <a:p>
            <a:r>
              <a:rPr lang="tr-TR" b="1" dirty="0">
                <a:latin typeface="Adobe Caslon Pro" panose="0205050205050A020403" pitchFamily="18" charset="-94"/>
              </a:rPr>
              <a:t>Mart 2019</a:t>
            </a:r>
            <a:r>
              <a:rPr lang="tr-TR" b="1" dirty="0">
                <a:solidFill>
                  <a:srgbClr val="FF0066"/>
                </a:solidFill>
                <a:latin typeface="Adobe Caslon Pro" panose="0205050205050A020403" pitchFamily="18" charset="-94"/>
              </a:rPr>
              <a:t> </a:t>
            </a:r>
            <a:endParaRPr lang="tr-TR" dirty="0"/>
          </a:p>
        </p:txBody>
      </p:sp>
      <p:sp>
        <p:nvSpPr>
          <p:cNvPr id="5" name="Slayt Numarası Yer Tutucusu 4"/>
          <p:cNvSpPr>
            <a:spLocks noGrp="1"/>
          </p:cNvSpPr>
          <p:nvPr>
            <p:ph type="sldNum" sz="quarter" idx="12"/>
          </p:nvPr>
        </p:nvSpPr>
        <p:spPr/>
        <p:txBody>
          <a:bodyPr/>
          <a:lstStyle/>
          <a:p>
            <a:pPr>
              <a:defRPr/>
            </a:pPr>
            <a:fld id="{F7D08768-DB5F-4D8C-8EBA-B881FDFF93B7}" type="slidenum">
              <a:rPr lang="tr-TR" smtClean="0"/>
              <a:pPr>
                <a:defRPr/>
              </a:pPr>
              <a:t>1</a:t>
            </a:fld>
            <a:endParaRPr lang="tr-TR" dirty="0"/>
          </a:p>
        </p:txBody>
      </p:sp>
      <p:sp>
        <p:nvSpPr>
          <p:cNvPr id="8" name="Dikdörtgen 7"/>
          <p:cNvSpPr/>
          <p:nvPr/>
        </p:nvSpPr>
        <p:spPr>
          <a:xfrm>
            <a:off x="2316174" y="4534286"/>
            <a:ext cx="4572000" cy="1323439"/>
          </a:xfrm>
          <a:prstGeom prst="rect">
            <a:avLst/>
          </a:prstGeom>
        </p:spPr>
        <p:txBody>
          <a:bodyPr>
            <a:spAutoFit/>
          </a:bodyPr>
          <a:lstStyle/>
          <a:p>
            <a:pPr algn="ctr">
              <a:lnSpc>
                <a:spcPct val="200000"/>
              </a:lnSpc>
            </a:pPr>
            <a:r>
              <a:rPr lang="tr-TR" sz="2400" b="1" dirty="0" smtClean="0">
                <a:solidFill>
                  <a:schemeClr val="accent6">
                    <a:lumMod val="75000"/>
                  </a:schemeClr>
                </a:solidFill>
                <a:latin typeface="Calibri" pitchFamily="34" charset="0"/>
                <a:cs typeface="Calibri" pitchFamily="34" charset="0"/>
              </a:rPr>
              <a:t>Ayşe COŞKUN</a:t>
            </a:r>
            <a:endParaRPr lang="tr-TR" sz="2400" b="1" dirty="0">
              <a:solidFill>
                <a:schemeClr val="accent6"/>
              </a:solidFill>
              <a:latin typeface="Calibri" pitchFamily="34" charset="0"/>
              <a:cs typeface="Calibri" pitchFamily="34" charset="0"/>
            </a:endParaRPr>
          </a:p>
          <a:p>
            <a:pPr algn="ctr"/>
            <a:r>
              <a:rPr lang="tr-TR" sz="1600" b="1" dirty="0" smtClean="0">
                <a:solidFill>
                  <a:schemeClr val="accent6">
                    <a:lumMod val="75000"/>
                  </a:schemeClr>
                </a:solidFill>
                <a:latin typeface="Calibri" pitchFamily="34" charset="0"/>
                <a:cs typeface="Calibri" pitchFamily="34" charset="0"/>
              </a:rPr>
              <a:t>Bursa </a:t>
            </a:r>
            <a:r>
              <a:rPr lang="tr-TR" sz="1600" b="1" dirty="0">
                <a:solidFill>
                  <a:schemeClr val="accent6">
                    <a:lumMod val="75000"/>
                  </a:schemeClr>
                </a:solidFill>
                <a:latin typeface="Calibri" pitchFamily="34" charset="0"/>
                <a:cs typeface="Calibri" pitchFamily="34" charset="0"/>
              </a:rPr>
              <a:t>Vergi Dairesi Başkanlığı</a:t>
            </a:r>
            <a:br>
              <a:rPr lang="tr-TR" sz="1600" b="1" dirty="0">
                <a:solidFill>
                  <a:schemeClr val="accent6">
                    <a:lumMod val="75000"/>
                  </a:schemeClr>
                </a:solidFill>
                <a:latin typeface="Calibri" pitchFamily="34" charset="0"/>
                <a:cs typeface="Calibri" pitchFamily="34" charset="0"/>
              </a:rPr>
            </a:br>
            <a:r>
              <a:rPr lang="tr-TR" sz="1600" b="1" dirty="0">
                <a:solidFill>
                  <a:schemeClr val="accent6">
                    <a:lumMod val="75000"/>
                  </a:schemeClr>
                </a:solidFill>
                <a:latin typeface="Calibri" pitchFamily="34" charset="0"/>
                <a:cs typeface="Calibri" pitchFamily="34" charset="0"/>
              </a:rPr>
              <a:t>Gelir İdaresi Grup Müdürü</a:t>
            </a:r>
          </a:p>
        </p:txBody>
      </p:sp>
    </p:spTree>
    <p:extLst>
      <p:ext uri="{BB962C8B-B14F-4D97-AF65-F5344CB8AC3E}">
        <p14:creationId xmlns:p14="http://schemas.microsoft.com/office/powerpoint/2010/main" val="987929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4484" y="1844824"/>
            <a:ext cx="7488832" cy="2554545"/>
          </a:xfrm>
          <a:prstGeom prst="rect">
            <a:avLst/>
          </a:prstGeom>
        </p:spPr>
        <p:txBody>
          <a:bodyPr wrap="square">
            <a:spAutoFit/>
          </a:bodyPr>
          <a:lstStyle/>
          <a:p>
            <a:pPr marL="457200" lvl="3" algn="just">
              <a:defRPr/>
            </a:pPr>
            <a:r>
              <a:rPr lang="tr-TR" b="1" u="sng" dirty="0">
                <a:latin typeface="Minion Pro" panose="02040503050201020203" pitchFamily="18" charset="0"/>
              </a:rPr>
              <a:t>Aylıktan kesme cezasını gerektiren fiil ve haller şunlardır</a:t>
            </a:r>
            <a:r>
              <a:rPr lang="tr-TR" b="1" u="sng" dirty="0" smtClean="0">
                <a:latin typeface="Minion Pro" panose="02040503050201020203" pitchFamily="18" charset="0"/>
              </a:rPr>
              <a:t>:</a:t>
            </a:r>
            <a:endParaRPr lang="tr-TR" dirty="0" smtClean="0">
              <a:latin typeface="Minion Pro" panose="02040503050201020203" pitchFamily="18" charset="0"/>
            </a:endParaRPr>
          </a:p>
          <a:p>
            <a:pPr marL="457200" indent="-457200" algn="just" eaLnBrk="1" hangingPunct="1">
              <a:buFont typeface="+mj-lt"/>
              <a:buAutoNum type="alphaLcPeriod" startAt="5"/>
              <a:defRPr/>
            </a:pPr>
            <a:r>
              <a:rPr lang="tr-TR" dirty="0" smtClean="0">
                <a:latin typeface="Minion Pro" panose="02040503050201020203" pitchFamily="18" charset="0"/>
              </a:rPr>
              <a:t>Görev </a:t>
            </a:r>
            <a:r>
              <a:rPr lang="tr-TR" dirty="0">
                <a:latin typeface="Minion Pro" panose="02040503050201020203" pitchFamily="18" charset="0"/>
              </a:rPr>
              <a:t>sırasında amirine sözle saygısızlık etmek</a:t>
            </a:r>
            <a:r>
              <a:rPr lang="tr-TR" dirty="0" smtClean="0">
                <a:latin typeface="Minion Pro" panose="02040503050201020203" pitchFamily="18" charset="0"/>
              </a:rPr>
              <a:t>,</a:t>
            </a:r>
          </a:p>
          <a:p>
            <a:pPr marL="457200" indent="-457200" algn="just" eaLnBrk="1" hangingPunct="1">
              <a:buFont typeface="+mj-lt"/>
              <a:buAutoNum type="alphaLcPeriod" startAt="5"/>
              <a:defRPr/>
            </a:pPr>
            <a:endParaRPr lang="tr-TR" dirty="0">
              <a:latin typeface="Minion Pro" panose="02040503050201020203" pitchFamily="18" charset="0"/>
            </a:endParaRPr>
          </a:p>
          <a:p>
            <a:pPr marL="457200" indent="-457200" algn="just" eaLnBrk="1" hangingPunct="1">
              <a:buFont typeface="+mj-lt"/>
              <a:buAutoNum type="alphaLcPeriod" startAt="5"/>
              <a:defRPr/>
            </a:pPr>
            <a:r>
              <a:rPr lang="tr-TR" dirty="0" smtClean="0">
                <a:latin typeface="Minion Pro" panose="02040503050201020203" pitchFamily="18" charset="0"/>
              </a:rPr>
              <a:t>Görev </a:t>
            </a:r>
            <a:r>
              <a:rPr lang="tr-TR" dirty="0">
                <a:latin typeface="Minion Pro" panose="02040503050201020203" pitchFamily="18" charset="0"/>
              </a:rPr>
              <a:t>yeri sınırları içerisinde her hangi bir yerin toplantı, tören ve benzeri amaçlarla izinsiz olarak kullanılmasına yardımcı olmak</a:t>
            </a:r>
            <a:r>
              <a:rPr lang="tr-TR" dirty="0" smtClean="0">
                <a:latin typeface="Minion Pro" panose="02040503050201020203" pitchFamily="18" charset="0"/>
              </a:rPr>
              <a:t>,</a:t>
            </a:r>
          </a:p>
          <a:p>
            <a:pPr marL="457200" indent="-457200" algn="just" eaLnBrk="1" hangingPunct="1">
              <a:buFont typeface="+mj-lt"/>
              <a:buAutoNum type="alphaLcPeriod" startAt="5"/>
              <a:defRPr/>
            </a:pPr>
            <a:endParaRPr lang="tr-TR" dirty="0">
              <a:latin typeface="Minion Pro" panose="02040503050201020203" pitchFamily="18" charset="0"/>
            </a:endParaRPr>
          </a:p>
          <a:p>
            <a:pPr marL="457200" indent="-457200" algn="just" eaLnBrk="1" hangingPunct="1">
              <a:buFont typeface="+mj-lt"/>
              <a:buAutoNum type="alphaLcPeriod" startAt="9"/>
              <a:defRPr/>
            </a:pPr>
            <a:r>
              <a:rPr lang="tr-TR" dirty="0" smtClean="0">
                <a:latin typeface="Minion Pro" panose="02040503050201020203" pitchFamily="18" charset="0"/>
              </a:rPr>
              <a:t>Hizmet </a:t>
            </a:r>
            <a:r>
              <a:rPr lang="tr-TR" dirty="0">
                <a:latin typeface="Minion Pro" panose="02040503050201020203" pitchFamily="18" charset="0"/>
              </a:rPr>
              <a:t>içinde Devlet memurunun itibar ve güven duygusunu sarsacak nitelikte davranışlarda bulunmak</a:t>
            </a:r>
            <a:r>
              <a:rPr lang="tr-TR" dirty="0" smtClean="0">
                <a:latin typeface="Minion Pro" panose="02040503050201020203" pitchFamily="18" charset="0"/>
              </a:rPr>
              <a:t>,</a:t>
            </a:r>
            <a:endParaRPr lang="tr-TR" dirty="0">
              <a:latin typeface="Minion Pro" panose="02040503050201020203"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10</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9061" y="820303"/>
            <a:ext cx="7560840" cy="5558445"/>
          </a:xfrm>
          <a:prstGeom prst="rect">
            <a:avLst/>
          </a:prstGeom>
        </p:spPr>
        <p:txBody>
          <a:bodyPr wrap="square">
            <a:spAutoFit/>
          </a:bodyPr>
          <a:lstStyle/>
          <a:p>
            <a:pPr marL="0" indent="0" algn="just" eaLnBrk="1" hangingPunct="1">
              <a:lnSpc>
                <a:spcPct val="80000"/>
              </a:lnSpc>
              <a:buFont typeface="Wingdings" pitchFamily="2" charset="2"/>
              <a:buNone/>
              <a:defRPr/>
            </a:pPr>
            <a:r>
              <a:rPr lang="tr-TR" b="1" dirty="0">
                <a:latin typeface="Minion Pro" panose="02040503050201020203" pitchFamily="18" charset="0"/>
              </a:rPr>
              <a:t>D - Kademe ilerlemesinin durdurulması :</a:t>
            </a:r>
            <a:r>
              <a:rPr lang="tr-TR" dirty="0">
                <a:latin typeface="Minion Pro" panose="02040503050201020203" pitchFamily="18" charset="0"/>
              </a:rPr>
              <a:t> </a:t>
            </a:r>
            <a:r>
              <a:rPr lang="tr-TR" i="1" dirty="0">
                <a:latin typeface="Minion Pro" panose="02040503050201020203" pitchFamily="18" charset="0"/>
              </a:rPr>
              <a:t>Fiilin ağırlık derecesine göre memurun, bulunduğu kademede ilerlemesinin 1 - 3 yıl durdurulmasıdır</a:t>
            </a:r>
            <a:r>
              <a:rPr lang="tr-TR" i="1" dirty="0" smtClean="0">
                <a:latin typeface="Minion Pro" panose="02040503050201020203" pitchFamily="18" charset="0"/>
              </a:rPr>
              <a:t>.</a:t>
            </a:r>
          </a:p>
          <a:p>
            <a:pPr marL="0" indent="0" algn="just" eaLnBrk="1" hangingPunct="1">
              <a:lnSpc>
                <a:spcPct val="80000"/>
              </a:lnSpc>
              <a:buFont typeface="Wingdings" pitchFamily="2" charset="2"/>
              <a:buNone/>
              <a:defRPr/>
            </a:pPr>
            <a:endParaRPr lang="tr-TR" dirty="0">
              <a:latin typeface="Minion Pro" panose="02040503050201020203" pitchFamily="18" charset="0"/>
            </a:endParaRPr>
          </a:p>
          <a:p>
            <a:pPr lvl="2" algn="just">
              <a:lnSpc>
                <a:spcPct val="80000"/>
              </a:lnSpc>
              <a:buFont typeface="Wingdings" pitchFamily="2" charset="2"/>
              <a:buNone/>
              <a:defRPr/>
            </a:pPr>
            <a:r>
              <a:rPr lang="tr-TR" b="1" u="sng" dirty="0" smtClean="0">
                <a:latin typeface="Minion Pro" panose="02040503050201020203" pitchFamily="18" charset="0"/>
              </a:rPr>
              <a:t>Kademe </a:t>
            </a:r>
            <a:r>
              <a:rPr lang="tr-TR" b="1" u="sng" dirty="0">
                <a:latin typeface="Minion Pro" panose="02040503050201020203" pitchFamily="18" charset="0"/>
              </a:rPr>
              <a:t>ilerlemesinin durdurulması cezasını gerektiren fiil ve haller şunlardır:</a:t>
            </a:r>
          </a:p>
          <a:p>
            <a:pPr marL="914400" lvl="1" indent="-457200" algn="just">
              <a:lnSpc>
                <a:spcPct val="80000"/>
              </a:lnSpc>
              <a:buFont typeface="+mj-lt"/>
              <a:buAutoNum type="alphaLcPeriod"/>
              <a:defRPr/>
            </a:pPr>
            <a:r>
              <a:rPr lang="tr-TR" sz="1900" dirty="0" smtClean="0">
                <a:latin typeface="Minion Pro" panose="02040503050201020203" pitchFamily="18" charset="0"/>
              </a:rPr>
              <a:t>Göreve </a:t>
            </a:r>
            <a:r>
              <a:rPr lang="tr-TR" sz="1900" dirty="0">
                <a:latin typeface="Minion Pro" panose="02040503050201020203" pitchFamily="18" charset="0"/>
              </a:rPr>
              <a:t>sarhoş gelmek, görev yerinde alkollü içki içmek</a:t>
            </a:r>
            <a:r>
              <a:rPr lang="tr-TR" sz="1900" dirty="0" smtClean="0">
                <a:latin typeface="Minion Pro" panose="02040503050201020203" pitchFamily="18" charset="0"/>
              </a:rPr>
              <a:t>,</a:t>
            </a:r>
          </a:p>
          <a:p>
            <a:pPr marL="914400" lvl="1" indent="-457200" algn="just">
              <a:lnSpc>
                <a:spcPct val="80000"/>
              </a:lnSpc>
              <a:buFont typeface="+mj-lt"/>
              <a:buAutoNum type="alphaLcPeriod"/>
              <a:defRPr/>
            </a:pPr>
            <a:endParaRPr lang="tr-TR" sz="1900" dirty="0">
              <a:latin typeface="Minion Pro" panose="02040503050201020203" pitchFamily="18" charset="0"/>
            </a:endParaRPr>
          </a:p>
          <a:p>
            <a:pPr marL="914400" lvl="1" indent="-457200" algn="just">
              <a:lnSpc>
                <a:spcPct val="80000"/>
              </a:lnSpc>
              <a:buFont typeface="+mj-lt"/>
              <a:buAutoNum type="alphaLcPeriod"/>
              <a:defRPr/>
            </a:pPr>
            <a:r>
              <a:rPr lang="tr-TR" sz="1900" dirty="0" smtClean="0">
                <a:latin typeface="Minion Pro" panose="02040503050201020203" pitchFamily="18" charset="0"/>
              </a:rPr>
              <a:t>Özürsüz </a:t>
            </a:r>
            <a:r>
              <a:rPr lang="tr-TR" sz="1900" dirty="0">
                <a:latin typeface="Minion Pro" panose="02040503050201020203" pitchFamily="18" charset="0"/>
              </a:rPr>
              <a:t>ve kesintisiz 3 - 9 gün göreve gelmemek</a:t>
            </a:r>
            <a:r>
              <a:rPr lang="tr-TR" sz="1900" dirty="0" smtClean="0">
                <a:latin typeface="Minion Pro" panose="02040503050201020203" pitchFamily="18" charset="0"/>
              </a:rPr>
              <a:t>,</a:t>
            </a:r>
          </a:p>
          <a:p>
            <a:pPr marL="914400" lvl="1" indent="-457200" algn="just">
              <a:lnSpc>
                <a:spcPct val="80000"/>
              </a:lnSpc>
              <a:buFont typeface="+mj-lt"/>
              <a:buAutoNum type="alphaLcPeriod"/>
              <a:defRPr/>
            </a:pPr>
            <a:endParaRPr lang="tr-TR" sz="1900" dirty="0">
              <a:latin typeface="Minion Pro" panose="02040503050201020203" pitchFamily="18" charset="0"/>
            </a:endParaRPr>
          </a:p>
          <a:p>
            <a:pPr marL="914400" lvl="1" indent="-457200" algn="just">
              <a:lnSpc>
                <a:spcPct val="80000"/>
              </a:lnSpc>
              <a:buFont typeface="+mj-lt"/>
              <a:buAutoNum type="alphaLcPeriod"/>
              <a:defRPr/>
            </a:pPr>
            <a:r>
              <a:rPr lang="tr-TR" sz="1900" dirty="0" smtClean="0">
                <a:latin typeface="Minion Pro" panose="02040503050201020203" pitchFamily="18" charset="0"/>
              </a:rPr>
              <a:t>Görevi </a:t>
            </a:r>
            <a:r>
              <a:rPr lang="tr-TR" sz="1900" dirty="0">
                <a:latin typeface="Minion Pro" panose="02040503050201020203" pitchFamily="18" charset="0"/>
              </a:rPr>
              <a:t>ile ilgili olarak her ne şekilde olursa olsun çıkar sağlamak, </a:t>
            </a:r>
            <a:endParaRPr lang="tr-TR" sz="1900" dirty="0" smtClean="0">
              <a:latin typeface="Minion Pro" panose="02040503050201020203" pitchFamily="18" charset="0"/>
            </a:endParaRPr>
          </a:p>
          <a:p>
            <a:pPr marL="914400" lvl="1" indent="-457200" algn="just">
              <a:lnSpc>
                <a:spcPct val="80000"/>
              </a:lnSpc>
              <a:buFont typeface="+mj-lt"/>
              <a:buAutoNum type="alphaLcPeriod"/>
              <a:defRPr/>
            </a:pPr>
            <a:endParaRPr lang="tr-TR" sz="1900" dirty="0">
              <a:latin typeface="Minion Pro" panose="02040503050201020203" pitchFamily="18" charset="0"/>
            </a:endParaRPr>
          </a:p>
          <a:p>
            <a:pPr marL="914400" lvl="1" indent="-457200" algn="just">
              <a:lnSpc>
                <a:spcPct val="80000"/>
              </a:lnSpc>
              <a:buFont typeface="+mj-lt"/>
              <a:buAutoNum type="alphaLcPeriod"/>
              <a:defRPr/>
            </a:pPr>
            <a:r>
              <a:rPr lang="tr-TR" sz="1900" dirty="0" smtClean="0">
                <a:latin typeface="Minion Pro" panose="02040503050201020203" pitchFamily="18" charset="0"/>
              </a:rPr>
              <a:t>Amirine </a:t>
            </a:r>
            <a:r>
              <a:rPr lang="tr-TR" sz="1900" dirty="0">
                <a:latin typeface="Minion Pro" panose="02040503050201020203" pitchFamily="18" charset="0"/>
              </a:rPr>
              <a:t>veya maiyetindekilere karşı küçük düşürücü veya aşağılayıcı fiil ve hareketler yapmak</a:t>
            </a:r>
            <a:r>
              <a:rPr lang="tr-TR" sz="1900" dirty="0" smtClean="0">
                <a:latin typeface="Minion Pro" panose="02040503050201020203" pitchFamily="18" charset="0"/>
              </a:rPr>
              <a:t>,</a:t>
            </a:r>
          </a:p>
          <a:p>
            <a:pPr marL="914400" lvl="1" indent="-457200" algn="just">
              <a:lnSpc>
                <a:spcPct val="80000"/>
              </a:lnSpc>
              <a:buFont typeface="+mj-lt"/>
              <a:buAutoNum type="alphaLcPeriod"/>
              <a:defRPr/>
            </a:pPr>
            <a:endParaRPr lang="tr-TR" sz="1900" dirty="0">
              <a:latin typeface="Minion Pro" panose="02040503050201020203" pitchFamily="18" charset="0"/>
            </a:endParaRPr>
          </a:p>
          <a:p>
            <a:pPr marL="914400" lvl="1" indent="-457200" algn="just">
              <a:lnSpc>
                <a:spcPct val="80000"/>
              </a:lnSpc>
              <a:buFont typeface="+mj-lt"/>
              <a:buAutoNum type="alphaLcPeriod"/>
              <a:defRPr/>
            </a:pPr>
            <a:r>
              <a:rPr lang="tr-TR" sz="1900" dirty="0" smtClean="0">
                <a:latin typeface="Minion Pro" panose="02040503050201020203" pitchFamily="18" charset="0"/>
              </a:rPr>
              <a:t>Görev </a:t>
            </a:r>
            <a:r>
              <a:rPr lang="tr-TR" sz="1900" dirty="0">
                <a:latin typeface="Minion Pro" panose="02040503050201020203" pitchFamily="18" charset="0"/>
              </a:rPr>
              <a:t>yeri sınırları içinde herhangi bir yeri toplantı, tören ve benzeri amaçlarla izinsiz kullanmak veya kullandırmak</a:t>
            </a:r>
            <a:r>
              <a:rPr lang="tr-TR" sz="1900" dirty="0" smtClean="0">
                <a:latin typeface="Minion Pro" panose="02040503050201020203" pitchFamily="18" charset="0"/>
              </a:rPr>
              <a:t>,</a:t>
            </a:r>
          </a:p>
          <a:p>
            <a:pPr marL="914400" lvl="1" indent="-457200" algn="just">
              <a:lnSpc>
                <a:spcPct val="80000"/>
              </a:lnSpc>
              <a:buFont typeface="+mj-lt"/>
              <a:buAutoNum type="alphaLcPeriod"/>
              <a:defRPr/>
            </a:pPr>
            <a:endParaRPr lang="tr-TR" sz="1900" dirty="0">
              <a:latin typeface="Minion Pro" panose="02040503050201020203" pitchFamily="18" charset="0"/>
            </a:endParaRPr>
          </a:p>
          <a:p>
            <a:pPr marL="914400" lvl="1" indent="-457200" algn="just">
              <a:lnSpc>
                <a:spcPct val="80000"/>
              </a:lnSpc>
              <a:buFont typeface="+mj-lt"/>
              <a:buAutoNum type="alphaLcPeriod"/>
              <a:defRPr/>
            </a:pPr>
            <a:r>
              <a:rPr lang="tr-TR" sz="1900" dirty="0" smtClean="0">
                <a:latin typeface="Minion Pro" panose="02040503050201020203" pitchFamily="18" charset="0"/>
              </a:rPr>
              <a:t>Gerçeğe </a:t>
            </a:r>
            <a:r>
              <a:rPr lang="tr-TR" sz="1900" dirty="0">
                <a:latin typeface="Minion Pro" panose="02040503050201020203" pitchFamily="18" charset="0"/>
              </a:rPr>
              <a:t>aykırı rapor ve belge düzenlemek</a:t>
            </a:r>
            <a:r>
              <a:rPr lang="tr-TR" sz="1900" dirty="0" smtClean="0">
                <a:latin typeface="Minion Pro" panose="02040503050201020203" pitchFamily="18" charset="0"/>
              </a:rPr>
              <a:t>,</a:t>
            </a:r>
          </a:p>
          <a:p>
            <a:pPr marL="914400" lvl="1" indent="-457200" algn="just">
              <a:lnSpc>
                <a:spcPct val="80000"/>
              </a:lnSpc>
              <a:buFont typeface="+mj-lt"/>
              <a:buAutoNum type="alphaLcPeriod"/>
              <a:defRPr/>
            </a:pPr>
            <a:endParaRPr lang="tr-TR" sz="1900" dirty="0" smtClean="0">
              <a:latin typeface="Minion Pro" panose="02040503050201020203" pitchFamily="18" charset="0"/>
            </a:endParaRPr>
          </a:p>
          <a:p>
            <a:pPr marL="914400" lvl="1" indent="-457200" algn="just">
              <a:lnSpc>
                <a:spcPct val="80000"/>
              </a:lnSpc>
              <a:buFont typeface="+mj-lt"/>
              <a:buAutoNum type="alphaLcPeriod" startAt="8"/>
              <a:defRPr/>
            </a:pPr>
            <a:r>
              <a:rPr lang="tr-TR" sz="1900" dirty="0">
                <a:latin typeface="Minion Pro" panose="02040503050201020203" pitchFamily="18" charset="0"/>
              </a:rPr>
              <a:t>Ticaret yapmak veya Devlet memurlarına yasaklanan diğer kazanç getirici faaliyetlerde bulunmak,</a:t>
            </a:r>
          </a:p>
          <a:p>
            <a:pPr marL="914400" lvl="1" indent="-457200" algn="just">
              <a:lnSpc>
                <a:spcPct val="80000"/>
              </a:lnSpc>
              <a:buFont typeface="+mj-lt"/>
              <a:buAutoNum type="alphaLcPeriod" startAt="8"/>
              <a:defRPr/>
            </a:pPr>
            <a:endParaRPr lang="tr-TR" dirty="0">
              <a:latin typeface="Minion Pro" panose="02040503050201020203" pitchFamily="18" charset="0"/>
            </a:endParaRPr>
          </a:p>
          <a:p>
            <a:pPr marL="0" indent="0" algn="just" eaLnBrk="1" hangingPunct="1">
              <a:lnSpc>
                <a:spcPct val="80000"/>
              </a:lnSpc>
              <a:buFont typeface="Wingdings" pitchFamily="2" charset="2"/>
              <a:buNone/>
              <a:defRPr/>
            </a:pPr>
            <a:endParaRPr lang="tr-TR" b="1" dirty="0">
              <a:latin typeface="Minion Pro" panose="02040503050201020203"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11</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404664"/>
            <a:ext cx="7488832" cy="5632311"/>
          </a:xfrm>
          <a:prstGeom prst="rect">
            <a:avLst/>
          </a:prstGeom>
        </p:spPr>
        <p:txBody>
          <a:bodyPr wrap="square">
            <a:spAutoFit/>
          </a:bodyPr>
          <a:lstStyle/>
          <a:p>
            <a:pPr marL="0" indent="0" algn="just" eaLnBrk="1" hangingPunct="1">
              <a:buFont typeface="Wingdings" pitchFamily="2" charset="2"/>
              <a:buNone/>
              <a:defRPr/>
            </a:pPr>
            <a:endParaRPr lang="tr-TR" sz="1800" dirty="0">
              <a:latin typeface="Minion Pro" panose="02040503050201020203" pitchFamily="18" charset="0"/>
            </a:endParaRPr>
          </a:p>
          <a:p>
            <a:pPr marL="914400" lvl="4" algn="just">
              <a:defRPr/>
            </a:pPr>
            <a:r>
              <a:rPr lang="tr-TR" sz="1900" b="1" u="sng" dirty="0">
                <a:latin typeface="Minion Pro" panose="02040503050201020203" pitchFamily="18" charset="0"/>
              </a:rPr>
              <a:t>Kademe ilerlemesinin durdurulması cezasını gerektiren fiil ve haller şunlardır</a:t>
            </a:r>
            <a:r>
              <a:rPr lang="tr-TR" sz="1900" b="1" u="sng" dirty="0" smtClean="0">
                <a:latin typeface="Minion Pro" panose="02040503050201020203" pitchFamily="18" charset="0"/>
              </a:rPr>
              <a:t>:</a:t>
            </a:r>
            <a:endParaRPr lang="tr-TR" sz="1800" dirty="0" smtClean="0">
              <a:latin typeface="Minion Pro" panose="02040503050201020203" pitchFamily="18" charset="0"/>
            </a:endParaRPr>
          </a:p>
          <a:p>
            <a:pPr marL="914400" lvl="1" indent="-457200" algn="just">
              <a:buFont typeface="+mj-lt"/>
              <a:buAutoNum type="alphaLcPeriod" startAt="9"/>
              <a:defRPr/>
            </a:pPr>
            <a:r>
              <a:rPr lang="tr-TR" sz="1600" dirty="0" smtClean="0">
                <a:latin typeface="Minion Pro" panose="02040503050201020203" pitchFamily="18" charset="0"/>
              </a:rPr>
              <a:t>Görevin </a:t>
            </a:r>
            <a:r>
              <a:rPr lang="tr-TR" sz="1600" dirty="0">
                <a:latin typeface="Minion Pro" panose="02040503050201020203" pitchFamily="18" charset="0"/>
              </a:rPr>
              <a:t>yerine getirilmesinde dil, ırk, cinsiyet, siyasi düşünce, felsefi inanç, din ve mezhep ayrımı yapmak, kişilerin yarar veya zararını hedef tutan davranışlarda bulunmak</a:t>
            </a:r>
            <a:r>
              <a:rPr lang="tr-TR" sz="1600" dirty="0" smtClean="0">
                <a:latin typeface="Minion Pro" panose="02040503050201020203" pitchFamily="18" charset="0"/>
              </a:rPr>
              <a:t>,</a:t>
            </a:r>
          </a:p>
          <a:p>
            <a:pPr marL="914400" lvl="1" indent="-457200" algn="just">
              <a:buFont typeface="+mj-lt"/>
              <a:buAutoNum type="alphaLcPeriod" startAt="9"/>
              <a:defRPr/>
            </a:pPr>
            <a:endParaRPr lang="tr-TR" sz="1600" dirty="0">
              <a:latin typeface="Minion Pro" panose="02040503050201020203" pitchFamily="18" charset="0"/>
            </a:endParaRPr>
          </a:p>
          <a:p>
            <a:pPr marL="914400" lvl="1" indent="-457200" algn="just">
              <a:buFont typeface="+mj-lt"/>
              <a:buAutoNum type="alphaLcPeriod" startAt="9"/>
              <a:defRPr/>
            </a:pPr>
            <a:r>
              <a:rPr lang="tr-TR" sz="1600" dirty="0" smtClean="0">
                <a:latin typeface="Minion Pro" panose="02040503050201020203" pitchFamily="18" charset="0"/>
              </a:rPr>
              <a:t>Belirlenen </a:t>
            </a:r>
            <a:r>
              <a:rPr lang="tr-TR" sz="1600" dirty="0">
                <a:latin typeface="Minion Pro" panose="02040503050201020203" pitchFamily="18" charset="0"/>
              </a:rPr>
              <a:t>durum ve sürelerde mal bildiriminde bulunmamak</a:t>
            </a:r>
            <a:r>
              <a:rPr lang="tr-TR" sz="1600" dirty="0" smtClean="0">
                <a:latin typeface="Minion Pro" panose="02040503050201020203" pitchFamily="18" charset="0"/>
              </a:rPr>
              <a:t>,</a:t>
            </a:r>
          </a:p>
          <a:p>
            <a:pPr marL="914400" lvl="1" indent="-457200" algn="just">
              <a:buFont typeface="+mj-lt"/>
              <a:buAutoNum type="alphaLcPeriod" startAt="9"/>
              <a:defRPr/>
            </a:pPr>
            <a:endParaRPr lang="tr-TR" sz="1600" dirty="0">
              <a:latin typeface="Minion Pro" panose="02040503050201020203" pitchFamily="18" charset="0"/>
            </a:endParaRPr>
          </a:p>
          <a:p>
            <a:pPr marL="914400" lvl="1" indent="-457200" algn="just">
              <a:buFont typeface="+mj-lt"/>
              <a:buAutoNum type="alphaLcPeriod" startAt="9"/>
              <a:defRPr/>
            </a:pPr>
            <a:r>
              <a:rPr lang="tr-TR" sz="1600" dirty="0" smtClean="0">
                <a:latin typeface="Minion Pro" panose="02040503050201020203" pitchFamily="18" charset="0"/>
              </a:rPr>
              <a:t>Açıklanması </a:t>
            </a:r>
            <a:r>
              <a:rPr lang="tr-TR" sz="1600" dirty="0">
                <a:latin typeface="Minion Pro" panose="02040503050201020203" pitchFamily="18" charset="0"/>
              </a:rPr>
              <a:t>yasaklanan bilgileri açıklamak</a:t>
            </a:r>
            <a:r>
              <a:rPr lang="tr-TR" sz="1600" dirty="0" smtClean="0">
                <a:latin typeface="Minion Pro" panose="02040503050201020203" pitchFamily="18" charset="0"/>
              </a:rPr>
              <a:t>,</a:t>
            </a:r>
          </a:p>
          <a:p>
            <a:pPr marL="914400" lvl="1" indent="-457200" algn="just">
              <a:buFont typeface="+mj-lt"/>
              <a:buAutoNum type="alphaLcPeriod" startAt="9"/>
              <a:defRPr/>
            </a:pPr>
            <a:endParaRPr lang="tr-TR" sz="1600" dirty="0">
              <a:latin typeface="Minion Pro" panose="02040503050201020203" pitchFamily="18" charset="0"/>
            </a:endParaRPr>
          </a:p>
          <a:p>
            <a:pPr marL="914400" lvl="1" indent="-457200" algn="just">
              <a:buFont typeface="+mj-lt"/>
              <a:buAutoNum type="alphaLcPeriod" startAt="9"/>
              <a:defRPr/>
            </a:pPr>
            <a:r>
              <a:rPr lang="tr-TR" sz="1600" dirty="0" smtClean="0">
                <a:latin typeface="Minion Pro" panose="02040503050201020203" pitchFamily="18" charset="0"/>
              </a:rPr>
              <a:t>Amirine</a:t>
            </a:r>
            <a:r>
              <a:rPr lang="tr-TR" sz="1600" dirty="0">
                <a:latin typeface="Minion Pro" panose="02040503050201020203" pitchFamily="18" charset="0"/>
              </a:rPr>
              <a:t>, maiyetindekilere, iş arkadaşları veya iş sahiplerine hakarette bulunmak veya bunları tehdit </a:t>
            </a:r>
            <a:r>
              <a:rPr lang="tr-TR" sz="1600" dirty="0" smtClean="0">
                <a:latin typeface="Minion Pro" panose="02040503050201020203" pitchFamily="18" charset="0"/>
              </a:rPr>
              <a:t>etmek,</a:t>
            </a:r>
          </a:p>
          <a:p>
            <a:pPr marL="914400" lvl="1" indent="-457200" algn="just">
              <a:buFont typeface="+mj-lt"/>
              <a:buAutoNum type="alphaLcPeriod" startAt="9"/>
              <a:defRPr/>
            </a:pPr>
            <a:endParaRPr lang="tr-TR" sz="1600" dirty="0" smtClean="0">
              <a:latin typeface="Minion Pro" panose="02040503050201020203" pitchFamily="18" charset="0"/>
            </a:endParaRPr>
          </a:p>
          <a:p>
            <a:pPr marL="914400" lvl="1" indent="-457200" algn="just">
              <a:buFont typeface="+mj-lt"/>
              <a:buAutoNum type="alphaLcPeriod" startAt="9"/>
              <a:defRPr/>
            </a:pPr>
            <a:r>
              <a:rPr lang="tr-TR" sz="1600" dirty="0" smtClean="0">
                <a:latin typeface="Minion Pro" panose="02040503050201020203" pitchFamily="18" charset="0"/>
              </a:rPr>
              <a:t>Diplomatik </a:t>
            </a:r>
            <a:r>
              <a:rPr lang="tr-TR" sz="1600" dirty="0">
                <a:latin typeface="Minion Pro" panose="02040503050201020203" pitchFamily="18" charset="0"/>
              </a:rPr>
              <a:t>statüsünden yararlanmak suretiyle yurt dışında, haklı bir sebep göstermeksizin ödeme kabiliyetinin üstünde borçlanmak ve borçlarını ödemedeki tutum ve davranışlarıyla Devlet itibarını zedelemek veya zorunlu bir sebebe dayanmaksızın borcunu ödemeden yurda </a:t>
            </a:r>
            <a:r>
              <a:rPr lang="tr-TR" sz="1600" dirty="0" smtClean="0">
                <a:latin typeface="Minion Pro" panose="02040503050201020203" pitchFamily="18" charset="0"/>
              </a:rPr>
              <a:t>dönmek,</a:t>
            </a:r>
          </a:p>
          <a:p>
            <a:pPr marL="914400" lvl="1" indent="-457200" algn="just">
              <a:buFont typeface="+mj-lt"/>
              <a:buAutoNum type="alphaLcPeriod" startAt="9"/>
              <a:defRPr/>
            </a:pPr>
            <a:endParaRPr lang="tr-TR" sz="1600" dirty="0">
              <a:latin typeface="Minion Pro" panose="02040503050201020203" pitchFamily="18" charset="0"/>
            </a:endParaRPr>
          </a:p>
          <a:p>
            <a:pPr marL="914400" lvl="1" indent="-457200" algn="just">
              <a:buFont typeface="+mj-lt"/>
              <a:buAutoNum type="alphaLcPeriod" startAt="9"/>
              <a:defRPr/>
            </a:pPr>
            <a:r>
              <a:rPr lang="tr-TR" sz="1600" dirty="0" smtClean="0">
                <a:latin typeface="Minion Pro" panose="02040503050201020203" pitchFamily="18" charset="0"/>
              </a:rPr>
              <a:t>Verilen </a:t>
            </a:r>
            <a:r>
              <a:rPr lang="tr-TR" sz="1600" dirty="0">
                <a:latin typeface="Minion Pro" panose="02040503050201020203" pitchFamily="18" charset="0"/>
              </a:rPr>
              <a:t>görev ve emirleri kasten yapmamak</a:t>
            </a:r>
            <a:r>
              <a:rPr lang="tr-TR" sz="1600" dirty="0" smtClean="0">
                <a:latin typeface="Minion Pro" panose="02040503050201020203" pitchFamily="18" charset="0"/>
              </a:rPr>
              <a:t>,</a:t>
            </a:r>
          </a:p>
          <a:p>
            <a:pPr marL="914400" lvl="1" indent="-457200" algn="just">
              <a:buFont typeface="+mj-lt"/>
              <a:buAutoNum type="alphaLcPeriod" startAt="9"/>
              <a:defRPr/>
            </a:pPr>
            <a:endParaRPr lang="tr-TR" sz="1600" dirty="0">
              <a:latin typeface="Minion Pro" panose="02040503050201020203" pitchFamily="18" charset="0"/>
            </a:endParaRPr>
          </a:p>
          <a:p>
            <a:pPr marL="914400" lvl="1" indent="-457200" algn="just">
              <a:buFont typeface="+mj-lt"/>
              <a:buAutoNum type="alphaLcPeriod" startAt="9"/>
              <a:defRPr/>
            </a:pPr>
            <a:r>
              <a:rPr lang="tr-TR" sz="1600" dirty="0" smtClean="0">
                <a:latin typeface="Minion Pro" panose="02040503050201020203" pitchFamily="18" charset="0"/>
              </a:rPr>
              <a:t>Herhangi </a:t>
            </a:r>
            <a:r>
              <a:rPr lang="tr-TR" sz="1600" dirty="0">
                <a:latin typeface="Minion Pro" panose="02040503050201020203" pitchFamily="18" charset="0"/>
              </a:rPr>
              <a:t>bir siyasi parti yararına veya zararına fiilen faaliyette bulunmak</a:t>
            </a:r>
            <a:r>
              <a:rPr lang="tr-TR" sz="1600" dirty="0" smtClean="0">
                <a:latin typeface="Minion Pro" panose="02040503050201020203" pitchFamily="18" charset="0"/>
              </a:rPr>
              <a:t>.</a:t>
            </a:r>
            <a:endParaRPr lang="tr-TR" sz="1600" dirty="0">
              <a:latin typeface="Minion Pro" panose="02040503050201020203"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12</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908720"/>
            <a:ext cx="7704856" cy="5417637"/>
          </a:xfrm>
          <a:prstGeom prst="rect">
            <a:avLst/>
          </a:prstGeom>
        </p:spPr>
        <p:txBody>
          <a:bodyPr wrap="square">
            <a:spAutoFit/>
          </a:bodyPr>
          <a:lstStyle/>
          <a:p>
            <a:pPr marL="0" indent="0" eaLnBrk="1" hangingPunct="1">
              <a:lnSpc>
                <a:spcPct val="90000"/>
              </a:lnSpc>
              <a:buFont typeface="Wingdings" pitchFamily="2" charset="2"/>
              <a:buNone/>
              <a:defRPr/>
            </a:pPr>
            <a:r>
              <a:rPr lang="tr-TR" b="1" dirty="0">
                <a:latin typeface="Minion Pro" panose="02040503050201020203" pitchFamily="18" charset="0"/>
              </a:rPr>
              <a:t>E - Devlet memurluğundan çıkarma : </a:t>
            </a:r>
            <a:r>
              <a:rPr lang="tr-TR" i="1" dirty="0">
                <a:latin typeface="Minion Pro" panose="02040503050201020203" pitchFamily="18" charset="0"/>
              </a:rPr>
              <a:t>Bir daha Devlet memurluğuna atanmamak üzere memurluktan çıkarmaktır</a:t>
            </a:r>
            <a:r>
              <a:rPr lang="tr-TR" i="1" dirty="0" smtClean="0">
                <a:latin typeface="Minion Pro" panose="02040503050201020203" pitchFamily="18" charset="0"/>
              </a:rPr>
              <a:t>.</a:t>
            </a:r>
          </a:p>
          <a:p>
            <a:pPr marL="0" indent="0" eaLnBrk="1" hangingPunct="1">
              <a:lnSpc>
                <a:spcPct val="90000"/>
              </a:lnSpc>
              <a:buFont typeface="Wingdings" pitchFamily="2" charset="2"/>
              <a:buNone/>
              <a:defRPr/>
            </a:pPr>
            <a:endParaRPr lang="tr-TR" i="1" dirty="0">
              <a:latin typeface="Minion Pro" panose="02040503050201020203" pitchFamily="18" charset="0"/>
            </a:endParaRPr>
          </a:p>
          <a:p>
            <a:pPr lvl="2">
              <a:lnSpc>
                <a:spcPct val="90000"/>
              </a:lnSpc>
              <a:buFont typeface="Wingdings" pitchFamily="2" charset="2"/>
              <a:buNone/>
              <a:defRPr/>
            </a:pPr>
            <a:r>
              <a:rPr lang="tr-TR" sz="1800" b="1" u="sng" dirty="0" smtClean="0">
                <a:latin typeface="Minion Pro" panose="02040503050201020203" pitchFamily="18" charset="0"/>
              </a:rPr>
              <a:t>Devlet </a:t>
            </a:r>
            <a:r>
              <a:rPr lang="tr-TR" sz="1800" b="1" u="sng" dirty="0">
                <a:latin typeface="Minion Pro" panose="02040503050201020203" pitchFamily="18" charset="0"/>
              </a:rPr>
              <a:t>memurluğundan çıkarma cezasını gerektiren fiil ve haller şunlardır:</a:t>
            </a:r>
          </a:p>
          <a:p>
            <a:pPr marL="914400" lvl="1" indent="-457200" algn="just">
              <a:lnSpc>
                <a:spcPct val="90000"/>
              </a:lnSpc>
              <a:buFont typeface="+mj-lt"/>
              <a:buAutoNum type="alphaLcPeriod"/>
              <a:defRPr/>
            </a:pPr>
            <a:r>
              <a:rPr lang="tr-TR" sz="1800" dirty="0" smtClean="0">
                <a:latin typeface="Minion Pro" panose="02040503050201020203" pitchFamily="18" charset="0"/>
              </a:rPr>
              <a:t>İdeolojik </a:t>
            </a:r>
            <a:r>
              <a:rPr lang="tr-TR" sz="1800" dirty="0">
                <a:latin typeface="Minion Pro" panose="02040503050201020203" pitchFamily="18" charset="0"/>
              </a:rPr>
              <a:t>veya siyasi amaçlarla kurumların huzur, sükun ve çalışma düzenini bozmak, boykot, işgal, </a:t>
            </a:r>
            <a:r>
              <a:rPr lang="tr-TR" sz="1800" i="1" dirty="0" smtClean="0">
                <a:latin typeface="Minion Pro" panose="02040503050201020203" pitchFamily="18" charset="0"/>
              </a:rPr>
              <a:t>"</a:t>
            </a:r>
            <a:r>
              <a:rPr lang="tr-TR" sz="1800" i="1" dirty="0">
                <a:latin typeface="Minion Pro" panose="02040503050201020203" pitchFamily="18" charset="0"/>
              </a:rPr>
              <a:t>kamu hizmetlerinin yürütülmesini engelleme"</a:t>
            </a:r>
            <a:r>
              <a:rPr lang="tr-TR" sz="1800" dirty="0">
                <a:latin typeface="Minion Pro" panose="02040503050201020203" pitchFamily="18" charset="0"/>
              </a:rPr>
              <a:t>, işi yavaşlatma ve grev gibi eylemlere katılmak veya bu amaçlarla toplu olarak göreve gelmemek, bunları tahrik ve teşvik etmek veya yardımda bulunmak</a:t>
            </a:r>
            <a:r>
              <a:rPr lang="tr-TR" sz="1800" dirty="0" smtClean="0">
                <a:latin typeface="Minion Pro" panose="02040503050201020203" pitchFamily="18" charset="0"/>
              </a:rPr>
              <a:t>,</a:t>
            </a:r>
          </a:p>
          <a:p>
            <a:pPr marL="914400" lvl="1" indent="-457200" algn="just">
              <a:lnSpc>
                <a:spcPct val="90000"/>
              </a:lnSpc>
              <a:buFont typeface="+mj-lt"/>
              <a:buAutoNum type="alphaLcPeriod"/>
              <a:defRPr/>
            </a:pPr>
            <a:endParaRPr lang="tr-TR" sz="1800" dirty="0">
              <a:latin typeface="Minion Pro" panose="02040503050201020203" pitchFamily="18" charset="0"/>
            </a:endParaRPr>
          </a:p>
          <a:p>
            <a:pPr marL="914400" lvl="1" indent="-457200" algn="just">
              <a:lnSpc>
                <a:spcPct val="90000"/>
              </a:lnSpc>
              <a:buFont typeface="+mj-lt"/>
              <a:buAutoNum type="alphaLcPeriod"/>
              <a:defRPr/>
            </a:pPr>
            <a:r>
              <a:rPr lang="tr-TR" sz="1800" dirty="0" smtClean="0">
                <a:latin typeface="Minion Pro" panose="02040503050201020203" pitchFamily="18" charset="0"/>
              </a:rPr>
              <a:t>Yasaklanmış </a:t>
            </a:r>
            <a:r>
              <a:rPr lang="tr-TR" sz="1800" dirty="0">
                <a:latin typeface="Minion Pro" panose="02040503050201020203" pitchFamily="18" charset="0"/>
              </a:rPr>
              <a:t>her türlü yayını veya siyasi veya ideolojik amaçlı bildiri, afiş, pankart, bant ve benzerlerini basmak, çoğaltmak, dağıtmak veya bunları kurumların herhangi bir yerine asmak veya teşhir etmek</a:t>
            </a:r>
            <a:r>
              <a:rPr lang="tr-TR" sz="1800" dirty="0" smtClean="0">
                <a:latin typeface="Minion Pro" panose="02040503050201020203" pitchFamily="18" charset="0"/>
              </a:rPr>
              <a:t>,</a:t>
            </a:r>
          </a:p>
          <a:p>
            <a:pPr marL="914400" lvl="1" indent="-457200" algn="just">
              <a:lnSpc>
                <a:spcPct val="90000"/>
              </a:lnSpc>
              <a:buFont typeface="+mj-lt"/>
              <a:buAutoNum type="alphaLcPeriod"/>
              <a:defRPr/>
            </a:pPr>
            <a:endParaRPr lang="tr-TR" sz="1800" dirty="0">
              <a:latin typeface="Minion Pro" panose="02040503050201020203" pitchFamily="18" charset="0"/>
            </a:endParaRPr>
          </a:p>
          <a:p>
            <a:pPr marL="914400" lvl="1" indent="-457200" algn="just">
              <a:lnSpc>
                <a:spcPct val="90000"/>
              </a:lnSpc>
              <a:buFont typeface="+mj-lt"/>
              <a:buAutoNum type="alphaLcPeriod"/>
              <a:defRPr/>
            </a:pPr>
            <a:r>
              <a:rPr lang="tr-TR" sz="1800" dirty="0" smtClean="0">
                <a:latin typeface="Minion Pro" panose="02040503050201020203" pitchFamily="18" charset="0"/>
              </a:rPr>
              <a:t>Siyasi </a:t>
            </a:r>
            <a:r>
              <a:rPr lang="tr-TR" sz="1800" dirty="0">
                <a:latin typeface="Minion Pro" panose="02040503050201020203" pitchFamily="18" charset="0"/>
              </a:rPr>
              <a:t>partiye girmek</a:t>
            </a:r>
            <a:r>
              <a:rPr lang="tr-TR" sz="1800" dirty="0" smtClean="0">
                <a:latin typeface="Minion Pro" panose="02040503050201020203" pitchFamily="18" charset="0"/>
              </a:rPr>
              <a:t>,</a:t>
            </a:r>
          </a:p>
          <a:p>
            <a:pPr marL="914400" lvl="1" indent="-457200" algn="just">
              <a:lnSpc>
                <a:spcPct val="90000"/>
              </a:lnSpc>
              <a:buFont typeface="+mj-lt"/>
              <a:buAutoNum type="alphaLcPeriod"/>
              <a:defRPr/>
            </a:pPr>
            <a:endParaRPr lang="tr-TR" sz="1800" dirty="0">
              <a:latin typeface="Minion Pro" panose="02040503050201020203" pitchFamily="18" charset="0"/>
            </a:endParaRPr>
          </a:p>
          <a:p>
            <a:pPr marL="914400" lvl="1" indent="-457200" algn="just">
              <a:lnSpc>
                <a:spcPct val="90000"/>
              </a:lnSpc>
              <a:buFont typeface="+mj-lt"/>
              <a:buAutoNum type="alphaLcPeriod"/>
              <a:defRPr/>
            </a:pPr>
            <a:r>
              <a:rPr lang="tr-TR" sz="1800" dirty="0" smtClean="0">
                <a:latin typeface="Minion Pro" panose="02040503050201020203" pitchFamily="18" charset="0"/>
              </a:rPr>
              <a:t>Özürsüz </a:t>
            </a:r>
            <a:r>
              <a:rPr lang="tr-TR" sz="1800" dirty="0">
                <a:latin typeface="Minion Pro" panose="02040503050201020203" pitchFamily="18" charset="0"/>
              </a:rPr>
              <a:t>olarak (...) bir yılda toplam 20 gün göreve gelmemek</a:t>
            </a:r>
            <a:r>
              <a:rPr lang="tr-TR" sz="1800" dirty="0" smtClean="0">
                <a:latin typeface="Minion Pro" panose="02040503050201020203" pitchFamily="18" charset="0"/>
              </a:rPr>
              <a:t>,</a:t>
            </a:r>
          </a:p>
          <a:p>
            <a:pPr marL="914400" lvl="1" indent="-457200" algn="just">
              <a:lnSpc>
                <a:spcPct val="90000"/>
              </a:lnSpc>
              <a:buFont typeface="+mj-lt"/>
              <a:buAutoNum type="alphaLcPeriod"/>
              <a:defRPr/>
            </a:pPr>
            <a:endParaRPr lang="tr-TR" sz="1800" dirty="0">
              <a:latin typeface="Minion Pro" panose="02040503050201020203" pitchFamily="18" charset="0"/>
            </a:endParaRPr>
          </a:p>
          <a:p>
            <a:pPr marL="914400" lvl="1" indent="-457200" algn="just">
              <a:lnSpc>
                <a:spcPct val="90000"/>
              </a:lnSpc>
              <a:buFont typeface="+mj-lt"/>
              <a:buAutoNum type="alphaLcPeriod"/>
              <a:defRPr/>
            </a:pPr>
            <a:r>
              <a:rPr lang="tr-TR" sz="1800" dirty="0" smtClean="0">
                <a:latin typeface="Minion Pro" panose="02040503050201020203" pitchFamily="18" charset="0"/>
              </a:rPr>
              <a:t>Savaş</a:t>
            </a:r>
            <a:r>
              <a:rPr lang="tr-TR" sz="1800" dirty="0">
                <a:latin typeface="Minion Pro" panose="02040503050201020203" pitchFamily="18" charset="0"/>
              </a:rPr>
              <a:t>, olağanüstü hal veya genel afetlere ilişkin konularda amirlerin verdiği görev veya emirleri yapmamak,</a:t>
            </a:r>
            <a:endParaRPr lang="tr-TR" dirty="0">
              <a:latin typeface="Minion Pro" panose="02040503050201020203"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13</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980728"/>
            <a:ext cx="7350196" cy="4807470"/>
          </a:xfrm>
          <a:prstGeom prst="rect">
            <a:avLst/>
          </a:prstGeom>
        </p:spPr>
        <p:txBody>
          <a:bodyPr wrap="square">
            <a:spAutoFit/>
          </a:bodyPr>
          <a:lstStyle/>
          <a:p>
            <a:pPr lvl="2" algn="just">
              <a:lnSpc>
                <a:spcPct val="90000"/>
              </a:lnSpc>
              <a:defRPr/>
            </a:pPr>
            <a:r>
              <a:rPr lang="tr-TR" sz="1800" b="1" u="sng" dirty="0">
                <a:latin typeface="Minion Pro" panose="02040503050201020203" pitchFamily="18" charset="0"/>
              </a:rPr>
              <a:t>Devlet memurluğundan çıkarma cezasını gerektiren fiil ve haller şunlardır</a:t>
            </a:r>
            <a:r>
              <a:rPr lang="tr-TR" sz="1800" b="1" u="sng" dirty="0" smtClean="0">
                <a:latin typeface="Minion Pro" panose="02040503050201020203" pitchFamily="18" charset="0"/>
              </a:rPr>
              <a:t>:</a:t>
            </a:r>
            <a:endParaRPr lang="tr-TR" sz="1800" dirty="0" smtClean="0">
              <a:latin typeface="Minion Pro" panose="02040503050201020203" pitchFamily="18" charset="0"/>
            </a:endParaRPr>
          </a:p>
          <a:p>
            <a:pPr marL="914400" lvl="1" indent="-457200" algn="just">
              <a:lnSpc>
                <a:spcPct val="90000"/>
              </a:lnSpc>
              <a:buFont typeface="+mj-lt"/>
              <a:buAutoNum type="alphaLcPeriod" startAt="6"/>
              <a:defRPr/>
            </a:pPr>
            <a:r>
              <a:rPr lang="tr-TR" sz="1600" dirty="0" smtClean="0">
                <a:latin typeface="Minion Pro" panose="02040503050201020203" pitchFamily="18" charset="0"/>
              </a:rPr>
              <a:t>Amirlerine</a:t>
            </a:r>
            <a:r>
              <a:rPr lang="tr-TR" sz="1600" dirty="0">
                <a:latin typeface="Minion Pro" panose="02040503050201020203" pitchFamily="18" charset="0"/>
              </a:rPr>
              <a:t>, maiyetindekilere ve iş sahiplerine fiili tecavüzde bulunmak</a:t>
            </a:r>
            <a:r>
              <a:rPr lang="tr-TR" sz="1600" dirty="0" smtClean="0">
                <a:latin typeface="Minion Pro" panose="02040503050201020203" pitchFamily="18" charset="0"/>
              </a:rPr>
              <a:t>,</a:t>
            </a:r>
          </a:p>
          <a:p>
            <a:pPr marL="914400" lvl="1" indent="-457200" algn="just">
              <a:lnSpc>
                <a:spcPct val="90000"/>
              </a:lnSpc>
              <a:buFont typeface="+mj-lt"/>
              <a:buAutoNum type="alphaLcPeriod" startAt="6"/>
              <a:defRPr/>
            </a:pPr>
            <a:endParaRPr lang="tr-TR" sz="1600" dirty="0">
              <a:latin typeface="Minion Pro" panose="02040503050201020203" pitchFamily="18" charset="0"/>
            </a:endParaRPr>
          </a:p>
          <a:p>
            <a:pPr marL="914400" lvl="1" indent="-457200" algn="just">
              <a:lnSpc>
                <a:spcPct val="90000"/>
              </a:lnSpc>
              <a:buFont typeface="+mj-lt"/>
              <a:buAutoNum type="alphaLcPeriod" startAt="6"/>
              <a:defRPr/>
            </a:pPr>
            <a:r>
              <a:rPr lang="tr-TR" sz="1600" dirty="0" smtClean="0">
                <a:latin typeface="Minion Pro" panose="02040503050201020203" pitchFamily="18" charset="0"/>
              </a:rPr>
              <a:t>Memurluk </a:t>
            </a:r>
            <a:r>
              <a:rPr lang="tr-TR" sz="1600" dirty="0">
                <a:latin typeface="Minion Pro" panose="02040503050201020203" pitchFamily="18" charset="0"/>
              </a:rPr>
              <a:t>sıfatı ile bağdaşmayacak nitelik ve derecede yüz kızartıcı ve utanç verici hareketlerde bulunmak</a:t>
            </a:r>
            <a:r>
              <a:rPr lang="tr-TR" sz="1600" dirty="0" smtClean="0">
                <a:latin typeface="Minion Pro" panose="02040503050201020203" pitchFamily="18" charset="0"/>
              </a:rPr>
              <a:t>,</a:t>
            </a:r>
          </a:p>
          <a:p>
            <a:pPr marL="914400" lvl="1" indent="-457200" algn="just">
              <a:lnSpc>
                <a:spcPct val="90000"/>
              </a:lnSpc>
              <a:buFont typeface="+mj-lt"/>
              <a:buAutoNum type="alphaLcPeriod" startAt="6"/>
              <a:defRPr/>
            </a:pPr>
            <a:endParaRPr lang="tr-TR" sz="1600" dirty="0">
              <a:latin typeface="Minion Pro" panose="02040503050201020203" pitchFamily="18" charset="0"/>
            </a:endParaRPr>
          </a:p>
          <a:p>
            <a:pPr marL="914400" lvl="1" indent="-457200" algn="just">
              <a:lnSpc>
                <a:spcPct val="90000"/>
              </a:lnSpc>
              <a:buFont typeface="+mj-lt"/>
              <a:buAutoNum type="alphaLcPeriod" startAt="6"/>
              <a:defRPr/>
            </a:pPr>
            <a:r>
              <a:rPr lang="tr-TR" sz="1600" dirty="0" smtClean="0">
                <a:latin typeface="Minion Pro" panose="02040503050201020203" pitchFamily="18" charset="0"/>
              </a:rPr>
              <a:t>Yetki </a:t>
            </a:r>
            <a:r>
              <a:rPr lang="tr-TR" sz="1600" dirty="0">
                <a:latin typeface="Minion Pro" panose="02040503050201020203" pitchFamily="18" charset="0"/>
              </a:rPr>
              <a:t>almadan gizli bilgileri açıklamak</a:t>
            </a:r>
            <a:r>
              <a:rPr lang="tr-TR" sz="1600" dirty="0" smtClean="0">
                <a:latin typeface="Minion Pro" panose="02040503050201020203" pitchFamily="18" charset="0"/>
              </a:rPr>
              <a:t>,</a:t>
            </a:r>
          </a:p>
          <a:p>
            <a:pPr marL="914400" lvl="1" indent="-457200" algn="just">
              <a:lnSpc>
                <a:spcPct val="90000"/>
              </a:lnSpc>
              <a:buFont typeface="+mj-lt"/>
              <a:buAutoNum type="alphaLcPeriod" startAt="6"/>
              <a:defRPr/>
            </a:pPr>
            <a:endParaRPr lang="tr-TR" sz="1600" dirty="0">
              <a:latin typeface="Minion Pro" panose="02040503050201020203" pitchFamily="18" charset="0"/>
            </a:endParaRPr>
          </a:p>
          <a:p>
            <a:pPr marL="914400" lvl="1" indent="-457200" algn="just">
              <a:lnSpc>
                <a:spcPct val="90000"/>
              </a:lnSpc>
              <a:buFont typeface="+mj-lt"/>
              <a:buAutoNum type="alphaLcPeriod" startAt="6"/>
              <a:defRPr/>
            </a:pPr>
            <a:r>
              <a:rPr lang="tr-TR" sz="1600" dirty="0" smtClean="0">
                <a:latin typeface="Minion Pro" panose="02040503050201020203" pitchFamily="18" charset="0"/>
              </a:rPr>
              <a:t>Siyasi </a:t>
            </a:r>
            <a:r>
              <a:rPr lang="tr-TR" sz="1600" dirty="0">
                <a:latin typeface="Minion Pro" panose="02040503050201020203" pitchFamily="18" charset="0"/>
              </a:rPr>
              <a:t>ve ideolojik eylemlerden arananları görev mahallinde gizlemek</a:t>
            </a:r>
            <a:r>
              <a:rPr lang="tr-TR" sz="1600" dirty="0" smtClean="0">
                <a:latin typeface="Minion Pro" panose="02040503050201020203" pitchFamily="18" charset="0"/>
              </a:rPr>
              <a:t>,</a:t>
            </a:r>
          </a:p>
          <a:p>
            <a:pPr marL="914400" lvl="1" indent="-457200" algn="just">
              <a:lnSpc>
                <a:spcPct val="90000"/>
              </a:lnSpc>
              <a:buFont typeface="+mj-lt"/>
              <a:buAutoNum type="alphaLcPeriod" startAt="6"/>
              <a:defRPr/>
            </a:pPr>
            <a:endParaRPr lang="tr-TR" sz="1600" dirty="0">
              <a:latin typeface="Minion Pro" panose="02040503050201020203" pitchFamily="18" charset="0"/>
            </a:endParaRPr>
          </a:p>
          <a:p>
            <a:pPr marL="914400" lvl="1" indent="-457200" algn="just">
              <a:lnSpc>
                <a:spcPct val="90000"/>
              </a:lnSpc>
              <a:buFont typeface="+mj-lt"/>
              <a:buAutoNum type="alphaLcPeriod" startAt="6"/>
              <a:defRPr/>
            </a:pPr>
            <a:r>
              <a:rPr lang="tr-TR" sz="1600" dirty="0" smtClean="0">
                <a:latin typeface="Minion Pro" panose="02040503050201020203" pitchFamily="18" charset="0"/>
              </a:rPr>
              <a:t>Yurt </a:t>
            </a:r>
            <a:r>
              <a:rPr lang="tr-TR" sz="1600" dirty="0">
                <a:latin typeface="Minion Pro" panose="02040503050201020203" pitchFamily="18" charset="0"/>
              </a:rPr>
              <a:t>dışında Devletin itibarını düşürecek veya görev haysiyetini zedeleyecek tutum ve davranışlarda </a:t>
            </a:r>
            <a:r>
              <a:rPr lang="tr-TR" sz="1600" dirty="0" smtClean="0">
                <a:latin typeface="Minion Pro" panose="02040503050201020203" pitchFamily="18" charset="0"/>
              </a:rPr>
              <a:t>bulunmak,</a:t>
            </a:r>
          </a:p>
          <a:p>
            <a:pPr marL="914400" lvl="1" indent="-457200" algn="just">
              <a:lnSpc>
                <a:spcPct val="90000"/>
              </a:lnSpc>
              <a:buFont typeface="+mj-lt"/>
              <a:buAutoNum type="alphaLcPeriod" startAt="6"/>
              <a:defRPr/>
            </a:pPr>
            <a:endParaRPr lang="tr-TR" sz="1600" dirty="0" smtClean="0">
              <a:latin typeface="Minion Pro" panose="02040503050201020203" pitchFamily="18" charset="0"/>
            </a:endParaRPr>
          </a:p>
          <a:p>
            <a:pPr marL="914400" lvl="1" indent="-457200" algn="just">
              <a:lnSpc>
                <a:spcPct val="90000"/>
              </a:lnSpc>
              <a:buFont typeface="+mj-lt"/>
              <a:buAutoNum type="alphaLcPeriod" startAt="6"/>
              <a:defRPr/>
            </a:pPr>
            <a:r>
              <a:rPr lang="tr-TR" sz="1600" dirty="0" smtClean="0">
                <a:latin typeface="Minion Pro" panose="02040503050201020203" pitchFamily="18" charset="0"/>
              </a:rPr>
              <a:t>5816 </a:t>
            </a:r>
            <a:r>
              <a:rPr lang="tr-TR" sz="1600" dirty="0">
                <a:latin typeface="Minion Pro" panose="02040503050201020203" pitchFamily="18" charset="0"/>
              </a:rPr>
              <a:t>sayılı Atatürk Aleyhine İşlenen Suçlar Hakkındaki Kanuna aykırı fiilleri </a:t>
            </a:r>
            <a:r>
              <a:rPr lang="tr-TR" sz="1600" dirty="0" smtClean="0">
                <a:latin typeface="Minion Pro" panose="02040503050201020203" pitchFamily="18" charset="0"/>
              </a:rPr>
              <a:t>işlemek,</a:t>
            </a:r>
          </a:p>
          <a:p>
            <a:pPr marL="914400" lvl="1" indent="-457200" algn="just">
              <a:lnSpc>
                <a:spcPct val="90000"/>
              </a:lnSpc>
              <a:buFont typeface="+mj-lt"/>
              <a:buAutoNum type="alphaLcPeriod" startAt="6"/>
              <a:defRPr/>
            </a:pPr>
            <a:endParaRPr lang="tr-TR" sz="1600" dirty="0">
              <a:latin typeface="Minion Pro" panose="02040503050201020203" pitchFamily="18" charset="0"/>
            </a:endParaRPr>
          </a:p>
          <a:p>
            <a:pPr marL="914400" lvl="1" indent="-457200" algn="just">
              <a:lnSpc>
                <a:spcPct val="90000"/>
              </a:lnSpc>
              <a:buFont typeface="+mj-lt"/>
              <a:buAutoNum type="alphaLcPeriod" startAt="6"/>
              <a:defRPr/>
            </a:pPr>
            <a:r>
              <a:rPr lang="tr-TR" sz="1600" b="1" dirty="0" smtClean="0">
                <a:latin typeface="Minion Pro" panose="02040503050201020203" pitchFamily="18" charset="0"/>
              </a:rPr>
              <a:t>(Ek</a:t>
            </a:r>
            <a:r>
              <a:rPr lang="tr-TR" sz="1600" b="1" dirty="0">
                <a:latin typeface="Minion Pro" panose="02040503050201020203" pitchFamily="18" charset="0"/>
              </a:rPr>
              <a:t>: 3/10/2016-KHK-676/75 </a:t>
            </a:r>
            <a:r>
              <a:rPr lang="tr-TR" sz="1600" b="1" dirty="0" err="1">
                <a:latin typeface="Minion Pro" panose="02040503050201020203" pitchFamily="18" charset="0"/>
              </a:rPr>
              <a:t>md.</a:t>
            </a:r>
            <a:r>
              <a:rPr lang="tr-TR" sz="1600" b="1" dirty="0">
                <a:latin typeface="Minion Pro" panose="02040503050201020203" pitchFamily="18" charset="0"/>
              </a:rPr>
              <a:t>) Terör örgütleriyle eylem birliği içerisinde olmak, bu örgütlere yardım etmek, kamu imkân ve kaynaklarını bu örgütleri desteklemeye yönelik kullanmak ya da kullandırmak, bu örgütlerin propagandasını yapmak.</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14</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40468" y="588552"/>
            <a:ext cx="7632848" cy="5220660"/>
          </a:xfrm>
          <a:prstGeom prst="rect">
            <a:avLst/>
          </a:prstGeom>
        </p:spPr>
        <p:txBody>
          <a:bodyPr wrap="square">
            <a:spAutoFit/>
          </a:bodyPr>
          <a:lstStyle/>
          <a:p>
            <a:pPr marL="342900" indent="-342900" algn="just">
              <a:buFont typeface="Wingdings" panose="05000000000000000000" pitchFamily="2" charset="2"/>
              <a:buChar char="Ø"/>
              <a:defRPr/>
            </a:pPr>
            <a:r>
              <a:rPr lang="tr-TR" sz="1550" dirty="0">
                <a:latin typeface="Minion Pro" panose="02040503050201020203" pitchFamily="18" charset="0"/>
              </a:rPr>
              <a:t>Disiplin cezası verilmesine sebep olmuş bir fiil veya halin cezaların </a:t>
            </a:r>
            <a:r>
              <a:rPr lang="tr-TR" sz="1550" b="1" dirty="0" smtClean="0">
                <a:latin typeface="Minion Pro" panose="02040503050201020203" pitchFamily="18" charset="0"/>
              </a:rPr>
              <a:t>"</a:t>
            </a:r>
            <a:r>
              <a:rPr lang="tr-TR" sz="1550" b="1" dirty="0">
                <a:latin typeface="Minion Pro" panose="02040503050201020203" pitchFamily="18" charset="0"/>
              </a:rPr>
              <a:t>özlük dosyasından"</a:t>
            </a:r>
            <a:r>
              <a:rPr lang="tr-TR" sz="1550" dirty="0">
                <a:latin typeface="Minion Pro" panose="02040503050201020203" pitchFamily="18" charset="0"/>
              </a:rPr>
              <a:t> silinmesine ilişkin süre içinde tekerrüründe bir derece ağır ceza uygulanır. Aynı derecede cezayı gerektiren fakat ayrı fiil veya haller nedeniyle verilen disiplin cezalarının üçüncü uygulamasında bir derece ağır ceza verilir</a:t>
            </a:r>
            <a:r>
              <a:rPr lang="tr-TR" sz="1550" dirty="0" smtClean="0">
                <a:latin typeface="Minion Pro" panose="02040503050201020203" pitchFamily="18" charset="0"/>
              </a:rPr>
              <a:t>.</a:t>
            </a:r>
          </a:p>
          <a:p>
            <a:pPr marL="342900" indent="-342900" algn="just">
              <a:buFont typeface="Wingdings" panose="05000000000000000000" pitchFamily="2" charset="2"/>
              <a:buChar char="Ø"/>
              <a:defRPr/>
            </a:pPr>
            <a:endParaRPr lang="tr-TR" sz="1550" dirty="0">
              <a:latin typeface="Minion Pro" panose="02040503050201020203" pitchFamily="18" charset="0"/>
            </a:endParaRPr>
          </a:p>
          <a:p>
            <a:pPr marL="342900" indent="-342900" algn="just">
              <a:buFont typeface="Wingdings" panose="05000000000000000000" pitchFamily="2" charset="2"/>
              <a:buChar char="Ø"/>
              <a:defRPr/>
            </a:pPr>
            <a:r>
              <a:rPr lang="tr-TR" sz="1550" dirty="0" smtClean="0">
                <a:latin typeface="Minion Pro" panose="02040503050201020203" pitchFamily="18" charset="0"/>
              </a:rPr>
              <a:t>Geçmiş </a:t>
            </a:r>
            <a:r>
              <a:rPr lang="tr-TR" sz="1550" dirty="0">
                <a:latin typeface="Minion Pro" panose="02040503050201020203" pitchFamily="18" charset="0"/>
              </a:rPr>
              <a:t>hizmetleri </a:t>
            </a:r>
            <a:r>
              <a:rPr lang="tr-TR" sz="1550">
                <a:latin typeface="Minion Pro" panose="02040503050201020203" pitchFamily="18" charset="0"/>
              </a:rPr>
              <a:t>sırasındaki </a:t>
            </a:r>
            <a:r>
              <a:rPr lang="tr-TR" sz="1550" smtClean="0">
                <a:latin typeface="Minion Pro" panose="02040503050201020203" pitchFamily="18" charset="0"/>
              </a:rPr>
              <a:t>‘</a:t>
            </a:r>
            <a:r>
              <a:rPr lang="tr-TR" sz="1550" b="1" smtClean="0">
                <a:latin typeface="Minion Pro" panose="02040503050201020203" pitchFamily="18" charset="0"/>
              </a:rPr>
              <a:t>çalışmaları </a:t>
            </a:r>
            <a:r>
              <a:rPr lang="tr-TR" sz="1550" b="1">
                <a:latin typeface="Minion Pro" panose="02040503050201020203" pitchFamily="18" charset="0"/>
              </a:rPr>
              <a:t>olumlu </a:t>
            </a:r>
            <a:r>
              <a:rPr lang="tr-TR" sz="1550" b="1" smtClean="0">
                <a:latin typeface="Minion Pro" panose="02040503050201020203" pitchFamily="18" charset="0"/>
              </a:rPr>
              <a:t>olan’ </a:t>
            </a:r>
            <a:r>
              <a:rPr lang="tr-TR" sz="1550" dirty="0">
                <a:latin typeface="Minion Pro" panose="02040503050201020203" pitchFamily="18" charset="0"/>
              </a:rPr>
              <a:t>ve </a:t>
            </a:r>
            <a:r>
              <a:rPr lang="tr-TR" sz="1550" b="1" dirty="0" smtClean="0">
                <a:latin typeface="Minion Pro" panose="02040503050201020203" pitchFamily="18" charset="0"/>
              </a:rPr>
              <a:t>"</a:t>
            </a:r>
            <a:r>
              <a:rPr lang="tr-TR" sz="1550" b="1" dirty="0">
                <a:latin typeface="Minion Pro" panose="02040503050201020203" pitchFamily="18" charset="0"/>
              </a:rPr>
              <a:t>ödül veya başarı belgesi alan"</a:t>
            </a:r>
            <a:r>
              <a:rPr lang="tr-TR" sz="1550" dirty="0">
                <a:latin typeface="Minion Pro" panose="02040503050201020203" pitchFamily="18" charset="0"/>
              </a:rPr>
              <a:t> memurlar için verilecek cezalarda bir derece hafif olanı </a:t>
            </a:r>
            <a:r>
              <a:rPr lang="tr-TR" sz="1550" dirty="0" smtClean="0">
                <a:latin typeface="Minion Pro" panose="02040503050201020203" pitchFamily="18" charset="0"/>
              </a:rPr>
              <a:t>uygulanabilir.</a:t>
            </a:r>
          </a:p>
          <a:p>
            <a:pPr marL="342900" indent="-342900" algn="just">
              <a:buFont typeface="Wingdings" panose="05000000000000000000" pitchFamily="2" charset="2"/>
              <a:buChar char="Ø"/>
              <a:defRPr/>
            </a:pPr>
            <a:endParaRPr lang="tr-TR" sz="1550" dirty="0" smtClean="0">
              <a:latin typeface="Minion Pro" panose="02040503050201020203" pitchFamily="18" charset="0"/>
            </a:endParaRPr>
          </a:p>
          <a:p>
            <a:pPr marL="342900" indent="-342900" algn="just">
              <a:buFont typeface="Wingdings" panose="05000000000000000000" pitchFamily="2" charset="2"/>
              <a:buChar char="Ø"/>
              <a:defRPr/>
            </a:pPr>
            <a:r>
              <a:rPr lang="tr-TR" sz="1550" dirty="0" smtClean="0">
                <a:latin typeface="Minion Pro" panose="02040503050201020203" pitchFamily="18" charset="0"/>
              </a:rPr>
              <a:t>Yukarıda </a:t>
            </a:r>
            <a:r>
              <a:rPr lang="tr-TR" sz="1550" dirty="0">
                <a:latin typeface="Minion Pro" panose="02040503050201020203" pitchFamily="18" charset="0"/>
              </a:rPr>
              <a:t>sayılan ve disiplin cezası verilmesini gerektiren fiil ve hallere nitelik ve ağırlıkları itibariyle benzer eylemlerde bulunanlara da aynı neviden disiplin cezaları verilir</a:t>
            </a:r>
            <a:r>
              <a:rPr lang="tr-TR" sz="1550" dirty="0" smtClean="0">
                <a:latin typeface="Minion Pro" panose="02040503050201020203" pitchFamily="18" charset="0"/>
              </a:rPr>
              <a:t>.</a:t>
            </a:r>
          </a:p>
          <a:p>
            <a:pPr marL="342900" indent="-342900" algn="just">
              <a:buFont typeface="Wingdings" panose="05000000000000000000" pitchFamily="2" charset="2"/>
              <a:buChar char="Ø"/>
              <a:defRPr/>
            </a:pPr>
            <a:endParaRPr lang="tr-TR" sz="1550" dirty="0">
              <a:latin typeface="Minion Pro" panose="02040503050201020203" pitchFamily="18" charset="0"/>
            </a:endParaRPr>
          </a:p>
          <a:p>
            <a:pPr marL="342900" indent="-342900" algn="just" eaLnBrk="1" hangingPunct="1">
              <a:lnSpc>
                <a:spcPct val="90000"/>
              </a:lnSpc>
              <a:buFont typeface="Wingdings" panose="05000000000000000000" pitchFamily="2" charset="2"/>
              <a:buChar char="Ø"/>
              <a:defRPr/>
            </a:pPr>
            <a:r>
              <a:rPr lang="tr-TR" sz="1550" dirty="0" smtClean="0">
                <a:latin typeface="Minion Pro" panose="02040503050201020203" pitchFamily="18" charset="0"/>
              </a:rPr>
              <a:t>Öğrenim </a:t>
            </a:r>
            <a:r>
              <a:rPr lang="tr-TR" sz="1550" dirty="0">
                <a:latin typeface="Minion Pro" panose="02040503050201020203" pitchFamily="18" charset="0"/>
              </a:rPr>
              <a:t>durumları nedeniyle yükselebilecekleri kadroların son kademelerinde bulunan Devlet memurlarının, kademe ilerlemesinin durdurulması cezasının verilmesini gerektiren hallerde, brüt aylıklarının 1/4'ü - 1/2'si kesilir ve tekerrüründe görevlerine son verilir</a:t>
            </a:r>
            <a:r>
              <a:rPr lang="tr-TR" sz="1550" dirty="0" smtClean="0">
                <a:latin typeface="Minion Pro" panose="02040503050201020203" pitchFamily="18" charset="0"/>
              </a:rPr>
              <a:t>.</a:t>
            </a:r>
          </a:p>
          <a:p>
            <a:pPr marL="342900" indent="-342900" algn="just" eaLnBrk="1" hangingPunct="1">
              <a:lnSpc>
                <a:spcPct val="90000"/>
              </a:lnSpc>
              <a:buFont typeface="Wingdings" panose="05000000000000000000" pitchFamily="2" charset="2"/>
              <a:buChar char="Ø"/>
              <a:defRPr/>
            </a:pPr>
            <a:endParaRPr lang="tr-TR" sz="1550" dirty="0">
              <a:latin typeface="Minion Pro" panose="02040503050201020203" pitchFamily="18" charset="0"/>
            </a:endParaRPr>
          </a:p>
          <a:p>
            <a:pPr marL="342900" indent="-342900" algn="just">
              <a:buFont typeface="Wingdings" panose="05000000000000000000" pitchFamily="2" charset="2"/>
              <a:buChar char="Ø"/>
              <a:defRPr/>
            </a:pPr>
            <a:r>
              <a:rPr lang="tr-TR" sz="1550" dirty="0" smtClean="0">
                <a:latin typeface="Minion Pro" panose="02040503050201020203" pitchFamily="18" charset="0"/>
              </a:rPr>
              <a:t>Özel </a:t>
            </a:r>
            <a:r>
              <a:rPr lang="tr-TR" sz="1550" dirty="0">
                <a:latin typeface="Minion Pro" panose="02040503050201020203" pitchFamily="18" charset="0"/>
              </a:rPr>
              <a:t>kanunların disiplin suçları ve cezalarına ilişkin hükümleri saklıdır</a:t>
            </a:r>
            <a:r>
              <a:rPr lang="tr-TR" sz="1550" dirty="0" smtClean="0">
                <a:latin typeface="Minion Pro" panose="02040503050201020203" pitchFamily="18" charset="0"/>
              </a:rPr>
              <a:t>.</a:t>
            </a:r>
          </a:p>
          <a:p>
            <a:pPr marL="342900" indent="-342900" algn="just">
              <a:buFont typeface="Wingdings" panose="05000000000000000000" pitchFamily="2" charset="2"/>
              <a:buChar char="Ø"/>
              <a:defRPr/>
            </a:pPr>
            <a:endParaRPr lang="tr-TR" sz="1550" dirty="0">
              <a:latin typeface="Minion Pro" panose="02040503050201020203" pitchFamily="18" charset="0"/>
            </a:endParaRPr>
          </a:p>
          <a:p>
            <a:pPr marL="342900" indent="-342900" algn="just">
              <a:buFont typeface="Wingdings" panose="05000000000000000000" pitchFamily="2" charset="2"/>
              <a:buChar char="Ø"/>
              <a:defRPr/>
            </a:pPr>
            <a:r>
              <a:rPr lang="tr-TR" sz="1550" dirty="0">
                <a:latin typeface="Minion Pro" panose="02040503050201020203" pitchFamily="18" charset="0"/>
              </a:rPr>
              <a:t>Yukarıda yazılı disiplin kovuşturmasının yapılmış olması, fiilin genel hükümler kapsamına girmesi halinde, sanık hakkında ayrıca ceza kovuşturması açılmasına engel teşkil etmez</a:t>
            </a:r>
            <a:r>
              <a:rPr lang="tr-TR" sz="1550" dirty="0" smtClean="0">
                <a:latin typeface="Minion Pro" panose="02040503050201020203" pitchFamily="18" charset="0"/>
              </a:rPr>
              <a:t>.</a:t>
            </a:r>
            <a:endParaRPr lang="tr-TR" sz="1550" dirty="0">
              <a:latin typeface="Minion Pro" panose="02040503050201020203"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15</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908720"/>
            <a:ext cx="7560840" cy="5632311"/>
          </a:xfrm>
          <a:prstGeom prst="rect">
            <a:avLst/>
          </a:prstGeom>
        </p:spPr>
        <p:txBody>
          <a:bodyPr wrap="square">
            <a:spAutoFit/>
          </a:bodyPr>
          <a:lstStyle/>
          <a:p>
            <a:pPr marL="0" indent="0" eaLnBrk="1" hangingPunct="1">
              <a:lnSpc>
                <a:spcPct val="90000"/>
              </a:lnSpc>
              <a:buFont typeface="Wingdings" pitchFamily="2" charset="2"/>
              <a:buNone/>
              <a:defRPr/>
            </a:pPr>
            <a:r>
              <a:rPr lang="tr-TR" b="1" dirty="0">
                <a:solidFill>
                  <a:srgbClr val="C00000"/>
                </a:solidFill>
                <a:latin typeface="Minion Pro" panose="02040503050201020203" pitchFamily="18" charset="0"/>
              </a:rPr>
              <a:t>Disiplin cezası vermeye yetkili amir ve kurullar</a:t>
            </a:r>
            <a:r>
              <a:rPr lang="tr-TR" b="1" dirty="0" smtClean="0">
                <a:solidFill>
                  <a:srgbClr val="C00000"/>
                </a:solidFill>
                <a:latin typeface="Minion Pro" panose="02040503050201020203" pitchFamily="18" charset="0"/>
              </a:rPr>
              <a:t>:</a:t>
            </a:r>
          </a:p>
          <a:p>
            <a:pPr marL="0" indent="0" eaLnBrk="1" hangingPunct="1">
              <a:lnSpc>
                <a:spcPct val="90000"/>
              </a:lnSpc>
              <a:buFont typeface="Wingdings" pitchFamily="2" charset="2"/>
              <a:buNone/>
              <a:defRPr/>
            </a:pPr>
            <a:endParaRPr lang="tr-TR" b="1" dirty="0">
              <a:solidFill>
                <a:srgbClr val="C00000"/>
              </a:solidFill>
              <a:latin typeface="Minion Pro" panose="02040503050201020203" pitchFamily="18" charset="0"/>
            </a:endParaRPr>
          </a:p>
          <a:p>
            <a:pPr marL="342900" indent="-342900" algn="just" eaLnBrk="1" hangingPunct="1">
              <a:lnSpc>
                <a:spcPct val="90000"/>
              </a:lnSpc>
              <a:buFont typeface="Arial" panose="020B0604020202020204" pitchFamily="34" charset="0"/>
              <a:buChar char="•"/>
              <a:defRPr/>
            </a:pPr>
            <a:r>
              <a:rPr lang="tr-TR" b="1" dirty="0">
                <a:solidFill>
                  <a:srgbClr val="C00000"/>
                </a:solidFill>
                <a:latin typeface="Minion Pro" panose="02040503050201020203" pitchFamily="18" charset="0"/>
              </a:rPr>
              <a:t>Madde 126 </a:t>
            </a:r>
            <a:r>
              <a:rPr lang="tr-TR" b="1" dirty="0" smtClean="0">
                <a:solidFill>
                  <a:srgbClr val="C00000"/>
                </a:solidFill>
                <a:latin typeface="Minion Pro" panose="02040503050201020203" pitchFamily="18" charset="0"/>
              </a:rPr>
              <a:t>– </a:t>
            </a:r>
            <a:r>
              <a:rPr lang="tr-TR" dirty="0" smtClean="0">
                <a:latin typeface="Minion Pro" panose="02040503050201020203" pitchFamily="18" charset="0"/>
              </a:rPr>
              <a:t>Uyarma</a:t>
            </a:r>
            <a:r>
              <a:rPr lang="tr-TR" dirty="0">
                <a:latin typeface="Minion Pro" panose="02040503050201020203" pitchFamily="18" charset="0"/>
              </a:rPr>
              <a:t>, kınama ve aylıktan kesme cezaları disiplin amirleri tarafından; kademe ilerlemesinin durdurulması cezası, memurun bağlı olduğu kurumdaki disiplin kurulunun kararı alındıktan sonra</a:t>
            </a:r>
            <a:r>
              <a:rPr lang="tr-TR" dirty="0" smtClean="0">
                <a:latin typeface="Minion Pro" panose="02040503050201020203" pitchFamily="18" charset="0"/>
              </a:rPr>
              <a:t>, atamaya </a:t>
            </a:r>
            <a:r>
              <a:rPr lang="tr-TR" dirty="0">
                <a:latin typeface="Minion Pro" panose="02040503050201020203" pitchFamily="18" charset="0"/>
              </a:rPr>
              <a:t>yetkili amirler il disiplin kurullarının kararlarına dayanan hallerde Valiler tarafından </a:t>
            </a:r>
            <a:r>
              <a:rPr lang="tr-TR" dirty="0" smtClean="0">
                <a:latin typeface="Minion Pro" panose="02040503050201020203" pitchFamily="18" charset="0"/>
              </a:rPr>
              <a:t>verilir.</a:t>
            </a:r>
          </a:p>
          <a:p>
            <a:pPr marL="342900" indent="-342900" algn="just" eaLnBrk="1" hangingPunct="1">
              <a:lnSpc>
                <a:spcPct val="90000"/>
              </a:lnSpc>
              <a:buFont typeface="Arial" panose="020B0604020202020204" pitchFamily="34" charset="0"/>
              <a:buChar char="•"/>
              <a:defRPr/>
            </a:pPr>
            <a:endParaRPr lang="tr-TR" dirty="0" smtClean="0">
              <a:latin typeface="Minion Pro" panose="02040503050201020203" pitchFamily="18" charset="0"/>
            </a:endParaRPr>
          </a:p>
          <a:p>
            <a:pPr lvl="1" algn="just">
              <a:lnSpc>
                <a:spcPct val="90000"/>
              </a:lnSpc>
              <a:defRPr/>
            </a:pPr>
            <a:r>
              <a:rPr lang="tr-TR" dirty="0" smtClean="0">
                <a:latin typeface="Minion Pro" panose="02040503050201020203" pitchFamily="18" charset="0"/>
              </a:rPr>
              <a:t>Devlet </a:t>
            </a:r>
            <a:r>
              <a:rPr lang="tr-TR" dirty="0">
                <a:latin typeface="Minion Pro" panose="02040503050201020203" pitchFamily="18" charset="0"/>
              </a:rPr>
              <a:t>memurluğundan çıkarma cezası amirlerin bu yoldaki isteği üzerine, memurun bağlı bulunduğu kurumun yüksek disiplin kurulu kararı ile </a:t>
            </a:r>
            <a:r>
              <a:rPr lang="tr-TR" dirty="0" smtClean="0">
                <a:latin typeface="Minion Pro" panose="02040503050201020203" pitchFamily="18" charset="0"/>
              </a:rPr>
              <a:t>verilir.</a:t>
            </a:r>
          </a:p>
          <a:p>
            <a:pPr algn="just">
              <a:lnSpc>
                <a:spcPct val="90000"/>
              </a:lnSpc>
              <a:defRPr/>
            </a:pPr>
            <a:endParaRPr lang="tr-TR" dirty="0" smtClean="0">
              <a:latin typeface="Minion Pro" panose="02040503050201020203" pitchFamily="18" charset="0"/>
            </a:endParaRPr>
          </a:p>
          <a:p>
            <a:pPr lvl="1" algn="just">
              <a:lnSpc>
                <a:spcPct val="90000"/>
              </a:lnSpc>
              <a:defRPr/>
            </a:pPr>
            <a:r>
              <a:rPr lang="tr-TR" dirty="0" smtClean="0">
                <a:latin typeface="Minion Pro" panose="02040503050201020203" pitchFamily="18" charset="0"/>
              </a:rPr>
              <a:t>Disiplin </a:t>
            </a:r>
            <a:r>
              <a:rPr lang="tr-TR" dirty="0">
                <a:latin typeface="Minion Pro" panose="02040503050201020203" pitchFamily="18" charset="0"/>
              </a:rPr>
              <a:t>kurulu ve yüksek disiplin kurulunun ayrı bir ceza tayinine yetkisi yoktur, cezayı kabul veya reddeder. Ret halinde atamaya yetkili amirler 15 gün  içinde başka bir disiplin cezası vermekte </a:t>
            </a:r>
            <a:r>
              <a:rPr lang="tr-TR" dirty="0" smtClean="0">
                <a:latin typeface="Minion Pro" panose="02040503050201020203" pitchFamily="18" charset="0"/>
              </a:rPr>
              <a:t>serbesttirler.</a:t>
            </a:r>
          </a:p>
          <a:p>
            <a:pPr lvl="1" algn="just">
              <a:lnSpc>
                <a:spcPct val="90000"/>
              </a:lnSpc>
              <a:defRPr/>
            </a:pPr>
            <a:endParaRPr lang="tr-TR" dirty="0" smtClean="0">
              <a:latin typeface="Minion Pro" panose="02040503050201020203" pitchFamily="18" charset="0"/>
            </a:endParaRPr>
          </a:p>
          <a:p>
            <a:pPr lvl="1" algn="just">
              <a:lnSpc>
                <a:spcPct val="90000"/>
              </a:lnSpc>
              <a:defRPr/>
            </a:pPr>
            <a:r>
              <a:rPr lang="tr-TR" dirty="0" smtClean="0">
                <a:latin typeface="Minion Pro" panose="02040503050201020203" pitchFamily="18" charset="0"/>
              </a:rPr>
              <a:t>Özel </a:t>
            </a:r>
            <a:r>
              <a:rPr lang="tr-TR" dirty="0">
                <a:latin typeface="Minion Pro" panose="02040503050201020203" pitchFamily="18" charset="0"/>
              </a:rPr>
              <a:t>kanunların disiplin cezası vermeye yetkili amir ve kurullarla ilgili hükümleri saklıdır.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16</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40468" y="738165"/>
            <a:ext cx="7632848" cy="5878532"/>
          </a:xfrm>
          <a:prstGeom prst="rect">
            <a:avLst/>
          </a:prstGeom>
        </p:spPr>
        <p:txBody>
          <a:bodyPr wrap="square">
            <a:spAutoFit/>
          </a:bodyPr>
          <a:lstStyle/>
          <a:p>
            <a:pPr marL="0" indent="0" algn="just" eaLnBrk="1" hangingPunct="1">
              <a:lnSpc>
                <a:spcPct val="80000"/>
              </a:lnSpc>
              <a:buFont typeface="Wingdings" pitchFamily="2" charset="2"/>
              <a:buNone/>
              <a:defRPr/>
            </a:pPr>
            <a:r>
              <a:rPr lang="tr-TR" sz="1800" b="1" dirty="0" smtClean="0">
                <a:solidFill>
                  <a:srgbClr val="C00000"/>
                </a:solidFill>
                <a:latin typeface="Minion Pro" panose="02040503050201020203" pitchFamily="18" charset="0"/>
              </a:rPr>
              <a:t>Zamanaşımı:</a:t>
            </a:r>
          </a:p>
          <a:p>
            <a:pPr marL="0" indent="0" algn="just" eaLnBrk="1" hangingPunct="1">
              <a:lnSpc>
                <a:spcPct val="80000"/>
              </a:lnSpc>
              <a:buFont typeface="Wingdings" pitchFamily="2" charset="2"/>
              <a:buNone/>
              <a:defRPr/>
            </a:pPr>
            <a:endParaRPr lang="tr-TR" sz="1700" b="1" dirty="0">
              <a:solidFill>
                <a:srgbClr val="C00000"/>
              </a:solidFill>
              <a:latin typeface="Minion Pro" panose="02040503050201020203" pitchFamily="18" charset="0"/>
            </a:endParaRPr>
          </a:p>
          <a:p>
            <a:pPr marL="285750" indent="-285750" algn="just" eaLnBrk="1" hangingPunct="1">
              <a:lnSpc>
                <a:spcPct val="80000"/>
              </a:lnSpc>
              <a:buFont typeface="Arial" panose="020B0604020202020204" pitchFamily="34" charset="0"/>
              <a:buChar char="•"/>
              <a:defRPr/>
            </a:pPr>
            <a:r>
              <a:rPr lang="tr-TR" sz="1600" b="1" dirty="0" smtClean="0">
                <a:solidFill>
                  <a:srgbClr val="C00000"/>
                </a:solidFill>
                <a:latin typeface="Minion Pro" panose="02040503050201020203" pitchFamily="18" charset="0"/>
              </a:rPr>
              <a:t>Madde 127 –</a:t>
            </a:r>
            <a:r>
              <a:rPr lang="tr-TR" sz="1600" dirty="0" smtClean="0">
                <a:solidFill>
                  <a:srgbClr val="C00000"/>
                </a:solidFill>
                <a:latin typeface="Minion Pro" panose="02040503050201020203" pitchFamily="18" charset="0"/>
              </a:rPr>
              <a:t> </a:t>
            </a:r>
            <a:r>
              <a:rPr lang="tr-TR" sz="1600" dirty="0" smtClean="0">
                <a:latin typeface="Minion Pro" panose="02040503050201020203" pitchFamily="18" charset="0"/>
              </a:rPr>
              <a:t>Bu Kanunun 125 inci maddesinde sayılan fiil ve halleri işleyenler hakkında, bu fiil ve hallerin işlendiğinin öğrenildiği tarihten itibaren;</a:t>
            </a:r>
          </a:p>
          <a:p>
            <a:pPr marL="800100" lvl="1" indent="-342900" algn="just">
              <a:lnSpc>
                <a:spcPct val="80000"/>
              </a:lnSpc>
              <a:buFont typeface="+mj-lt"/>
              <a:buAutoNum type="alphaLcPeriod"/>
              <a:defRPr/>
            </a:pPr>
            <a:r>
              <a:rPr lang="tr-TR" sz="1600" dirty="0" smtClean="0">
                <a:latin typeface="Minion Pro" panose="02040503050201020203" pitchFamily="18" charset="0"/>
              </a:rPr>
              <a:t>Uyarma, kınama, aylıktan kesme ve kademe ilerlemesinin durdurulması cezalarında bir ay içinde disiplin soruşturmasına,</a:t>
            </a:r>
          </a:p>
          <a:p>
            <a:pPr lvl="1" algn="just">
              <a:lnSpc>
                <a:spcPct val="80000"/>
              </a:lnSpc>
              <a:defRPr/>
            </a:pPr>
            <a:endParaRPr lang="tr-TR" sz="1600" dirty="0" smtClean="0">
              <a:latin typeface="Minion Pro" panose="02040503050201020203" pitchFamily="18" charset="0"/>
            </a:endParaRPr>
          </a:p>
          <a:p>
            <a:pPr marL="800100" lvl="1" indent="-342900" algn="just">
              <a:lnSpc>
                <a:spcPct val="80000"/>
              </a:lnSpc>
              <a:buFont typeface="+mj-lt"/>
              <a:buAutoNum type="alphaLcPeriod" startAt="2"/>
              <a:defRPr/>
            </a:pPr>
            <a:r>
              <a:rPr lang="tr-TR" sz="1600" dirty="0" smtClean="0">
                <a:latin typeface="Minion Pro" panose="02040503050201020203" pitchFamily="18" charset="0"/>
              </a:rPr>
              <a:t>Memurluktan çıkarma cezasında altı ay içinde disiplin kovuşturmasına,</a:t>
            </a:r>
          </a:p>
          <a:p>
            <a:pPr lvl="1" algn="just">
              <a:lnSpc>
                <a:spcPct val="80000"/>
              </a:lnSpc>
              <a:buFont typeface="Wingdings" pitchFamily="2" charset="2"/>
              <a:buNone/>
              <a:defRPr/>
            </a:pPr>
            <a:r>
              <a:rPr lang="tr-TR" sz="1600" dirty="0" smtClean="0">
                <a:latin typeface="Minion Pro" panose="02040503050201020203" pitchFamily="18" charset="0"/>
              </a:rPr>
              <a:t>başlanmadığı </a:t>
            </a:r>
            <a:r>
              <a:rPr lang="tr-TR" sz="1600" dirty="0">
                <a:latin typeface="Minion Pro" panose="02040503050201020203" pitchFamily="18" charset="0"/>
              </a:rPr>
              <a:t>takdirde disiplin cezası verme yetkisi zamanaşımına uğrar</a:t>
            </a:r>
            <a:r>
              <a:rPr lang="tr-TR" sz="1600" dirty="0" smtClean="0">
                <a:latin typeface="Minion Pro" panose="02040503050201020203" pitchFamily="18" charset="0"/>
              </a:rPr>
              <a:t>.</a:t>
            </a:r>
          </a:p>
          <a:p>
            <a:pPr lvl="1" algn="just">
              <a:lnSpc>
                <a:spcPct val="80000"/>
              </a:lnSpc>
              <a:buFont typeface="Wingdings" pitchFamily="2" charset="2"/>
              <a:buNone/>
              <a:defRPr/>
            </a:pPr>
            <a:endParaRPr lang="tr-TR" sz="1600" dirty="0">
              <a:latin typeface="Minion Pro" panose="02040503050201020203" pitchFamily="18" charset="0"/>
            </a:endParaRPr>
          </a:p>
          <a:p>
            <a:pPr lvl="1" algn="just">
              <a:lnSpc>
                <a:spcPct val="80000"/>
              </a:lnSpc>
              <a:buFont typeface="Wingdings" pitchFamily="2" charset="2"/>
              <a:buNone/>
              <a:defRPr/>
            </a:pPr>
            <a:r>
              <a:rPr lang="tr-TR" sz="1600" dirty="0" smtClean="0">
                <a:latin typeface="Minion Pro" panose="02040503050201020203" pitchFamily="18" charset="0"/>
              </a:rPr>
              <a:t>Disiplin </a:t>
            </a:r>
            <a:r>
              <a:rPr lang="tr-TR" sz="1600" dirty="0">
                <a:latin typeface="Minion Pro" panose="02040503050201020203" pitchFamily="18" charset="0"/>
              </a:rPr>
              <a:t>cezasını gerektiren fiil ve hallerin işlendiği tarihten itibaren  nihayet iki yıl içinde disiplin cezası verilmediği takdirde ceza verme yetkisi zamanaşımına uğrar.</a:t>
            </a:r>
            <a:endParaRPr lang="tr-TR" sz="1600" i="1" dirty="0">
              <a:latin typeface="Minion Pro" panose="02040503050201020203" pitchFamily="18" charset="0"/>
            </a:endParaRPr>
          </a:p>
          <a:p>
            <a:pPr marL="0" indent="0" algn="just" eaLnBrk="1" hangingPunct="1">
              <a:lnSpc>
                <a:spcPct val="80000"/>
              </a:lnSpc>
              <a:buFont typeface="Wingdings" pitchFamily="2" charset="2"/>
              <a:buNone/>
              <a:defRPr/>
            </a:pPr>
            <a:r>
              <a:rPr lang="tr-TR" sz="1700" i="1" dirty="0">
                <a:latin typeface="Minion Pro" panose="02040503050201020203" pitchFamily="18" charset="0"/>
              </a:rPr>
              <a:t>            </a:t>
            </a:r>
            <a:endParaRPr lang="tr-TR" sz="1700" i="1" dirty="0" smtClean="0">
              <a:latin typeface="Minion Pro" panose="02040503050201020203" pitchFamily="18" charset="0"/>
            </a:endParaRPr>
          </a:p>
          <a:p>
            <a:pPr marL="0" indent="0" algn="just" eaLnBrk="1" hangingPunct="1">
              <a:lnSpc>
                <a:spcPct val="80000"/>
              </a:lnSpc>
              <a:buFont typeface="Wingdings" pitchFamily="2" charset="2"/>
              <a:buNone/>
              <a:defRPr/>
            </a:pPr>
            <a:endParaRPr lang="tr-TR" sz="1700" i="1" dirty="0">
              <a:latin typeface="Minion Pro" panose="02040503050201020203" pitchFamily="18" charset="0"/>
            </a:endParaRPr>
          </a:p>
          <a:p>
            <a:pPr marL="0" indent="0" algn="just" eaLnBrk="1" hangingPunct="1">
              <a:lnSpc>
                <a:spcPct val="80000"/>
              </a:lnSpc>
              <a:buFont typeface="Wingdings" pitchFamily="2" charset="2"/>
              <a:buNone/>
              <a:defRPr/>
            </a:pPr>
            <a:r>
              <a:rPr lang="tr-TR" sz="1800" b="1" dirty="0" smtClean="0">
                <a:solidFill>
                  <a:srgbClr val="C00000"/>
                </a:solidFill>
                <a:latin typeface="Minion Pro" panose="02040503050201020203" pitchFamily="18" charset="0"/>
              </a:rPr>
              <a:t>Karar süresi:</a:t>
            </a:r>
          </a:p>
          <a:p>
            <a:pPr marL="0" indent="0" algn="just" eaLnBrk="1" hangingPunct="1">
              <a:lnSpc>
                <a:spcPct val="80000"/>
              </a:lnSpc>
              <a:buFont typeface="Wingdings" pitchFamily="2" charset="2"/>
              <a:buNone/>
              <a:defRPr/>
            </a:pPr>
            <a:endParaRPr lang="tr-TR" sz="1700" b="1" dirty="0" smtClean="0">
              <a:solidFill>
                <a:srgbClr val="C00000"/>
              </a:solidFill>
              <a:latin typeface="Minion Pro" panose="02040503050201020203" pitchFamily="18" charset="0"/>
            </a:endParaRPr>
          </a:p>
          <a:p>
            <a:pPr marL="285750" indent="-285750" algn="just" eaLnBrk="1" hangingPunct="1">
              <a:lnSpc>
                <a:spcPct val="80000"/>
              </a:lnSpc>
              <a:buFont typeface="Arial" panose="020B0604020202020204" pitchFamily="34" charset="0"/>
              <a:buChar char="•"/>
              <a:defRPr/>
            </a:pPr>
            <a:r>
              <a:rPr lang="tr-TR" sz="1600" b="1" dirty="0" smtClean="0">
                <a:solidFill>
                  <a:srgbClr val="C00000"/>
                </a:solidFill>
                <a:latin typeface="Minion Pro" panose="02040503050201020203" pitchFamily="18" charset="0"/>
              </a:rPr>
              <a:t>Madde </a:t>
            </a:r>
            <a:r>
              <a:rPr lang="tr-TR" sz="1600" b="1" dirty="0">
                <a:solidFill>
                  <a:srgbClr val="C00000"/>
                </a:solidFill>
                <a:latin typeface="Minion Pro" panose="02040503050201020203" pitchFamily="18" charset="0"/>
              </a:rPr>
              <a:t>128 –</a:t>
            </a:r>
            <a:r>
              <a:rPr lang="tr-TR" sz="1600" dirty="0">
                <a:solidFill>
                  <a:srgbClr val="C00000"/>
                </a:solidFill>
                <a:latin typeface="Minion Pro" panose="02040503050201020203" pitchFamily="18" charset="0"/>
              </a:rPr>
              <a:t> </a:t>
            </a:r>
            <a:r>
              <a:rPr lang="tr-TR" sz="1600" dirty="0">
                <a:latin typeface="Minion Pro" panose="02040503050201020203" pitchFamily="18" charset="0"/>
              </a:rPr>
              <a:t>Disiplin amirleri uyarma, kınama ve aylıktan kesme cezalarını soruşturmanın tamamlandığı günden itibaren 15 gün içinde vermek zorundadırlar</a:t>
            </a:r>
            <a:r>
              <a:rPr lang="tr-TR" sz="1600" dirty="0" smtClean="0">
                <a:latin typeface="Minion Pro" panose="02040503050201020203" pitchFamily="18" charset="0"/>
              </a:rPr>
              <a:t>.</a:t>
            </a:r>
          </a:p>
          <a:p>
            <a:pPr marL="285750" indent="-285750" algn="just" eaLnBrk="1" hangingPunct="1">
              <a:lnSpc>
                <a:spcPct val="80000"/>
              </a:lnSpc>
              <a:buFont typeface="Arial" panose="020B0604020202020204" pitchFamily="34" charset="0"/>
              <a:buChar char="•"/>
              <a:defRPr/>
            </a:pPr>
            <a:endParaRPr lang="tr-TR" sz="1600" dirty="0">
              <a:latin typeface="Minion Pro" panose="02040503050201020203" pitchFamily="18" charset="0"/>
            </a:endParaRPr>
          </a:p>
          <a:p>
            <a:pPr lvl="1" algn="just">
              <a:lnSpc>
                <a:spcPct val="80000"/>
              </a:lnSpc>
              <a:buFont typeface="Wingdings" pitchFamily="2" charset="2"/>
              <a:buNone/>
              <a:defRPr/>
            </a:pPr>
            <a:r>
              <a:rPr lang="tr-TR" sz="1600" dirty="0" smtClean="0">
                <a:latin typeface="Minion Pro" panose="02040503050201020203" pitchFamily="18" charset="0"/>
              </a:rPr>
              <a:t>Kademe </a:t>
            </a:r>
            <a:r>
              <a:rPr lang="tr-TR" sz="1600" dirty="0">
                <a:latin typeface="Minion Pro" panose="02040503050201020203" pitchFamily="18" charset="0"/>
              </a:rPr>
              <a:t>ilerlemesinin durdurulması cezasını gerektiren hallerde soruşturma dosyası, kararını bildirmek üzere yetkili disiplin kuruluna 15 gün içinde tevdi edilir. Disiplin kurulu, dosyayı aldığı tarihten itibaren 30 gün içinde soruşturma evrakına göre kararını bildirir</a:t>
            </a:r>
            <a:r>
              <a:rPr lang="tr-TR" sz="1600" dirty="0" smtClean="0">
                <a:latin typeface="Minion Pro" panose="02040503050201020203" pitchFamily="18" charset="0"/>
              </a:rPr>
              <a:t>.</a:t>
            </a:r>
          </a:p>
          <a:p>
            <a:pPr lvl="1" algn="just">
              <a:lnSpc>
                <a:spcPct val="80000"/>
              </a:lnSpc>
              <a:buFont typeface="Wingdings" pitchFamily="2" charset="2"/>
              <a:buNone/>
              <a:defRPr/>
            </a:pPr>
            <a:endParaRPr lang="tr-TR" sz="1600" dirty="0">
              <a:latin typeface="Minion Pro" panose="02040503050201020203" pitchFamily="18" charset="0"/>
            </a:endParaRPr>
          </a:p>
          <a:p>
            <a:pPr lvl="1" algn="just">
              <a:lnSpc>
                <a:spcPct val="80000"/>
              </a:lnSpc>
              <a:buFont typeface="Wingdings" pitchFamily="2" charset="2"/>
              <a:buNone/>
              <a:defRPr/>
            </a:pPr>
            <a:r>
              <a:rPr lang="tr-TR" sz="1600" dirty="0" smtClean="0">
                <a:latin typeface="Minion Pro" panose="02040503050201020203" pitchFamily="18" charset="0"/>
              </a:rPr>
              <a:t>Memurluktan </a:t>
            </a:r>
            <a:r>
              <a:rPr lang="tr-TR" sz="1600" dirty="0">
                <a:latin typeface="Minion Pro" panose="02040503050201020203" pitchFamily="18" charset="0"/>
              </a:rPr>
              <a:t>çıkarma cezası için disiplin amirleri tarafından yaptırılan soruşturmaya ait dosya, memurun bağlı bulunduğu kurumun yüksek disiplin kuruluna tevdiinden itibaren azami altı ay içinde bu kurulca, karara bağlanır.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17</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588552"/>
            <a:ext cx="7632848" cy="5232202"/>
          </a:xfrm>
          <a:prstGeom prst="rect">
            <a:avLst/>
          </a:prstGeom>
        </p:spPr>
        <p:txBody>
          <a:bodyPr wrap="square">
            <a:spAutoFit/>
          </a:bodyPr>
          <a:lstStyle/>
          <a:p>
            <a:pPr marL="0" indent="0" algn="just" eaLnBrk="1" hangingPunct="1">
              <a:lnSpc>
                <a:spcPct val="90000"/>
              </a:lnSpc>
              <a:buFont typeface="Wingdings" pitchFamily="2" charset="2"/>
              <a:buNone/>
              <a:defRPr/>
            </a:pPr>
            <a:r>
              <a:rPr lang="tr-TR" sz="1800" b="1" dirty="0">
                <a:solidFill>
                  <a:srgbClr val="C00000"/>
                </a:solidFill>
                <a:latin typeface="Minion Pro" panose="02040503050201020203" pitchFamily="18" charset="0"/>
              </a:rPr>
              <a:t>Yüksek disiplin kurullarının karar usulü, memurun </a:t>
            </a:r>
            <a:r>
              <a:rPr lang="tr-TR" sz="1800" b="1" dirty="0" smtClean="0">
                <a:solidFill>
                  <a:srgbClr val="C00000"/>
                </a:solidFill>
                <a:latin typeface="Minion Pro" panose="02040503050201020203" pitchFamily="18" charset="0"/>
              </a:rPr>
              <a:t>hakkı:</a:t>
            </a:r>
          </a:p>
          <a:p>
            <a:pPr marL="0" indent="0" algn="just" eaLnBrk="1" hangingPunct="1">
              <a:lnSpc>
                <a:spcPct val="90000"/>
              </a:lnSpc>
              <a:buFont typeface="Wingdings" pitchFamily="2" charset="2"/>
              <a:buNone/>
              <a:defRPr/>
            </a:pPr>
            <a:endParaRPr lang="tr-TR" sz="1800" b="1" dirty="0" smtClean="0">
              <a:solidFill>
                <a:srgbClr val="C00000"/>
              </a:solidFill>
              <a:latin typeface="Minion Pro" panose="02040503050201020203" pitchFamily="18" charset="0"/>
            </a:endParaRPr>
          </a:p>
          <a:p>
            <a:pPr marL="342900" indent="-342900" algn="just" eaLnBrk="1" hangingPunct="1">
              <a:lnSpc>
                <a:spcPct val="90000"/>
              </a:lnSpc>
              <a:buFont typeface="Arial" panose="020B0604020202020204" pitchFamily="34" charset="0"/>
              <a:buChar char="•"/>
              <a:defRPr/>
            </a:pPr>
            <a:r>
              <a:rPr lang="tr-TR" sz="1600" b="1" dirty="0" smtClean="0">
                <a:solidFill>
                  <a:srgbClr val="C00000"/>
                </a:solidFill>
                <a:latin typeface="Minion Pro" panose="02040503050201020203" pitchFamily="18" charset="0"/>
              </a:rPr>
              <a:t>Madde </a:t>
            </a:r>
            <a:r>
              <a:rPr lang="tr-TR" sz="1600" b="1" dirty="0">
                <a:solidFill>
                  <a:srgbClr val="C00000"/>
                </a:solidFill>
                <a:latin typeface="Minion Pro" panose="02040503050201020203" pitchFamily="18" charset="0"/>
              </a:rPr>
              <a:t>129 </a:t>
            </a:r>
            <a:r>
              <a:rPr lang="tr-TR" sz="1600" b="1" dirty="0">
                <a:latin typeface="Minion Pro" panose="02040503050201020203" pitchFamily="18" charset="0"/>
              </a:rPr>
              <a:t>–</a:t>
            </a:r>
            <a:r>
              <a:rPr lang="tr-TR" sz="1600" dirty="0">
                <a:latin typeface="Minion Pro" panose="02040503050201020203" pitchFamily="18" charset="0"/>
              </a:rPr>
              <a:t> Yüksek disiplin kurulları kendilerine intikal eden dosyaların incelenmesinde, gerekli gördükleri takdirde, ilgilinin (Değişik ibare: 25/02/2011 tarihli Mükerrer Resmi Gazete - 6111/117 </a:t>
            </a:r>
            <a:r>
              <a:rPr lang="tr-TR" sz="1600" dirty="0" err="1">
                <a:latin typeface="Minion Pro" panose="02040503050201020203" pitchFamily="18" charset="0"/>
              </a:rPr>
              <a:t>md.</a:t>
            </a:r>
            <a:r>
              <a:rPr lang="tr-TR" sz="1600" dirty="0">
                <a:latin typeface="Minion Pro" panose="02040503050201020203" pitchFamily="18" charset="0"/>
              </a:rPr>
              <a:t>) "özlük dosyasını" ve her nevi evrakı incelemeye, ilgili kurumlardan bilgi almaya, yeminli tanık ve bilirkişi dinlemeye veya </a:t>
            </a:r>
            <a:r>
              <a:rPr lang="tr-TR" sz="1600" dirty="0" err="1">
                <a:latin typeface="Minion Pro" panose="02040503050201020203" pitchFamily="18" charset="0"/>
              </a:rPr>
              <a:t>niyabeten</a:t>
            </a:r>
            <a:r>
              <a:rPr lang="tr-TR" sz="1600" dirty="0">
                <a:latin typeface="Minion Pro" panose="02040503050201020203" pitchFamily="18" charset="0"/>
              </a:rPr>
              <a:t> dinletmeye, mahallen keşif yapmaya veya yaptırmaya yetkilidirler</a:t>
            </a:r>
            <a:r>
              <a:rPr lang="tr-TR" sz="1600" dirty="0" smtClean="0">
                <a:latin typeface="Minion Pro" panose="02040503050201020203" pitchFamily="18" charset="0"/>
              </a:rPr>
              <a:t>.</a:t>
            </a:r>
          </a:p>
          <a:p>
            <a:pPr marL="342900" indent="-342900" algn="just" eaLnBrk="1" hangingPunct="1">
              <a:lnSpc>
                <a:spcPct val="90000"/>
              </a:lnSpc>
              <a:buFont typeface="Arial" panose="020B0604020202020204" pitchFamily="34" charset="0"/>
              <a:buChar char="•"/>
              <a:defRPr/>
            </a:pPr>
            <a:endParaRPr lang="tr-TR" sz="1600" dirty="0">
              <a:latin typeface="Minion Pro" panose="02040503050201020203" pitchFamily="18" charset="0"/>
            </a:endParaRPr>
          </a:p>
          <a:p>
            <a:pPr lvl="1" algn="just">
              <a:defRPr/>
            </a:pPr>
            <a:r>
              <a:rPr lang="tr-TR" sz="1600" dirty="0">
                <a:latin typeface="Minion Pro" panose="02040503050201020203" pitchFamily="18" charset="0"/>
              </a:rPr>
              <a:t>Hakkında memurluktan çıkarma cezası istenen memur, (Mülga ibare: 25/02/2011 tarihli Mükerrer Resmi Gazete - 6111/117 </a:t>
            </a:r>
            <a:r>
              <a:rPr lang="tr-TR" sz="1600" dirty="0" err="1">
                <a:latin typeface="Minion Pro" panose="02040503050201020203" pitchFamily="18" charset="0"/>
              </a:rPr>
              <a:t>md.</a:t>
            </a:r>
            <a:r>
              <a:rPr lang="tr-TR" sz="1600" dirty="0">
                <a:latin typeface="Minion Pro" panose="02040503050201020203" pitchFamily="18" charset="0"/>
              </a:rPr>
              <a:t>) (..), soruşturma evrakını incelemeye, tanık dinletmeye, disiplin kurulunda sözlü veya yazılı olarak kendisi veya vekili vasıtasıyla savunma yapma hakkına </a:t>
            </a:r>
            <a:r>
              <a:rPr lang="tr-TR" sz="1600" dirty="0" smtClean="0">
                <a:latin typeface="Minion Pro" panose="02040503050201020203" pitchFamily="18" charset="0"/>
              </a:rPr>
              <a:t>sahiptir.</a:t>
            </a:r>
          </a:p>
          <a:p>
            <a:pPr lvl="1" algn="just">
              <a:defRPr/>
            </a:pPr>
            <a:endParaRPr lang="tr-TR" sz="1800" dirty="0" smtClean="0">
              <a:latin typeface="Minion Pro" panose="02040503050201020203" pitchFamily="18" charset="0"/>
            </a:endParaRPr>
          </a:p>
          <a:p>
            <a:pPr algn="just" eaLnBrk="1" hangingPunct="1">
              <a:lnSpc>
                <a:spcPct val="90000"/>
              </a:lnSpc>
              <a:defRPr/>
            </a:pPr>
            <a:r>
              <a:rPr lang="tr-TR" sz="1800" b="1" dirty="0" smtClean="0">
                <a:solidFill>
                  <a:srgbClr val="C00000"/>
                </a:solidFill>
                <a:latin typeface="Minion Pro" panose="02040503050201020203" pitchFamily="18" charset="0"/>
              </a:rPr>
              <a:t>Savunma </a:t>
            </a:r>
            <a:r>
              <a:rPr lang="tr-TR" sz="1800" b="1" dirty="0">
                <a:solidFill>
                  <a:srgbClr val="C00000"/>
                </a:solidFill>
                <a:latin typeface="Minion Pro" panose="02040503050201020203" pitchFamily="18" charset="0"/>
              </a:rPr>
              <a:t>hakkı</a:t>
            </a:r>
            <a:r>
              <a:rPr lang="tr-TR" sz="1800" b="1" dirty="0" smtClean="0">
                <a:solidFill>
                  <a:srgbClr val="C00000"/>
                </a:solidFill>
                <a:latin typeface="Minion Pro" panose="02040503050201020203" pitchFamily="18" charset="0"/>
              </a:rPr>
              <a:t>:</a:t>
            </a:r>
          </a:p>
          <a:p>
            <a:pPr algn="just" eaLnBrk="1" hangingPunct="1">
              <a:lnSpc>
                <a:spcPct val="90000"/>
              </a:lnSpc>
              <a:defRPr/>
            </a:pPr>
            <a:endParaRPr lang="tr-TR" sz="1800" b="1" dirty="0">
              <a:solidFill>
                <a:srgbClr val="C00000"/>
              </a:solidFill>
              <a:latin typeface="Minion Pro" panose="02040503050201020203" pitchFamily="18" charset="0"/>
            </a:endParaRPr>
          </a:p>
          <a:p>
            <a:pPr marL="285750" indent="-285750" algn="just" eaLnBrk="1" hangingPunct="1">
              <a:lnSpc>
                <a:spcPct val="90000"/>
              </a:lnSpc>
              <a:buFont typeface="Arial" panose="020B0604020202020204" pitchFamily="34" charset="0"/>
              <a:buChar char="•"/>
              <a:defRPr/>
            </a:pPr>
            <a:r>
              <a:rPr lang="tr-TR" sz="1600" b="1" dirty="0" smtClean="0">
                <a:solidFill>
                  <a:srgbClr val="C00000"/>
                </a:solidFill>
                <a:latin typeface="Minion Pro" panose="02040503050201020203" pitchFamily="18" charset="0"/>
              </a:rPr>
              <a:t>Madde </a:t>
            </a:r>
            <a:r>
              <a:rPr lang="tr-TR" sz="1600" b="1" dirty="0">
                <a:solidFill>
                  <a:srgbClr val="C00000"/>
                </a:solidFill>
                <a:latin typeface="Minion Pro" panose="02040503050201020203" pitchFamily="18" charset="0"/>
              </a:rPr>
              <a:t>130 – </a:t>
            </a:r>
            <a:r>
              <a:rPr lang="tr-TR" sz="1600" dirty="0">
                <a:latin typeface="Minion Pro" panose="02040503050201020203" pitchFamily="18" charset="0"/>
              </a:rPr>
              <a:t>Devlet memuru hakkında savunması alınmadan disiplin cezası verilemez</a:t>
            </a:r>
            <a:r>
              <a:rPr lang="tr-TR" sz="1600" dirty="0" smtClean="0">
                <a:latin typeface="Minion Pro" panose="02040503050201020203" pitchFamily="18" charset="0"/>
              </a:rPr>
              <a:t>.</a:t>
            </a:r>
          </a:p>
          <a:p>
            <a:pPr marL="285750" indent="-285750" algn="just" eaLnBrk="1" hangingPunct="1">
              <a:lnSpc>
                <a:spcPct val="90000"/>
              </a:lnSpc>
              <a:buFont typeface="Arial" panose="020B0604020202020204" pitchFamily="34" charset="0"/>
              <a:buChar char="•"/>
              <a:defRPr/>
            </a:pPr>
            <a:endParaRPr lang="tr-TR" sz="1600" dirty="0">
              <a:latin typeface="Minion Pro" panose="02040503050201020203" pitchFamily="18" charset="0"/>
            </a:endParaRPr>
          </a:p>
          <a:p>
            <a:pPr lvl="1" algn="just">
              <a:lnSpc>
                <a:spcPct val="90000"/>
              </a:lnSpc>
              <a:defRPr/>
            </a:pPr>
            <a:r>
              <a:rPr lang="tr-TR" sz="1600" dirty="0" smtClean="0">
                <a:latin typeface="Minion Pro" panose="02040503050201020203" pitchFamily="18" charset="0"/>
              </a:rPr>
              <a:t>Soruşturmayı </a:t>
            </a:r>
            <a:r>
              <a:rPr lang="tr-TR" sz="1600" dirty="0">
                <a:latin typeface="Minion Pro" panose="02040503050201020203" pitchFamily="18" charset="0"/>
              </a:rPr>
              <a:t>yapanın veya yetkili disiplin kurulunun 7 günden az olmamak üzere verdiği süre içinde veya belirtilen bir tarihte savunmasını yapmayan memur, savunma hakkından vazgeçmiş sayılır.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18</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908720"/>
            <a:ext cx="7416824" cy="4829014"/>
          </a:xfrm>
          <a:prstGeom prst="rect">
            <a:avLst/>
          </a:prstGeom>
        </p:spPr>
        <p:txBody>
          <a:bodyPr wrap="square">
            <a:spAutoFit/>
          </a:bodyPr>
          <a:lstStyle/>
          <a:p>
            <a:pPr marL="0" indent="0" eaLnBrk="1" hangingPunct="1">
              <a:lnSpc>
                <a:spcPct val="90000"/>
              </a:lnSpc>
              <a:buFont typeface="Wingdings" pitchFamily="2" charset="2"/>
              <a:buNone/>
              <a:defRPr/>
            </a:pPr>
            <a:r>
              <a:rPr lang="tr-TR" sz="1800" b="1" dirty="0">
                <a:solidFill>
                  <a:srgbClr val="C00000"/>
                </a:solidFill>
                <a:latin typeface="Minion Pro"/>
              </a:rPr>
              <a:t>Cezai kovuşturma ile disiplin kovuşturmasının bir arada </a:t>
            </a:r>
            <a:r>
              <a:rPr lang="tr-TR" sz="1800" b="1" dirty="0" smtClean="0">
                <a:solidFill>
                  <a:srgbClr val="C00000"/>
                </a:solidFill>
                <a:latin typeface="Minion Pro"/>
              </a:rPr>
              <a:t>yürütülmesi:</a:t>
            </a:r>
          </a:p>
          <a:p>
            <a:pPr marL="0" indent="0" eaLnBrk="1" hangingPunct="1">
              <a:lnSpc>
                <a:spcPct val="90000"/>
              </a:lnSpc>
              <a:buFont typeface="Wingdings" pitchFamily="2" charset="2"/>
              <a:buNone/>
              <a:defRPr/>
            </a:pPr>
            <a:endParaRPr lang="tr-TR" sz="1800" b="1" dirty="0" smtClean="0">
              <a:solidFill>
                <a:srgbClr val="C00000"/>
              </a:solidFill>
              <a:latin typeface="Minion Pro"/>
            </a:endParaRPr>
          </a:p>
          <a:p>
            <a:pPr marL="285750" indent="-285750" algn="just" eaLnBrk="1" hangingPunct="1">
              <a:lnSpc>
                <a:spcPct val="90000"/>
              </a:lnSpc>
              <a:buFont typeface="Arial" panose="020B0604020202020204" pitchFamily="34" charset="0"/>
              <a:buChar char="•"/>
              <a:defRPr/>
            </a:pPr>
            <a:r>
              <a:rPr lang="tr-TR" sz="1800" b="1" dirty="0" smtClean="0">
                <a:solidFill>
                  <a:srgbClr val="C00000"/>
                </a:solidFill>
                <a:latin typeface="Minion Pro"/>
              </a:rPr>
              <a:t>Madde </a:t>
            </a:r>
            <a:r>
              <a:rPr lang="tr-TR" sz="1800" b="1" dirty="0">
                <a:solidFill>
                  <a:srgbClr val="C00000"/>
                </a:solidFill>
                <a:latin typeface="Minion Pro"/>
              </a:rPr>
              <a:t>131 – </a:t>
            </a:r>
            <a:r>
              <a:rPr lang="tr-TR" sz="1800" dirty="0">
                <a:latin typeface="Minion Pro"/>
              </a:rPr>
              <a:t>Aynı olaydan dolayı memur hakkında ceza mahkemesinde kovuşturmaya başlanmış olması, disiplin kovuşturmasını geciktiremez.</a:t>
            </a:r>
          </a:p>
          <a:p>
            <a:pPr lvl="1" algn="just">
              <a:lnSpc>
                <a:spcPct val="90000"/>
              </a:lnSpc>
              <a:defRPr/>
            </a:pPr>
            <a:r>
              <a:rPr lang="tr-TR" sz="1800" dirty="0" smtClean="0">
                <a:latin typeface="Minion Pro"/>
              </a:rPr>
              <a:t>Memurun </a:t>
            </a:r>
            <a:r>
              <a:rPr lang="tr-TR" sz="1800" dirty="0">
                <a:latin typeface="Minion Pro"/>
              </a:rPr>
              <a:t>ceza kanununa göre mahkum olması veya olmaması halleri, ayrıca disiplin cezasının uygulanmasına engel olamaz</a:t>
            </a:r>
            <a:r>
              <a:rPr lang="tr-TR" sz="1800" dirty="0" smtClean="0">
                <a:latin typeface="Minion Pro"/>
              </a:rPr>
              <a:t>.</a:t>
            </a:r>
          </a:p>
          <a:p>
            <a:pPr lvl="1" algn="just">
              <a:lnSpc>
                <a:spcPct val="90000"/>
              </a:lnSpc>
              <a:defRPr/>
            </a:pPr>
            <a:endParaRPr lang="tr-TR" sz="1800" dirty="0">
              <a:latin typeface="Minion Pro"/>
            </a:endParaRPr>
          </a:p>
          <a:p>
            <a:pPr lvl="1" algn="just">
              <a:lnSpc>
                <a:spcPct val="90000"/>
              </a:lnSpc>
              <a:defRPr/>
            </a:pPr>
            <a:r>
              <a:rPr lang="tr-TR" sz="1800" dirty="0">
                <a:latin typeface="Minion Pro"/>
              </a:rPr>
              <a:t>160 sayılı Devlet Personel Dairesi Kurulması Hakkında Kanunun 4 üncü maddesinde sayılan kuruluşlarda çalışan personel hakkında; görevden doğan veya görevi sırasında işledikleri suçlarla kişisel suçları sebebiyle Cumhuriyet savcıları veya askeri savcılar veya sorgu hakimlikleri veya Memurun </a:t>
            </a:r>
            <a:r>
              <a:rPr lang="tr-TR" sz="1800" dirty="0" err="1">
                <a:latin typeface="Minion Pro"/>
              </a:rPr>
              <a:t>Muhakematı</a:t>
            </a:r>
            <a:r>
              <a:rPr lang="tr-TR" sz="1800" dirty="0">
                <a:latin typeface="Minion Pro"/>
              </a:rPr>
              <a:t> hakkında Kanun uyarınca yetkili kurullarca yapılan soruşturma sonunda düzenlenen takipsizlik, meni muhakeme, iddianame, talepname veya lüzumu muhakeme karar suretleri ile ilgili mahkemelerce verilen kesinleşmiş karar suretleri bu personelin bağlı olduğu bakanlık veya kurum veya kuruluşa gönderilir.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19</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2</a:t>
            </a:fld>
            <a:endParaRPr lang="tr-TR"/>
          </a:p>
        </p:txBody>
      </p:sp>
      <p:sp>
        <p:nvSpPr>
          <p:cNvPr id="5" name="Metin kutusu 4"/>
          <p:cNvSpPr txBox="1"/>
          <p:nvPr/>
        </p:nvSpPr>
        <p:spPr>
          <a:xfrm>
            <a:off x="827584" y="476672"/>
            <a:ext cx="7344817" cy="4524315"/>
          </a:xfrm>
          <a:prstGeom prst="rect">
            <a:avLst/>
          </a:prstGeom>
          <a:noFill/>
        </p:spPr>
        <p:txBody>
          <a:bodyPr wrap="square" rtlCol="0">
            <a:spAutoFit/>
          </a:bodyPr>
          <a:lstStyle/>
          <a:p>
            <a:r>
              <a:rPr lang="tr-TR" sz="2400" b="1" dirty="0" smtClean="0">
                <a:latin typeface="Minion Pro"/>
              </a:rPr>
              <a:t>SUNUM PLANI</a:t>
            </a:r>
          </a:p>
          <a:p>
            <a:pPr algn="just"/>
            <a:endParaRPr lang="tr-TR" sz="2400" b="1" dirty="0" smtClean="0">
              <a:latin typeface="Minion Pro"/>
            </a:endParaRPr>
          </a:p>
          <a:p>
            <a:pPr marL="457200" indent="-457200" algn="just">
              <a:buAutoNum type="arabicPeriod"/>
            </a:pPr>
            <a:r>
              <a:rPr lang="tr-TR" b="1" dirty="0" smtClean="0">
                <a:latin typeface="Minion Pro"/>
              </a:rPr>
              <a:t>BÖLÜM</a:t>
            </a:r>
          </a:p>
          <a:p>
            <a:pPr marL="914400" lvl="1" indent="-457200" algn="just">
              <a:lnSpc>
                <a:spcPct val="150000"/>
              </a:lnSpc>
              <a:buFont typeface="Wingdings" panose="05000000000000000000" pitchFamily="2" charset="2"/>
              <a:buChar char="ü"/>
            </a:pPr>
            <a:r>
              <a:rPr lang="fi-FI" dirty="0" smtClean="0">
                <a:latin typeface="Minion Pro"/>
              </a:rPr>
              <a:t>657 Say</a:t>
            </a:r>
            <a:r>
              <a:rPr lang="tr-TR" dirty="0" smtClean="0">
                <a:latin typeface="Minion Pro"/>
              </a:rPr>
              <a:t>ılı</a:t>
            </a:r>
            <a:r>
              <a:rPr lang="fi-FI" dirty="0" smtClean="0">
                <a:latin typeface="Minion Pro"/>
              </a:rPr>
              <a:t> Devlet Memurlar</a:t>
            </a:r>
            <a:r>
              <a:rPr lang="tr-TR" dirty="0">
                <a:latin typeface="Minion Pro"/>
              </a:rPr>
              <a:t>ı</a:t>
            </a:r>
            <a:r>
              <a:rPr lang="fi-FI" dirty="0" smtClean="0">
                <a:latin typeface="Minion Pro"/>
              </a:rPr>
              <a:t> Kanunu</a:t>
            </a:r>
            <a:r>
              <a:rPr lang="tr-TR" dirty="0" smtClean="0">
                <a:latin typeface="Minion Pro"/>
              </a:rPr>
              <a:t> </a:t>
            </a:r>
            <a:r>
              <a:rPr lang="tr-TR" b="1" dirty="0" smtClean="0">
                <a:solidFill>
                  <a:srgbClr val="C00000"/>
                </a:solidFill>
                <a:latin typeface="Minion Pro"/>
              </a:rPr>
              <a:t>Bölüm 7; Disiplin </a:t>
            </a:r>
          </a:p>
          <a:p>
            <a:pPr marL="914400" lvl="1" indent="-457200" algn="just">
              <a:lnSpc>
                <a:spcPct val="150000"/>
              </a:lnSpc>
              <a:buFont typeface="Wingdings" panose="05000000000000000000" pitchFamily="2" charset="2"/>
              <a:buChar char="ü"/>
            </a:pPr>
            <a:r>
              <a:rPr lang="fi-FI" dirty="0">
                <a:latin typeface="Minion Pro"/>
              </a:rPr>
              <a:t>657 Say</a:t>
            </a:r>
            <a:r>
              <a:rPr lang="tr-TR" dirty="0">
                <a:latin typeface="Minion Pro"/>
              </a:rPr>
              <a:t>ılı</a:t>
            </a:r>
            <a:r>
              <a:rPr lang="fi-FI" dirty="0">
                <a:latin typeface="Minion Pro"/>
              </a:rPr>
              <a:t> Devlet Memurlar</a:t>
            </a:r>
            <a:r>
              <a:rPr lang="tr-TR" dirty="0">
                <a:latin typeface="Minion Pro"/>
              </a:rPr>
              <a:t>ı</a:t>
            </a:r>
            <a:r>
              <a:rPr lang="fi-FI" dirty="0">
                <a:latin typeface="Minion Pro"/>
              </a:rPr>
              <a:t> Kanunu</a:t>
            </a:r>
            <a:r>
              <a:rPr lang="tr-TR" dirty="0">
                <a:latin typeface="Minion Pro"/>
              </a:rPr>
              <a:t> </a:t>
            </a:r>
            <a:r>
              <a:rPr lang="tr-TR" b="1" dirty="0">
                <a:solidFill>
                  <a:srgbClr val="C00000"/>
                </a:solidFill>
                <a:latin typeface="Minion Pro"/>
              </a:rPr>
              <a:t>Bölüm </a:t>
            </a:r>
            <a:r>
              <a:rPr lang="tr-TR" b="1" dirty="0" smtClean="0">
                <a:solidFill>
                  <a:srgbClr val="C00000"/>
                </a:solidFill>
                <a:latin typeface="Minion Pro"/>
              </a:rPr>
              <a:t>8; Görevden Uzaklaştırma</a:t>
            </a:r>
          </a:p>
          <a:p>
            <a:pPr marL="914400" lvl="1" indent="-457200" algn="just">
              <a:lnSpc>
                <a:spcPct val="150000"/>
              </a:lnSpc>
              <a:buFont typeface="Wingdings" panose="05000000000000000000" pitchFamily="2" charset="2"/>
              <a:buChar char="ü"/>
            </a:pPr>
            <a:endParaRPr lang="tr-TR" b="1" dirty="0" smtClean="0">
              <a:solidFill>
                <a:srgbClr val="C00000"/>
              </a:solidFill>
              <a:latin typeface="Minion Pro"/>
            </a:endParaRPr>
          </a:p>
          <a:p>
            <a:pPr marL="457200" indent="-457200" algn="just">
              <a:lnSpc>
                <a:spcPct val="150000"/>
              </a:lnSpc>
              <a:buFont typeface="+mj-lt"/>
              <a:buAutoNum type="arabicPeriod"/>
            </a:pPr>
            <a:r>
              <a:rPr lang="tr-TR" b="1" dirty="0" smtClean="0">
                <a:latin typeface="Minion Pro"/>
              </a:rPr>
              <a:t>BÖLÜM</a:t>
            </a:r>
          </a:p>
          <a:p>
            <a:pPr marL="914400" lvl="1" indent="-457200" algn="just">
              <a:lnSpc>
                <a:spcPct val="150000"/>
              </a:lnSpc>
              <a:buFont typeface="Wingdings" panose="05000000000000000000" pitchFamily="2" charset="2"/>
              <a:buChar char="ü"/>
            </a:pPr>
            <a:r>
              <a:rPr lang="tr-TR" dirty="0" smtClean="0">
                <a:latin typeface="Minion Pro"/>
              </a:rPr>
              <a:t>Karşılaşılan Sorunlar ve Çözüm Önerileri</a:t>
            </a:r>
            <a:endParaRPr lang="tr-TR" dirty="0">
              <a:latin typeface="Minion Pro"/>
            </a:endParaRPr>
          </a:p>
          <a:p>
            <a:pPr marL="914400" lvl="1" indent="-457200" algn="just">
              <a:buFont typeface="+mj-lt"/>
              <a:buAutoNum type="alphaUcPeriod"/>
            </a:pPr>
            <a:endParaRPr lang="tr-TR" dirty="0" smtClean="0">
              <a:solidFill>
                <a:srgbClr val="C00000"/>
              </a:solidFill>
              <a:latin typeface="Minion Pro"/>
            </a:endParaRPr>
          </a:p>
          <a:p>
            <a:pPr marL="914400" lvl="1" indent="-457200" algn="just">
              <a:buAutoNum type="alphaUcPeriod"/>
            </a:pPr>
            <a:endParaRPr lang="tr-TR" dirty="0">
              <a:latin typeface="Minion Pro"/>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7" name="Dikdörtgen 6"/>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241" y="4437112"/>
            <a:ext cx="2573960" cy="18077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797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20</a:t>
            </a:fld>
            <a:endParaRPr lang="tr-TR"/>
          </a:p>
        </p:txBody>
      </p:sp>
      <p:sp>
        <p:nvSpPr>
          <p:cNvPr id="5" name="Dikdörtgen 4"/>
          <p:cNvSpPr/>
          <p:nvPr/>
        </p:nvSpPr>
        <p:spPr>
          <a:xfrm>
            <a:off x="1115616" y="657527"/>
            <a:ext cx="7344816" cy="5693866"/>
          </a:xfrm>
          <a:prstGeom prst="rect">
            <a:avLst/>
          </a:prstGeom>
        </p:spPr>
        <p:txBody>
          <a:bodyPr wrap="square">
            <a:spAutoFit/>
          </a:bodyPr>
          <a:lstStyle/>
          <a:p>
            <a:pPr eaLnBrk="1" hangingPunct="1">
              <a:lnSpc>
                <a:spcPct val="90000"/>
              </a:lnSpc>
              <a:defRPr/>
            </a:pPr>
            <a:r>
              <a:rPr lang="tr-TR" b="1" dirty="0">
                <a:solidFill>
                  <a:srgbClr val="C00000"/>
                </a:solidFill>
                <a:latin typeface="Minion Pro"/>
              </a:rPr>
              <a:t>Uygulama</a:t>
            </a:r>
            <a:r>
              <a:rPr lang="tr-TR" b="1" dirty="0" smtClean="0">
                <a:solidFill>
                  <a:srgbClr val="C00000"/>
                </a:solidFill>
                <a:latin typeface="Minion Pro"/>
              </a:rPr>
              <a:t>:</a:t>
            </a:r>
          </a:p>
          <a:p>
            <a:pPr eaLnBrk="1" hangingPunct="1">
              <a:lnSpc>
                <a:spcPct val="90000"/>
              </a:lnSpc>
              <a:defRPr/>
            </a:pPr>
            <a:endParaRPr lang="tr-TR" b="1" dirty="0">
              <a:solidFill>
                <a:srgbClr val="C00000"/>
              </a:solidFill>
              <a:latin typeface="Minion Pro"/>
            </a:endParaRPr>
          </a:p>
          <a:p>
            <a:pPr marL="342900" indent="-342900" algn="just" eaLnBrk="1" hangingPunct="1">
              <a:lnSpc>
                <a:spcPct val="90000"/>
              </a:lnSpc>
              <a:buFont typeface="Arial" panose="020B0604020202020204" pitchFamily="34" charset="0"/>
              <a:buChar char="•"/>
              <a:defRPr/>
            </a:pPr>
            <a:r>
              <a:rPr lang="tr-TR" b="1" dirty="0" smtClean="0">
                <a:solidFill>
                  <a:srgbClr val="C00000"/>
                </a:solidFill>
                <a:latin typeface="Minion Pro"/>
              </a:rPr>
              <a:t>Madde </a:t>
            </a:r>
            <a:r>
              <a:rPr lang="tr-TR" b="1" dirty="0">
                <a:solidFill>
                  <a:srgbClr val="C00000"/>
                </a:solidFill>
                <a:latin typeface="Minion Pro"/>
              </a:rPr>
              <a:t>132 –</a:t>
            </a:r>
            <a:r>
              <a:rPr lang="tr-TR" dirty="0">
                <a:solidFill>
                  <a:srgbClr val="C00000"/>
                </a:solidFill>
                <a:latin typeface="Minion Pro"/>
              </a:rPr>
              <a:t> </a:t>
            </a:r>
            <a:r>
              <a:rPr lang="tr-TR" dirty="0">
                <a:latin typeface="Minion Pro"/>
              </a:rPr>
              <a:t>Disiplin cezaları verildiği tarihten itibaren hüküm ifade eder ve derhal uygulanır</a:t>
            </a:r>
            <a:r>
              <a:rPr lang="tr-TR" dirty="0" smtClean="0">
                <a:latin typeface="Minion Pro"/>
              </a:rPr>
              <a:t>.</a:t>
            </a:r>
          </a:p>
          <a:p>
            <a:pPr marL="342900" indent="-342900" algn="just" eaLnBrk="1" hangingPunct="1">
              <a:lnSpc>
                <a:spcPct val="90000"/>
              </a:lnSpc>
              <a:buFont typeface="Arial" panose="020B0604020202020204" pitchFamily="34" charset="0"/>
              <a:buChar char="•"/>
              <a:defRPr/>
            </a:pPr>
            <a:endParaRPr lang="tr-TR" dirty="0">
              <a:latin typeface="Minion Pro"/>
            </a:endParaRPr>
          </a:p>
          <a:p>
            <a:pPr lvl="1" algn="just">
              <a:lnSpc>
                <a:spcPct val="90000"/>
              </a:lnSpc>
              <a:defRPr/>
            </a:pPr>
            <a:r>
              <a:rPr lang="tr-TR" dirty="0" smtClean="0">
                <a:latin typeface="Minion Pro"/>
              </a:rPr>
              <a:t>Aylıktan </a:t>
            </a:r>
            <a:r>
              <a:rPr lang="tr-TR" dirty="0">
                <a:latin typeface="Minion Pro"/>
              </a:rPr>
              <a:t>kesme cezası, cezanın veriliş tarihini takip eden aybaşında uygulanır</a:t>
            </a:r>
            <a:r>
              <a:rPr lang="tr-TR" dirty="0" smtClean="0">
                <a:latin typeface="Minion Pro"/>
              </a:rPr>
              <a:t>.</a:t>
            </a:r>
          </a:p>
          <a:p>
            <a:pPr lvl="1" algn="just">
              <a:lnSpc>
                <a:spcPct val="90000"/>
              </a:lnSpc>
              <a:defRPr/>
            </a:pPr>
            <a:endParaRPr lang="tr-TR" dirty="0">
              <a:latin typeface="Minion Pro"/>
            </a:endParaRPr>
          </a:p>
          <a:p>
            <a:pPr lvl="1" algn="just">
              <a:defRPr/>
            </a:pPr>
            <a:r>
              <a:rPr lang="tr-TR" dirty="0" smtClean="0">
                <a:latin typeface="Minion Pro"/>
              </a:rPr>
              <a:t>Verilen </a:t>
            </a:r>
            <a:r>
              <a:rPr lang="tr-TR" dirty="0">
                <a:latin typeface="Minion Pro"/>
              </a:rPr>
              <a:t>disiplin </a:t>
            </a:r>
            <a:r>
              <a:rPr lang="tr-TR" dirty="0" smtClean="0">
                <a:latin typeface="Minion Pro"/>
              </a:rPr>
              <a:t>cezaları “üst </a:t>
            </a:r>
            <a:r>
              <a:rPr lang="tr-TR" dirty="0">
                <a:latin typeface="Minion Pro"/>
              </a:rPr>
              <a:t>disiplin amirine”, Devlet memurluğundan çıkarma cezası ayrıca Devlet Personel Başkanlığına bildirilir</a:t>
            </a:r>
            <a:r>
              <a:rPr lang="tr-TR" dirty="0" smtClean="0">
                <a:latin typeface="Minion Pro"/>
              </a:rPr>
              <a:t>.</a:t>
            </a:r>
          </a:p>
          <a:p>
            <a:pPr lvl="1" algn="just">
              <a:defRPr/>
            </a:pPr>
            <a:endParaRPr lang="tr-TR" dirty="0">
              <a:latin typeface="Minion Pro"/>
            </a:endParaRPr>
          </a:p>
          <a:p>
            <a:pPr lvl="1" algn="just">
              <a:defRPr/>
            </a:pPr>
            <a:r>
              <a:rPr lang="tr-TR" dirty="0" smtClean="0">
                <a:latin typeface="Minion Pro"/>
              </a:rPr>
              <a:t>Aylıktan </a:t>
            </a:r>
            <a:r>
              <a:rPr lang="tr-TR" dirty="0">
                <a:latin typeface="Minion Pro"/>
              </a:rPr>
              <a:t>kesme cezası ile tecziye edilenler 5 yıl, kademe ilerlemesinin durdurulması cezası ile tecziye edilenler 10 yıl boyunca daire başkanı kadrolarına, daire başkanı kadrosunun dengi ve daha üstü kadrolara, bölge ve il teşkilatlarının en üst yönetici kadrolarına, düzenleyici ve denetleyici kurumların başkanlık ve üyeliklerine, vali ve büyükelçi kadrolarına </a:t>
            </a:r>
            <a:r>
              <a:rPr lang="tr-TR" dirty="0" smtClean="0">
                <a:latin typeface="Minion Pro"/>
              </a:rPr>
              <a:t>atanamazlar</a:t>
            </a:r>
            <a:r>
              <a:rPr lang="tr-TR" dirty="0">
                <a:latin typeface="Minion Pro"/>
              </a:rPr>
              <a:t>.</a:t>
            </a:r>
          </a:p>
        </p:txBody>
      </p:sp>
      <p:sp>
        <p:nvSpPr>
          <p:cNvPr id="6" name="Dikdörtgen 5"/>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58123" y="908720"/>
            <a:ext cx="7488832" cy="4807470"/>
          </a:xfrm>
          <a:prstGeom prst="rect">
            <a:avLst/>
          </a:prstGeom>
        </p:spPr>
        <p:txBody>
          <a:bodyPr wrap="square">
            <a:spAutoFit/>
          </a:bodyPr>
          <a:lstStyle/>
          <a:p>
            <a:pPr algn="just" eaLnBrk="1" hangingPunct="1">
              <a:lnSpc>
                <a:spcPct val="80000"/>
              </a:lnSpc>
              <a:buFont typeface="Wingdings" pitchFamily="2" charset="2"/>
              <a:buChar char="v"/>
              <a:defRPr/>
            </a:pPr>
            <a:endParaRPr lang="tr-TR" sz="1600" b="1" dirty="0" smtClean="0">
              <a:solidFill>
                <a:srgbClr val="C00000"/>
              </a:solidFill>
              <a:latin typeface="Minion Pro"/>
            </a:endParaRPr>
          </a:p>
          <a:p>
            <a:pPr marL="0" indent="0" algn="just" eaLnBrk="1" hangingPunct="1">
              <a:lnSpc>
                <a:spcPct val="80000"/>
              </a:lnSpc>
              <a:buFont typeface="Wingdings" pitchFamily="2" charset="2"/>
              <a:buNone/>
              <a:defRPr/>
            </a:pPr>
            <a:r>
              <a:rPr lang="tr-TR" sz="1800" b="1" dirty="0" smtClean="0">
                <a:solidFill>
                  <a:srgbClr val="C00000"/>
                </a:solidFill>
                <a:latin typeface="Minion Pro"/>
              </a:rPr>
              <a:t>Disiplin Cezalarının Bir Süre Sonra</a:t>
            </a:r>
            <a:r>
              <a:rPr lang="tr-TR" sz="1800" dirty="0" smtClean="0">
                <a:solidFill>
                  <a:srgbClr val="C00000"/>
                </a:solidFill>
                <a:latin typeface="Minion Pro"/>
              </a:rPr>
              <a:t> </a:t>
            </a:r>
            <a:r>
              <a:rPr lang="tr-TR" sz="1800" b="1" dirty="0" smtClean="0">
                <a:solidFill>
                  <a:srgbClr val="C00000"/>
                </a:solidFill>
                <a:latin typeface="Minion Pro"/>
              </a:rPr>
              <a:t>"Özlük Dosyasından" Silinmesi:</a:t>
            </a:r>
            <a:endParaRPr lang="tr-TR" sz="1800" dirty="0" smtClean="0">
              <a:solidFill>
                <a:srgbClr val="C00000"/>
              </a:solidFill>
              <a:latin typeface="Minion Pro"/>
            </a:endParaRPr>
          </a:p>
          <a:p>
            <a:pPr algn="just" eaLnBrk="1" hangingPunct="1">
              <a:lnSpc>
                <a:spcPct val="80000"/>
              </a:lnSpc>
              <a:buFont typeface="Wingdings" pitchFamily="2" charset="2"/>
              <a:buChar char="v"/>
              <a:defRPr/>
            </a:pPr>
            <a:endParaRPr lang="tr-TR" sz="1600" b="1" dirty="0" smtClean="0">
              <a:solidFill>
                <a:srgbClr val="C00000"/>
              </a:solidFill>
              <a:latin typeface="Minion Pro"/>
            </a:endParaRPr>
          </a:p>
          <a:p>
            <a:pPr marL="285750" indent="-285750" algn="just">
              <a:buFont typeface="Arial" panose="020B0604020202020204" pitchFamily="34" charset="0"/>
              <a:buChar char="•"/>
              <a:defRPr/>
            </a:pPr>
            <a:r>
              <a:rPr lang="tr-TR" sz="1800" b="1" dirty="0" smtClean="0">
                <a:solidFill>
                  <a:srgbClr val="C00000"/>
                </a:solidFill>
                <a:latin typeface="Minion Pro"/>
              </a:rPr>
              <a:t>Madde 133 –</a:t>
            </a:r>
            <a:r>
              <a:rPr lang="tr-TR" sz="1800" dirty="0" smtClean="0">
                <a:solidFill>
                  <a:srgbClr val="C00000"/>
                </a:solidFill>
                <a:latin typeface="Minion Pro"/>
              </a:rPr>
              <a:t> </a:t>
            </a:r>
            <a:r>
              <a:rPr lang="tr-TR" sz="1800" dirty="0" smtClean="0">
                <a:latin typeface="Minion Pro"/>
              </a:rPr>
              <a:t>Disiplin cezaları memurun </a:t>
            </a:r>
            <a:r>
              <a:rPr lang="tr-TR" sz="1800" b="1" dirty="0" smtClean="0">
                <a:latin typeface="Minion Pro"/>
              </a:rPr>
              <a:t>"özlük dosyasına" </a:t>
            </a:r>
            <a:r>
              <a:rPr lang="tr-TR" sz="1800" dirty="0" smtClean="0">
                <a:latin typeface="Minion Pro"/>
              </a:rPr>
              <a:t>işlenir. Devlet memurluğundan çıkarma cezasından başka bir disiplin cezasına çarptırılmış olan memur uyarma ve kınama cezalarının uygulanmasından 5 sene, diğer cezaların uygulanmasından 10 sene sonra atamaya yetkili amire başvurarak, verilmiş olan cezalarının "özlük dosyasından" silinmesini isteyebilir.</a:t>
            </a:r>
          </a:p>
          <a:p>
            <a:pPr algn="just">
              <a:defRPr/>
            </a:pPr>
            <a:endParaRPr lang="tr-TR" sz="1800" dirty="0">
              <a:latin typeface="Minion Pro"/>
            </a:endParaRPr>
          </a:p>
          <a:p>
            <a:pPr lvl="1" algn="just">
              <a:defRPr/>
            </a:pPr>
            <a:r>
              <a:rPr lang="tr-TR" sz="1800" dirty="0" smtClean="0">
                <a:latin typeface="Minion Pro"/>
              </a:rPr>
              <a:t>Memurun</a:t>
            </a:r>
            <a:r>
              <a:rPr lang="tr-TR" sz="1800" dirty="0">
                <a:latin typeface="Minion Pro"/>
              </a:rPr>
              <a:t>, yukarıda yazılan süreler içerisindeki davranışları, bu isteğini haklı kılacak nitelikte görülürse, isteğinin yerine getirilmesine karar verilerek bu karar </a:t>
            </a:r>
            <a:r>
              <a:rPr lang="tr-TR" sz="1800" b="1" dirty="0" smtClean="0">
                <a:latin typeface="Minion Pro"/>
              </a:rPr>
              <a:t>"</a:t>
            </a:r>
            <a:r>
              <a:rPr lang="tr-TR" sz="1800" b="1" dirty="0">
                <a:latin typeface="Minion Pro"/>
              </a:rPr>
              <a:t>özlük dosyasına" </a:t>
            </a:r>
            <a:r>
              <a:rPr lang="tr-TR" sz="1800" dirty="0">
                <a:latin typeface="Minion Pro"/>
              </a:rPr>
              <a:t>işlenir</a:t>
            </a:r>
            <a:r>
              <a:rPr lang="tr-TR" sz="1800" dirty="0" smtClean="0">
                <a:latin typeface="Minion Pro"/>
              </a:rPr>
              <a:t>.</a:t>
            </a:r>
          </a:p>
          <a:p>
            <a:pPr lvl="1" algn="just">
              <a:defRPr/>
            </a:pPr>
            <a:endParaRPr lang="tr-TR" sz="1800" dirty="0">
              <a:latin typeface="Minion Pro"/>
            </a:endParaRPr>
          </a:p>
          <a:p>
            <a:pPr lvl="1" algn="just">
              <a:defRPr/>
            </a:pPr>
            <a:r>
              <a:rPr lang="tr-TR" sz="1800" dirty="0" smtClean="0">
                <a:latin typeface="Minion Pro"/>
              </a:rPr>
              <a:t>Kademe </a:t>
            </a:r>
            <a:r>
              <a:rPr lang="tr-TR" sz="1800" dirty="0">
                <a:latin typeface="Minion Pro"/>
              </a:rPr>
              <a:t>ilerlemesinin durdurulması cezasının </a:t>
            </a:r>
            <a:r>
              <a:rPr lang="tr-TR" sz="1800" b="1" dirty="0" smtClean="0">
                <a:latin typeface="Minion Pro"/>
              </a:rPr>
              <a:t>"</a:t>
            </a:r>
            <a:r>
              <a:rPr lang="tr-TR" sz="1800" b="1" dirty="0">
                <a:latin typeface="Minion Pro"/>
              </a:rPr>
              <a:t>özlük dosyasından çıkarılmasına" </a:t>
            </a:r>
            <a:r>
              <a:rPr lang="tr-TR" sz="1800" dirty="0">
                <a:latin typeface="Minion Pro"/>
              </a:rPr>
              <a:t>disiplin kurulunun mütalaası alındıktan sonra yukarıdaki fıkra hükmü uygulanır.</a:t>
            </a:r>
          </a:p>
          <a:p>
            <a:pPr algn="just" eaLnBrk="1" hangingPunct="1">
              <a:lnSpc>
                <a:spcPct val="80000"/>
              </a:lnSpc>
              <a:defRPr/>
            </a:pPr>
            <a:r>
              <a:rPr lang="tr-TR" sz="1800" dirty="0">
                <a:latin typeface="Minion Pro"/>
              </a:rPr>
              <a:t>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21</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98835" y="1772816"/>
            <a:ext cx="7488832" cy="3600986"/>
          </a:xfrm>
          <a:prstGeom prst="rect">
            <a:avLst/>
          </a:prstGeom>
        </p:spPr>
        <p:txBody>
          <a:bodyPr wrap="square">
            <a:spAutoFit/>
          </a:bodyPr>
          <a:lstStyle/>
          <a:p>
            <a:pPr marL="0" indent="0" eaLnBrk="1" hangingPunct="1">
              <a:lnSpc>
                <a:spcPct val="80000"/>
              </a:lnSpc>
              <a:buFont typeface="Wingdings" pitchFamily="2" charset="2"/>
              <a:buNone/>
              <a:defRPr/>
            </a:pPr>
            <a:r>
              <a:rPr lang="tr-TR" b="1" dirty="0">
                <a:solidFill>
                  <a:srgbClr val="C00000"/>
                </a:solidFill>
                <a:latin typeface="Minion Pro"/>
              </a:rPr>
              <a:t>Disiplin kurulları ve disiplin amirleri</a:t>
            </a:r>
            <a:r>
              <a:rPr lang="tr-TR" b="1" dirty="0" smtClean="0">
                <a:solidFill>
                  <a:srgbClr val="C00000"/>
                </a:solidFill>
                <a:latin typeface="Minion Pro"/>
              </a:rPr>
              <a:t>:</a:t>
            </a:r>
          </a:p>
          <a:p>
            <a:pPr marL="0" indent="0" eaLnBrk="1" hangingPunct="1">
              <a:lnSpc>
                <a:spcPct val="80000"/>
              </a:lnSpc>
              <a:buFont typeface="Wingdings" pitchFamily="2" charset="2"/>
              <a:buNone/>
              <a:defRPr/>
            </a:pPr>
            <a:endParaRPr lang="tr-TR" b="1" dirty="0">
              <a:solidFill>
                <a:srgbClr val="C00000"/>
              </a:solidFill>
              <a:latin typeface="Minion Pro"/>
            </a:endParaRPr>
          </a:p>
          <a:p>
            <a:pPr marL="342900" indent="-342900" algn="just" eaLnBrk="1" hangingPunct="1">
              <a:lnSpc>
                <a:spcPct val="80000"/>
              </a:lnSpc>
              <a:buFont typeface="Arial" panose="020B0604020202020204" pitchFamily="34" charset="0"/>
              <a:buChar char="•"/>
              <a:defRPr/>
            </a:pPr>
            <a:r>
              <a:rPr lang="tr-TR" b="1" dirty="0" smtClean="0">
                <a:solidFill>
                  <a:srgbClr val="C00000"/>
                </a:solidFill>
                <a:latin typeface="Minion Pro"/>
              </a:rPr>
              <a:t>Madde </a:t>
            </a:r>
            <a:r>
              <a:rPr lang="tr-TR" b="1" dirty="0">
                <a:solidFill>
                  <a:srgbClr val="C00000"/>
                </a:solidFill>
                <a:latin typeface="Minion Pro"/>
              </a:rPr>
              <a:t>134 –</a:t>
            </a:r>
            <a:r>
              <a:rPr lang="tr-TR" dirty="0">
                <a:solidFill>
                  <a:srgbClr val="C00000"/>
                </a:solidFill>
                <a:latin typeface="Minion Pro"/>
              </a:rPr>
              <a:t> </a:t>
            </a:r>
            <a:r>
              <a:rPr lang="tr-TR" dirty="0">
                <a:latin typeface="Minion Pro"/>
              </a:rPr>
              <a:t>Disiplin ve soruşturma işlerinde kanunlarla verilen görevleri yapmak üzere Kurum merkezinde bir Yüksek Disiplin Kurulu ile her ilde, bölge esasına göre çalışan kuruluşlarda bölge merkezinde ve kurum merkezinde ayrıca Milli Eğitim müdürlüklerinde birer Disiplin Kurulu bulunur</a:t>
            </a:r>
            <a:r>
              <a:rPr lang="tr-TR" dirty="0" smtClean="0">
                <a:latin typeface="Minion Pro"/>
              </a:rPr>
              <a:t>.</a:t>
            </a:r>
            <a:endParaRPr lang="tr-TR" dirty="0">
              <a:latin typeface="Minion Pro"/>
            </a:endParaRPr>
          </a:p>
          <a:p>
            <a:pPr algn="just" eaLnBrk="1" hangingPunct="1">
              <a:lnSpc>
                <a:spcPct val="80000"/>
              </a:lnSpc>
              <a:defRPr/>
            </a:pPr>
            <a:endParaRPr lang="tr-TR" dirty="0">
              <a:latin typeface="Minion Pro"/>
            </a:endParaRPr>
          </a:p>
          <a:p>
            <a:pPr lvl="1" algn="just">
              <a:lnSpc>
                <a:spcPct val="80000"/>
              </a:lnSpc>
              <a:defRPr/>
            </a:pPr>
            <a:r>
              <a:rPr lang="tr-TR" dirty="0" smtClean="0">
                <a:latin typeface="Minion Pro"/>
              </a:rPr>
              <a:t>Bu </a:t>
            </a:r>
            <a:r>
              <a:rPr lang="tr-TR" dirty="0">
                <a:latin typeface="Minion Pro"/>
              </a:rPr>
              <a:t>kurulların kuruluş, üyelerinin görev süresi, görüşme ve karar usulü, hangi memurlar hakkında karar verebilecekleri ve disiplin amirlerinin tayin ve tespitinde uygulanacak esaslar ile bunların yetki ve sorumlulukları gibi hususlar Bakanlar Kurulunca çıkarılacak yönetmelikle düzenlenir.</a:t>
            </a:r>
          </a:p>
          <a:p>
            <a:pPr>
              <a:buFont typeface="Wingdings" pitchFamily="2" charset="2"/>
              <a:buChar char="v"/>
              <a:defRPr/>
            </a:pPr>
            <a:endParaRPr lang="tr-TR" dirty="0">
              <a:latin typeface="Minion Pro"/>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22</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115616" y="1177104"/>
            <a:ext cx="7560840" cy="4770537"/>
          </a:xfrm>
          <a:prstGeom prst="rect">
            <a:avLst/>
          </a:prstGeom>
        </p:spPr>
        <p:txBody>
          <a:bodyPr wrap="square">
            <a:spAutoFit/>
          </a:bodyPr>
          <a:lstStyle/>
          <a:p>
            <a:pPr marL="0" indent="0" algn="just" eaLnBrk="1" hangingPunct="1">
              <a:lnSpc>
                <a:spcPct val="80000"/>
              </a:lnSpc>
              <a:buFont typeface="Wingdings" pitchFamily="2" charset="2"/>
              <a:buNone/>
              <a:defRPr/>
            </a:pPr>
            <a:r>
              <a:rPr lang="tr-TR" b="1" dirty="0">
                <a:solidFill>
                  <a:srgbClr val="C00000"/>
                </a:solidFill>
                <a:latin typeface="Minion Pro"/>
              </a:rPr>
              <a:t>İtiraz</a:t>
            </a:r>
            <a:r>
              <a:rPr lang="tr-TR" b="1" dirty="0" smtClean="0">
                <a:solidFill>
                  <a:srgbClr val="C00000"/>
                </a:solidFill>
                <a:latin typeface="Minion Pro"/>
              </a:rPr>
              <a:t>:</a:t>
            </a:r>
          </a:p>
          <a:p>
            <a:pPr marL="0" indent="0" algn="just" eaLnBrk="1" hangingPunct="1">
              <a:lnSpc>
                <a:spcPct val="80000"/>
              </a:lnSpc>
              <a:buFont typeface="Wingdings" pitchFamily="2" charset="2"/>
              <a:buNone/>
              <a:defRPr/>
            </a:pPr>
            <a:endParaRPr lang="tr-TR" b="1" dirty="0">
              <a:solidFill>
                <a:srgbClr val="C00000"/>
              </a:solidFill>
              <a:latin typeface="Minion Pro"/>
            </a:endParaRPr>
          </a:p>
          <a:p>
            <a:pPr marL="342900" indent="-342900" algn="just">
              <a:buFont typeface="Arial" panose="020B0604020202020204" pitchFamily="34" charset="0"/>
              <a:buChar char="•"/>
              <a:defRPr/>
            </a:pPr>
            <a:r>
              <a:rPr lang="tr-TR" sz="1800" b="1" dirty="0" smtClean="0">
                <a:solidFill>
                  <a:srgbClr val="C00000"/>
                </a:solidFill>
                <a:latin typeface="Minion Pro"/>
              </a:rPr>
              <a:t>Madde </a:t>
            </a:r>
            <a:r>
              <a:rPr lang="tr-TR" sz="1800" b="1" dirty="0">
                <a:solidFill>
                  <a:srgbClr val="C00000"/>
                </a:solidFill>
                <a:latin typeface="Minion Pro"/>
              </a:rPr>
              <a:t>135- </a:t>
            </a:r>
            <a:r>
              <a:rPr lang="tr-TR" sz="1800" dirty="0" smtClean="0">
                <a:latin typeface="Minion Pro"/>
              </a:rPr>
              <a:t>Disiplin </a:t>
            </a:r>
            <a:r>
              <a:rPr lang="tr-TR" sz="1800" dirty="0">
                <a:latin typeface="Minion Pro"/>
              </a:rPr>
              <a:t>amirleri tarafından verilen uyarma, kınama ve aylıktan kesme cezalarına karşı disiplin kuruluna, kademe ilerlemesinin durdurulması cezasına karşı yüksek disiplin kuruluna itiraz edilebilir</a:t>
            </a:r>
            <a:r>
              <a:rPr lang="tr-TR" sz="1800" dirty="0" smtClean="0">
                <a:latin typeface="Minion Pro"/>
              </a:rPr>
              <a:t>.</a:t>
            </a:r>
          </a:p>
          <a:p>
            <a:pPr marL="342900" indent="-342900" algn="just">
              <a:buFont typeface="Arial" panose="020B0604020202020204" pitchFamily="34" charset="0"/>
              <a:buChar char="•"/>
              <a:defRPr/>
            </a:pPr>
            <a:endParaRPr lang="tr-TR" sz="1800" dirty="0">
              <a:latin typeface="Minion Pro"/>
            </a:endParaRPr>
          </a:p>
          <a:p>
            <a:pPr lvl="1" algn="just">
              <a:defRPr/>
            </a:pPr>
            <a:r>
              <a:rPr lang="tr-TR" sz="1800" dirty="0">
                <a:latin typeface="Minion Pro"/>
              </a:rPr>
              <a:t>İtirazda süre, kararın ilgiliye tebliği tarihinden itibaren yedi gündür. Süresi içinde itiraz edilmeyen disiplin cezaları kesinleşir.</a:t>
            </a:r>
          </a:p>
          <a:p>
            <a:pPr lvl="1" algn="just">
              <a:defRPr/>
            </a:pPr>
            <a:r>
              <a:rPr lang="tr-TR" sz="1800" dirty="0">
                <a:latin typeface="Minion Pro"/>
              </a:rPr>
              <a:t>İtiraz mercileri, itiraz dilekçesi ile karar ve eklerinin kendilerine intikalinden itibaren otuz gün içinde kararlarını vermek zorundadır</a:t>
            </a:r>
            <a:r>
              <a:rPr lang="tr-TR" sz="1800" dirty="0" smtClean="0">
                <a:latin typeface="Minion Pro"/>
              </a:rPr>
              <a:t>.</a:t>
            </a:r>
          </a:p>
          <a:p>
            <a:pPr lvl="1" algn="just">
              <a:defRPr/>
            </a:pPr>
            <a:endParaRPr lang="tr-TR" sz="1800" dirty="0">
              <a:latin typeface="Minion Pro"/>
            </a:endParaRPr>
          </a:p>
          <a:p>
            <a:pPr lvl="1" algn="just">
              <a:defRPr/>
            </a:pPr>
            <a:r>
              <a:rPr lang="tr-TR" sz="1800" dirty="0">
                <a:latin typeface="Minion Pro"/>
              </a:rPr>
              <a:t>İtirazın kabulü hâlinde, disiplin amirleri kararı gözden geçirerek verilen cezayı hafifletebilir veya tamamen kaldırabilirler</a:t>
            </a:r>
            <a:r>
              <a:rPr lang="tr-TR" sz="1800" dirty="0" smtClean="0">
                <a:latin typeface="Minion Pro"/>
              </a:rPr>
              <a:t>.</a:t>
            </a:r>
          </a:p>
          <a:p>
            <a:pPr lvl="1" algn="just">
              <a:defRPr/>
            </a:pPr>
            <a:endParaRPr lang="tr-TR" sz="1800" dirty="0">
              <a:latin typeface="Minion Pro"/>
            </a:endParaRPr>
          </a:p>
          <a:p>
            <a:pPr lvl="1" algn="just">
              <a:defRPr/>
            </a:pPr>
            <a:r>
              <a:rPr lang="tr-TR" sz="1800" dirty="0">
                <a:latin typeface="Minion Pro"/>
              </a:rPr>
              <a:t>Disiplin cezalarına karşı idari yargı yoluna </a:t>
            </a:r>
            <a:r>
              <a:rPr lang="tr-TR" sz="1800" dirty="0" smtClean="0">
                <a:latin typeface="Minion Pro"/>
              </a:rPr>
              <a:t>başvurulabilir.</a:t>
            </a:r>
            <a:endParaRPr lang="tr-TR" sz="1800" dirty="0">
              <a:latin typeface="Minion Pro"/>
            </a:endParaRPr>
          </a:p>
          <a:p>
            <a:pPr lvl="1" algn="just">
              <a:lnSpc>
                <a:spcPct val="80000"/>
              </a:lnSpc>
              <a:defRPr/>
            </a:pPr>
            <a:r>
              <a:rPr lang="tr-TR" dirty="0">
                <a:latin typeface="Minion Pro"/>
              </a:rPr>
              <a:t>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23</a:t>
            </a:fld>
            <a:endParaRPr lang="tr-TR"/>
          </a:p>
        </p:txBody>
      </p:sp>
      <p:sp>
        <p:nvSpPr>
          <p:cNvPr id="6" name="Dikdörtgen 5"/>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1460748" y="746919"/>
            <a:ext cx="6624736" cy="404664"/>
          </a:xfrm>
        </p:spPr>
        <p:txBody>
          <a:bodyPr>
            <a:normAutofit fontScale="90000"/>
          </a:bodyPr>
          <a:lstStyle/>
          <a:p>
            <a:pPr algn="ctr" eaLnBrk="1" hangingPunct="1">
              <a:defRPr/>
            </a:pPr>
            <a:r>
              <a:rPr lang="tr-TR" sz="2800" b="1" dirty="0" smtClean="0">
                <a:solidFill>
                  <a:srgbClr val="C00000"/>
                </a:solidFill>
                <a:latin typeface="Minion Pro" panose="02040503050201020203"/>
              </a:rPr>
              <a:t>BÖLÜM 8 – GÖREVDEN UZAKLAŞTIRMA</a:t>
            </a:r>
          </a:p>
        </p:txBody>
      </p:sp>
      <p:sp>
        <p:nvSpPr>
          <p:cNvPr id="2" name="Dikdörtgen 1"/>
          <p:cNvSpPr/>
          <p:nvPr/>
        </p:nvSpPr>
        <p:spPr>
          <a:xfrm>
            <a:off x="1028700" y="1423311"/>
            <a:ext cx="7488832" cy="4696670"/>
          </a:xfrm>
          <a:prstGeom prst="rect">
            <a:avLst/>
          </a:prstGeom>
        </p:spPr>
        <p:txBody>
          <a:bodyPr wrap="square">
            <a:spAutoFit/>
          </a:bodyPr>
          <a:lstStyle/>
          <a:p>
            <a:pPr marL="0" indent="0" algn="just" eaLnBrk="1" hangingPunct="1">
              <a:lnSpc>
                <a:spcPct val="80000"/>
              </a:lnSpc>
              <a:buFont typeface="Wingdings" pitchFamily="2" charset="2"/>
              <a:buNone/>
              <a:defRPr/>
            </a:pPr>
            <a:r>
              <a:rPr lang="tr-TR" b="1" dirty="0" smtClean="0">
                <a:solidFill>
                  <a:srgbClr val="C00000"/>
                </a:solidFill>
              </a:rPr>
              <a:t>Görevden uzaklaştırma:</a:t>
            </a:r>
          </a:p>
          <a:p>
            <a:pPr marL="0" indent="0" algn="just" eaLnBrk="1" hangingPunct="1">
              <a:lnSpc>
                <a:spcPct val="80000"/>
              </a:lnSpc>
              <a:buFont typeface="Wingdings" pitchFamily="2" charset="2"/>
              <a:buNone/>
              <a:defRPr/>
            </a:pPr>
            <a:endParaRPr lang="tr-TR" sz="1800" b="1" dirty="0" smtClean="0">
              <a:solidFill>
                <a:srgbClr val="C00000"/>
              </a:solidFill>
            </a:endParaRPr>
          </a:p>
          <a:p>
            <a:pPr marL="342900" indent="-342900" algn="just" eaLnBrk="1" hangingPunct="1">
              <a:lnSpc>
                <a:spcPct val="80000"/>
              </a:lnSpc>
              <a:buFont typeface="Arial" panose="020B0604020202020204" pitchFamily="34" charset="0"/>
              <a:buChar char="•"/>
              <a:defRPr/>
            </a:pPr>
            <a:r>
              <a:rPr lang="tr-TR" sz="1800" b="1" dirty="0" smtClean="0">
                <a:solidFill>
                  <a:srgbClr val="C00000"/>
                </a:solidFill>
              </a:rPr>
              <a:t>Madde </a:t>
            </a:r>
            <a:r>
              <a:rPr lang="tr-TR" sz="1800" b="1" dirty="0">
                <a:solidFill>
                  <a:srgbClr val="C00000"/>
                </a:solidFill>
              </a:rPr>
              <a:t>137 – </a:t>
            </a:r>
            <a:r>
              <a:rPr lang="tr-TR" sz="1800" dirty="0"/>
              <a:t>Görevden uzaklaştırma, Devlet kamu hizmetlerinin gerektirdiği hallerde, görevi başında kalmasında sakınca görülecek Devlet memurları hakkında alınan ihtiyati bir tedbirdir</a:t>
            </a:r>
            <a:r>
              <a:rPr lang="tr-TR" sz="1800" dirty="0" smtClean="0"/>
              <a:t>.</a:t>
            </a:r>
          </a:p>
          <a:p>
            <a:pPr marL="0" indent="0" algn="just" eaLnBrk="1" hangingPunct="1">
              <a:lnSpc>
                <a:spcPct val="80000"/>
              </a:lnSpc>
              <a:buFont typeface="Wingdings" pitchFamily="2" charset="2"/>
              <a:buNone/>
              <a:defRPr/>
            </a:pPr>
            <a:r>
              <a:rPr lang="tr-TR" sz="1800" dirty="0" smtClean="0"/>
              <a:t> </a:t>
            </a:r>
            <a:endParaRPr lang="tr-TR" sz="1800" dirty="0"/>
          </a:p>
          <a:p>
            <a:pPr lvl="1" algn="just">
              <a:lnSpc>
                <a:spcPct val="80000"/>
              </a:lnSpc>
              <a:defRPr/>
            </a:pPr>
            <a:r>
              <a:rPr lang="tr-TR" sz="1800" dirty="0" smtClean="0"/>
              <a:t>Görevden </a:t>
            </a:r>
            <a:r>
              <a:rPr lang="tr-TR" sz="1800" dirty="0"/>
              <a:t>uzaklaştırma tedbiri, soruşturmanın herhangi bir safhasında da alınabilir.</a:t>
            </a:r>
          </a:p>
          <a:p>
            <a:pPr marL="0" indent="0" algn="just" eaLnBrk="1" hangingPunct="1">
              <a:lnSpc>
                <a:spcPct val="80000"/>
              </a:lnSpc>
              <a:buFont typeface="Wingdings" pitchFamily="2" charset="2"/>
              <a:buNone/>
              <a:defRPr/>
            </a:pPr>
            <a:endParaRPr lang="tr-TR" dirty="0"/>
          </a:p>
          <a:p>
            <a:pPr marL="0" indent="0" algn="just" eaLnBrk="1" hangingPunct="1">
              <a:lnSpc>
                <a:spcPct val="80000"/>
              </a:lnSpc>
              <a:buFont typeface="Wingdings" pitchFamily="2" charset="2"/>
              <a:buNone/>
              <a:defRPr/>
            </a:pPr>
            <a:r>
              <a:rPr lang="tr-TR" b="1" dirty="0" smtClean="0">
                <a:solidFill>
                  <a:srgbClr val="C00000"/>
                </a:solidFill>
              </a:rPr>
              <a:t>Yetkililer:</a:t>
            </a:r>
          </a:p>
          <a:p>
            <a:pPr marL="342900" indent="-342900" algn="just" eaLnBrk="1" hangingPunct="1">
              <a:lnSpc>
                <a:spcPct val="80000"/>
              </a:lnSpc>
              <a:buFont typeface="Arial" panose="020B0604020202020204" pitchFamily="34" charset="0"/>
              <a:buChar char="•"/>
              <a:defRPr/>
            </a:pPr>
            <a:endParaRPr lang="tr-TR" b="1" dirty="0" smtClean="0">
              <a:solidFill>
                <a:srgbClr val="C00000"/>
              </a:solidFill>
            </a:endParaRPr>
          </a:p>
          <a:p>
            <a:pPr marL="342900" indent="-342900" algn="just" eaLnBrk="1" hangingPunct="1">
              <a:lnSpc>
                <a:spcPct val="80000"/>
              </a:lnSpc>
              <a:buFont typeface="Arial" panose="020B0604020202020204" pitchFamily="34" charset="0"/>
              <a:buChar char="•"/>
              <a:defRPr/>
            </a:pPr>
            <a:r>
              <a:rPr lang="tr-TR" sz="1800" b="1" dirty="0" smtClean="0">
                <a:solidFill>
                  <a:srgbClr val="C00000"/>
                </a:solidFill>
              </a:rPr>
              <a:t>Madde </a:t>
            </a:r>
            <a:r>
              <a:rPr lang="tr-TR" sz="1800" b="1" dirty="0">
                <a:solidFill>
                  <a:srgbClr val="C00000"/>
                </a:solidFill>
              </a:rPr>
              <a:t>138 – </a:t>
            </a:r>
            <a:r>
              <a:rPr lang="tr-TR" sz="1800" dirty="0"/>
              <a:t>Görevden uzaklaştırmaya yetkililer şunlardır.</a:t>
            </a:r>
          </a:p>
          <a:p>
            <a:pPr marL="914400" lvl="1" indent="-457200" algn="just">
              <a:lnSpc>
                <a:spcPct val="80000"/>
              </a:lnSpc>
              <a:buFont typeface="+mj-lt"/>
              <a:buAutoNum type="alphaLcPeriod"/>
              <a:defRPr/>
            </a:pPr>
            <a:r>
              <a:rPr lang="tr-TR" sz="1800" dirty="0" smtClean="0"/>
              <a:t>Atamaya </a:t>
            </a:r>
            <a:r>
              <a:rPr lang="tr-TR" sz="1800" dirty="0"/>
              <a:t>yetkili amirler;</a:t>
            </a:r>
          </a:p>
          <a:p>
            <a:pPr marL="914400" lvl="1" indent="-457200" algn="just">
              <a:lnSpc>
                <a:spcPct val="80000"/>
              </a:lnSpc>
              <a:buFont typeface="+mj-lt"/>
              <a:buAutoNum type="alphaLcPeriod"/>
              <a:defRPr/>
            </a:pPr>
            <a:r>
              <a:rPr lang="tr-TR" sz="1800" dirty="0" smtClean="0"/>
              <a:t>Bakanlık </a:t>
            </a:r>
            <a:r>
              <a:rPr lang="tr-TR" sz="1800" dirty="0"/>
              <a:t>ve genel müdürlük müfettişleri;</a:t>
            </a:r>
          </a:p>
          <a:p>
            <a:pPr marL="914400" lvl="1" indent="-457200" algn="just">
              <a:lnSpc>
                <a:spcPct val="80000"/>
              </a:lnSpc>
              <a:buFont typeface="+mj-lt"/>
              <a:buAutoNum type="alphaLcPeriod"/>
              <a:defRPr/>
            </a:pPr>
            <a:r>
              <a:rPr lang="tr-TR" sz="1800" dirty="0" smtClean="0"/>
              <a:t>İllerde </a:t>
            </a:r>
            <a:r>
              <a:rPr lang="tr-TR" sz="1800" dirty="0"/>
              <a:t>valiler;</a:t>
            </a:r>
          </a:p>
          <a:p>
            <a:pPr marL="914400" lvl="1" indent="-457200" algn="just">
              <a:lnSpc>
                <a:spcPct val="80000"/>
              </a:lnSpc>
              <a:buFont typeface="+mj-lt"/>
              <a:buAutoNum type="alphaLcPeriod"/>
              <a:defRPr/>
            </a:pPr>
            <a:r>
              <a:rPr lang="tr-TR" sz="1800" dirty="0" smtClean="0"/>
              <a:t>İlçelerde </a:t>
            </a:r>
            <a:r>
              <a:rPr lang="tr-TR" sz="1800" dirty="0"/>
              <a:t>kaymakamlar (İlçe idare şube başkanları hakkında valinin muvafakati şarttır</a:t>
            </a:r>
            <a:r>
              <a:rPr lang="tr-TR" sz="1800" dirty="0" smtClean="0"/>
              <a:t>.)</a:t>
            </a:r>
          </a:p>
          <a:p>
            <a:pPr marL="914400" lvl="1" indent="-457200" algn="just">
              <a:lnSpc>
                <a:spcPct val="80000"/>
              </a:lnSpc>
              <a:buFont typeface="+mj-lt"/>
              <a:buAutoNum type="alphaLcPeriod"/>
              <a:defRPr/>
            </a:pPr>
            <a:endParaRPr lang="tr-TR" sz="1800" dirty="0" smtClean="0"/>
          </a:p>
          <a:p>
            <a:pPr lvl="1" algn="just">
              <a:lnSpc>
                <a:spcPct val="80000"/>
              </a:lnSpc>
              <a:defRPr/>
            </a:pPr>
            <a:r>
              <a:rPr lang="tr-TR" sz="1800" dirty="0" smtClean="0"/>
              <a:t>Valiler </a:t>
            </a:r>
            <a:r>
              <a:rPr lang="tr-TR" sz="1800" dirty="0"/>
              <a:t>ve kaymakamlar tarafından alınan görevden uzaklaştırma tedbiri, memurun kurumuna derhal bildirilir.</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24</a:t>
            </a:fld>
            <a:endParaRPr lang="tr-TR"/>
          </a:p>
        </p:txBody>
      </p:sp>
      <p:sp>
        <p:nvSpPr>
          <p:cNvPr id="6" name="Dikdörtgen 5"/>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385923"/>
            <a:ext cx="7848872" cy="6223242"/>
          </a:xfrm>
          <a:prstGeom prst="rect">
            <a:avLst/>
          </a:prstGeom>
        </p:spPr>
        <p:txBody>
          <a:bodyPr wrap="square">
            <a:spAutoFit/>
          </a:bodyPr>
          <a:lstStyle/>
          <a:p>
            <a:pPr marL="0" indent="0" algn="just" eaLnBrk="1" hangingPunct="1">
              <a:lnSpc>
                <a:spcPct val="80000"/>
              </a:lnSpc>
              <a:buFont typeface="Wingdings" pitchFamily="2" charset="2"/>
              <a:buNone/>
              <a:defRPr/>
            </a:pPr>
            <a:r>
              <a:rPr lang="tr-TR" sz="1800" b="1" dirty="0" smtClean="0">
                <a:solidFill>
                  <a:srgbClr val="C00000"/>
                </a:solidFill>
              </a:rPr>
              <a:t>Görevden </a:t>
            </a:r>
            <a:r>
              <a:rPr lang="tr-TR" sz="1800" b="1" dirty="0">
                <a:solidFill>
                  <a:srgbClr val="C00000"/>
                </a:solidFill>
              </a:rPr>
              <a:t>uzaklaştıran amirin sorumluluğu</a:t>
            </a:r>
            <a:r>
              <a:rPr lang="tr-TR" sz="1800" b="1" dirty="0" smtClean="0">
                <a:solidFill>
                  <a:srgbClr val="C00000"/>
                </a:solidFill>
              </a:rPr>
              <a:t>:</a:t>
            </a:r>
          </a:p>
          <a:p>
            <a:pPr marL="0" indent="0" algn="just" eaLnBrk="1" hangingPunct="1">
              <a:lnSpc>
                <a:spcPct val="80000"/>
              </a:lnSpc>
              <a:buFont typeface="Wingdings" pitchFamily="2" charset="2"/>
              <a:buNone/>
              <a:defRPr/>
            </a:pPr>
            <a:endParaRPr lang="tr-TR" sz="1800" b="1" dirty="0">
              <a:solidFill>
                <a:srgbClr val="C00000"/>
              </a:solidFill>
            </a:endParaRPr>
          </a:p>
          <a:p>
            <a:pPr marL="285750" indent="-285750" algn="just" eaLnBrk="1" hangingPunct="1">
              <a:lnSpc>
                <a:spcPct val="80000"/>
              </a:lnSpc>
              <a:buFont typeface="Arial" panose="020B0604020202020204" pitchFamily="34" charset="0"/>
              <a:buChar char="•"/>
              <a:defRPr/>
            </a:pPr>
            <a:r>
              <a:rPr lang="tr-TR" sz="1600" b="1" dirty="0" smtClean="0">
                <a:solidFill>
                  <a:srgbClr val="C00000"/>
                </a:solidFill>
              </a:rPr>
              <a:t>Madde </a:t>
            </a:r>
            <a:r>
              <a:rPr lang="tr-TR" sz="1600" b="1" dirty="0">
                <a:solidFill>
                  <a:srgbClr val="C00000"/>
                </a:solidFill>
              </a:rPr>
              <a:t>139 –</a:t>
            </a:r>
            <a:r>
              <a:rPr lang="tr-TR" sz="1600" dirty="0">
                <a:solidFill>
                  <a:srgbClr val="C00000"/>
                </a:solidFill>
              </a:rPr>
              <a:t> </a:t>
            </a:r>
            <a:r>
              <a:rPr lang="tr-TR" sz="1600" dirty="0"/>
              <a:t>Görevinden uzaklaştırılan Devlet memurları hakkında görevden uzaklaştırmayı izleyen 10 iş günü içinde soruşturmaya başlanması </a:t>
            </a:r>
            <a:r>
              <a:rPr lang="tr-TR" sz="1600" dirty="0" smtClean="0"/>
              <a:t>şarttır.</a:t>
            </a:r>
          </a:p>
          <a:p>
            <a:pPr marL="285750" indent="-285750" algn="just" eaLnBrk="1" hangingPunct="1">
              <a:lnSpc>
                <a:spcPct val="80000"/>
              </a:lnSpc>
              <a:buFont typeface="Arial" panose="020B0604020202020204" pitchFamily="34" charset="0"/>
              <a:buChar char="•"/>
              <a:defRPr/>
            </a:pPr>
            <a:endParaRPr lang="tr-TR" sz="1600" dirty="0" smtClean="0"/>
          </a:p>
          <a:p>
            <a:pPr lvl="1" algn="just">
              <a:lnSpc>
                <a:spcPct val="80000"/>
              </a:lnSpc>
              <a:defRPr/>
            </a:pPr>
            <a:r>
              <a:rPr lang="tr-TR" sz="1600" dirty="0" smtClean="0"/>
              <a:t>Memuru </a:t>
            </a:r>
            <a:r>
              <a:rPr lang="tr-TR" sz="1600" dirty="0"/>
              <a:t>görevden uzaklaştırdıktan sonra memur hakkında derhal soruşturmaya başlamayan, keyfi olarak veya garaz veya kini </a:t>
            </a:r>
            <a:r>
              <a:rPr lang="tr-TR" sz="1600" dirty="0" smtClean="0"/>
              <a:t>dolayısıyla </a:t>
            </a:r>
            <a:r>
              <a:rPr lang="tr-TR" sz="1600" dirty="0"/>
              <a:t>bu tasarrufu yaptığı, yaptırılan soruşturma sonunda anlaşılan amirler, hukuki, mali ve cezai sorumluluğa tabidirler.</a:t>
            </a:r>
          </a:p>
          <a:p>
            <a:pPr algn="just" eaLnBrk="1" hangingPunct="1">
              <a:lnSpc>
                <a:spcPct val="80000"/>
              </a:lnSpc>
              <a:buFont typeface="Wingdings" pitchFamily="2" charset="2"/>
              <a:buChar char="v"/>
              <a:defRPr/>
            </a:pPr>
            <a:endParaRPr lang="tr-TR" sz="1800" dirty="0"/>
          </a:p>
          <a:p>
            <a:pPr marL="0" indent="0" algn="just" eaLnBrk="1" hangingPunct="1">
              <a:lnSpc>
                <a:spcPct val="80000"/>
              </a:lnSpc>
              <a:buFont typeface="Wingdings" pitchFamily="2" charset="2"/>
              <a:buNone/>
              <a:defRPr/>
            </a:pPr>
            <a:r>
              <a:rPr lang="tr-TR" sz="1800" b="1" dirty="0" smtClean="0">
                <a:solidFill>
                  <a:srgbClr val="C00000"/>
                </a:solidFill>
              </a:rPr>
              <a:t>Ceza kovuşturması sırasında görevden uzaklaştırma:</a:t>
            </a:r>
          </a:p>
          <a:p>
            <a:pPr marL="0" indent="0" algn="just" eaLnBrk="1" hangingPunct="1">
              <a:lnSpc>
                <a:spcPct val="80000"/>
              </a:lnSpc>
              <a:buFont typeface="Wingdings" pitchFamily="2" charset="2"/>
              <a:buNone/>
              <a:defRPr/>
            </a:pPr>
            <a:endParaRPr lang="tr-TR" sz="1800" b="1" dirty="0" smtClean="0">
              <a:solidFill>
                <a:srgbClr val="C00000"/>
              </a:solidFill>
            </a:endParaRPr>
          </a:p>
          <a:p>
            <a:pPr marL="285750" indent="-285750" algn="just" eaLnBrk="1" hangingPunct="1">
              <a:lnSpc>
                <a:spcPct val="80000"/>
              </a:lnSpc>
              <a:buFont typeface="Arial" panose="020B0604020202020204" pitchFamily="34" charset="0"/>
              <a:buChar char="•"/>
              <a:defRPr/>
            </a:pPr>
            <a:r>
              <a:rPr lang="tr-TR" sz="1600" b="1" dirty="0" smtClean="0">
                <a:solidFill>
                  <a:srgbClr val="C00000"/>
                </a:solidFill>
              </a:rPr>
              <a:t>Madde 140 –</a:t>
            </a:r>
            <a:r>
              <a:rPr lang="tr-TR" sz="1600" dirty="0" smtClean="0">
                <a:solidFill>
                  <a:srgbClr val="C00000"/>
                </a:solidFill>
              </a:rPr>
              <a:t> </a:t>
            </a:r>
            <a:r>
              <a:rPr lang="tr-TR" sz="1600" dirty="0" smtClean="0"/>
              <a:t>Haklarında mahkemelerce cezai kovuşturma yapılan Devlet memurları da 138 inci maddedeki yetkililer tarafından görevden uzaklaştırılabilirler.</a:t>
            </a:r>
          </a:p>
          <a:p>
            <a:pPr algn="just" eaLnBrk="1" hangingPunct="1">
              <a:lnSpc>
                <a:spcPct val="80000"/>
              </a:lnSpc>
              <a:defRPr/>
            </a:pPr>
            <a:endParaRPr lang="tr-TR" sz="1800" i="1" dirty="0"/>
          </a:p>
          <a:p>
            <a:pPr marL="0" indent="0" algn="just" eaLnBrk="1" hangingPunct="1">
              <a:lnSpc>
                <a:spcPct val="80000"/>
              </a:lnSpc>
              <a:buFont typeface="Wingdings" pitchFamily="2" charset="2"/>
              <a:buNone/>
              <a:defRPr/>
            </a:pPr>
            <a:r>
              <a:rPr lang="tr-TR" sz="1800" b="1" dirty="0" smtClean="0">
                <a:solidFill>
                  <a:srgbClr val="C00000"/>
                </a:solidFill>
              </a:rPr>
              <a:t>Görevden </a:t>
            </a:r>
            <a:r>
              <a:rPr lang="tr-TR" sz="1800" b="1" dirty="0">
                <a:solidFill>
                  <a:srgbClr val="C00000"/>
                </a:solidFill>
              </a:rPr>
              <a:t>uzaklaştırılan veya görevinden uzak kalan memurların hak ve yükümlülüğü</a:t>
            </a:r>
            <a:r>
              <a:rPr lang="tr-TR" sz="1800" b="1" dirty="0" smtClean="0">
                <a:solidFill>
                  <a:srgbClr val="C00000"/>
                </a:solidFill>
              </a:rPr>
              <a:t>:</a:t>
            </a:r>
          </a:p>
          <a:p>
            <a:pPr marL="0" indent="0" algn="just" eaLnBrk="1" hangingPunct="1">
              <a:lnSpc>
                <a:spcPct val="80000"/>
              </a:lnSpc>
              <a:buFont typeface="Wingdings" pitchFamily="2" charset="2"/>
              <a:buNone/>
              <a:defRPr/>
            </a:pPr>
            <a:endParaRPr lang="tr-TR" sz="1800" b="1" dirty="0">
              <a:solidFill>
                <a:srgbClr val="C00000"/>
              </a:solidFill>
            </a:endParaRPr>
          </a:p>
          <a:p>
            <a:pPr marL="285750" indent="-285750" algn="just" eaLnBrk="1" hangingPunct="1">
              <a:lnSpc>
                <a:spcPct val="80000"/>
              </a:lnSpc>
              <a:buFont typeface="Arial" panose="020B0604020202020204" pitchFamily="34" charset="0"/>
              <a:buChar char="•"/>
              <a:defRPr/>
            </a:pPr>
            <a:r>
              <a:rPr lang="tr-TR" sz="1600" b="1" dirty="0" smtClean="0">
                <a:solidFill>
                  <a:srgbClr val="C00000"/>
                </a:solidFill>
              </a:rPr>
              <a:t>Madde </a:t>
            </a:r>
            <a:r>
              <a:rPr lang="tr-TR" sz="1600" b="1" dirty="0">
                <a:solidFill>
                  <a:srgbClr val="C00000"/>
                </a:solidFill>
              </a:rPr>
              <a:t>141 –</a:t>
            </a:r>
            <a:r>
              <a:rPr lang="tr-TR" sz="1600" dirty="0">
                <a:solidFill>
                  <a:srgbClr val="C00000"/>
                </a:solidFill>
              </a:rPr>
              <a:t> </a:t>
            </a:r>
            <a:r>
              <a:rPr lang="tr-TR" sz="1600" dirty="0"/>
              <a:t>Görevden uzaklaştırılan ve görevi ile ilgili olsun veya olmasın herhangi bir suçtan tutuklanan veya gözaltına alınan memurlara bu süre içinde aylıklarının üçte ikisi ödenir. Bu gibiler bu Kanunun öngördüğü sosyal hak ve yardımlardan faydalanmaya devam ederler</a:t>
            </a:r>
            <a:r>
              <a:rPr lang="tr-TR" sz="1600" dirty="0" smtClean="0"/>
              <a:t>.</a:t>
            </a:r>
          </a:p>
          <a:p>
            <a:pPr marL="285750" indent="-285750" algn="just" eaLnBrk="1" hangingPunct="1">
              <a:lnSpc>
                <a:spcPct val="80000"/>
              </a:lnSpc>
              <a:buFont typeface="Arial" panose="020B0604020202020204" pitchFamily="34" charset="0"/>
              <a:buChar char="•"/>
              <a:defRPr/>
            </a:pPr>
            <a:endParaRPr lang="tr-TR" sz="1600" dirty="0"/>
          </a:p>
          <a:p>
            <a:pPr lvl="1" algn="just">
              <a:lnSpc>
                <a:spcPct val="80000"/>
              </a:lnSpc>
              <a:defRPr/>
            </a:pPr>
            <a:r>
              <a:rPr lang="tr-TR" sz="1600" dirty="0" smtClean="0"/>
              <a:t>143 </a:t>
            </a:r>
            <a:r>
              <a:rPr lang="tr-TR" sz="1600" dirty="0"/>
              <a:t>üncü maddede sayılan durumların gerçekleşmesi halinde, bunların aylıklarının kesilmiş olan üçte biri kendilerine ödenir ve görevden uzakta geçirdikleri süre, derecelerindeki kademe ilerlemesinde ve bu sürenin derece yükselmesi için gerekli en az bekleme süresini aşan </a:t>
            </a:r>
            <a:r>
              <a:rPr lang="tr-TR" sz="1600" dirty="0" smtClean="0"/>
              <a:t>kısmı, üst </a:t>
            </a:r>
            <a:r>
              <a:rPr lang="tr-TR" sz="1600" dirty="0"/>
              <a:t>dereceye yükselmeleri halinde, bu derecede kademe ilerlemesi yapılmak suretiyle  değerlendirilir.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25</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82915" y="606186"/>
            <a:ext cx="7776864" cy="5632311"/>
          </a:xfrm>
          <a:prstGeom prst="rect">
            <a:avLst/>
          </a:prstGeom>
        </p:spPr>
        <p:txBody>
          <a:bodyPr wrap="square">
            <a:spAutoFit/>
          </a:bodyPr>
          <a:lstStyle/>
          <a:p>
            <a:pPr marL="0" indent="0" algn="just" eaLnBrk="1" hangingPunct="1">
              <a:lnSpc>
                <a:spcPct val="80000"/>
              </a:lnSpc>
              <a:buFont typeface="Wingdings" pitchFamily="2" charset="2"/>
              <a:buNone/>
              <a:defRPr/>
            </a:pPr>
            <a:r>
              <a:rPr lang="tr-TR" sz="1800" b="1" dirty="0" smtClean="0">
                <a:solidFill>
                  <a:srgbClr val="C00000"/>
                </a:solidFill>
                <a:latin typeface="Minion Pro"/>
              </a:rPr>
              <a:t>Tedbirin kaldırılması:</a:t>
            </a:r>
          </a:p>
          <a:p>
            <a:pPr marL="0" indent="0" algn="just" eaLnBrk="1" hangingPunct="1">
              <a:lnSpc>
                <a:spcPct val="80000"/>
              </a:lnSpc>
              <a:buFont typeface="Wingdings" pitchFamily="2" charset="2"/>
              <a:buNone/>
              <a:defRPr/>
            </a:pPr>
            <a:endParaRPr lang="tr-TR" sz="1800" b="1" dirty="0" smtClean="0">
              <a:solidFill>
                <a:srgbClr val="C00000"/>
              </a:solidFill>
              <a:latin typeface="Minion Pro"/>
            </a:endParaRPr>
          </a:p>
          <a:p>
            <a:pPr marL="285750" indent="-285750" algn="just" eaLnBrk="1" hangingPunct="1">
              <a:lnSpc>
                <a:spcPct val="80000"/>
              </a:lnSpc>
              <a:buFont typeface="Arial" panose="020B0604020202020204" pitchFamily="34" charset="0"/>
              <a:buChar char="•"/>
              <a:defRPr/>
            </a:pPr>
            <a:r>
              <a:rPr lang="tr-TR" sz="1800" b="1" dirty="0" smtClean="0">
                <a:solidFill>
                  <a:srgbClr val="C00000"/>
                </a:solidFill>
                <a:latin typeface="Minion Pro"/>
              </a:rPr>
              <a:t>Madde </a:t>
            </a:r>
            <a:r>
              <a:rPr lang="tr-TR" sz="1800" b="1" dirty="0">
                <a:solidFill>
                  <a:srgbClr val="C00000"/>
                </a:solidFill>
                <a:latin typeface="Minion Pro"/>
              </a:rPr>
              <a:t>142 – </a:t>
            </a:r>
            <a:r>
              <a:rPr lang="tr-TR" sz="1800" dirty="0">
                <a:latin typeface="Minion Pro"/>
              </a:rPr>
              <a:t>Soruşturma sonunda disiplin yüzünden memurluktan çıkarma veya cezai bir işlem uygulanmasına lüzum kalmayan Devlet memurları için alınmış olan görevden uzaklaştırma tedbiri, 138 inci maddedeki yetkililerce (Müfettişler tarafından görevden uzaklaştırılanlar hakkında atamaya yetkili amirlerce) derhal kaldırılır.</a:t>
            </a:r>
          </a:p>
          <a:p>
            <a:pPr lvl="1" algn="just">
              <a:lnSpc>
                <a:spcPct val="80000"/>
              </a:lnSpc>
              <a:defRPr/>
            </a:pPr>
            <a:endParaRPr lang="tr-TR" sz="1800" dirty="0" smtClean="0">
              <a:latin typeface="Minion Pro"/>
            </a:endParaRPr>
          </a:p>
          <a:p>
            <a:pPr lvl="1" algn="just">
              <a:lnSpc>
                <a:spcPct val="80000"/>
              </a:lnSpc>
              <a:defRPr/>
            </a:pPr>
            <a:r>
              <a:rPr lang="tr-TR" sz="1800" dirty="0" smtClean="0">
                <a:latin typeface="Minion Pro"/>
              </a:rPr>
              <a:t>Görevden </a:t>
            </a:r>
            <a:r>
              <a:rPr lang="tr-TR" sz="1800" dirty="0">
                <a:latin typeface="Minion Pro"/>
              </a:rPr>
              <a:t>uzaklaştırma tedbirini kaldırmayan görevli hakkında 139 uncu madde hükmü uygulanır</a:t>
            </a:r>
            <a:r>
              <a:rPr lang="tr-TR" sz="1800" dirty="0" smtClean="0">
                <a:latin typeface="Minion Pro"/>
              </a:rPr>
              <a:t>.</a:t>
            </a:r>
          </a:p>
          <a:p>
            <a:pPr algn="just" eaLnBrk="1" hangingPunct="1">
              <a:lnSpc>
                <a:spcPct val="80000"/>
              </a:lnSpc>
              <a:defRPr/>
            </a:pPr>
            <a:endParaRPr lang="tr-TR" sz="1800" dirty="0">
              <a:latin typeface="Minion Pro"/>
            </a:endParaRPr>
          </a:p>
          <a:p>
            <a:pPr marL="0" indent="0" algn="just" eaLnBrk="1" hangingPunct="1">
              <a:lnSpc>
                <a:spcPct val="80000"/>
              </a:lnSpc>
              <a:buFont typeface="Wingdings" pitchFamily="2" charset="2"/>
              <a:buNone/>
              <a:defRPr/>
            </a:pPr>
            <a:r>
              <a:rPr lang="tr-TR" sz="1800" b="1" dirty="0" smtClean="0">
                <a:solidFill>
                  <a:srgbClr val="C00000"/>
                </a:solidFill>
                <a:latin typeface="Minion Pro"/>
              </a:rPr>
              <a:t>Memurun </a:t>
            </a:r>
            <a:r>
              <a:rPr lang="tr-TR" sz="1800" b="1" dirty="0">
                <a:solidFill>
                  <a:srgbClr val="C00000"/>
                </a:solidFill>
                <a:latin typeface="Minion Pro"/>
              </a:rPr>
              <a:t>göreve tekrar başlatılması zorunlu olan haller</a:t>
            </a:r>
            <a:r>
              <a:rPr lang="tr-TR" sz="1800" b="1" dirty="0" smtClean="0">
                <a:solidFill>
                  <a:srgbClr val="C00000"/>
                </a:solidFill>
                <a:latin typeface="Minion Pro"/>
              </a:rPr>
              <a:t>:</a:t>
            </a:r>
          </a:p>
          <a:p>
            <a:pPr marL="0" indent="0" algn="just" eaLnBrk="1" hangingPunct="1">
              <a:lnSpc>
                <a:spcPct val="80000"/>
              </a:lnSpc>
              <a:buFont typeface="Wingdings" pitchFamily="2" charset="2"/>
              <a:buNone/>
              <a:defRPr/>
            </a:pPr>
            <a:endParaRPr lang="tr-TR" sz="1800" b="1" dirty="0">
              <a:latin typeface="Minion Pro"/>
            </a:endParaRPr>
          </a:p>
          <a:p>
            <a:pPr marL="285750" indent="-285750" algn="just" eaLnBrk="1" hangingPunct="1">
              <a:lnSpc>
                <a:spcPct val="80000"/>
              </a:lnSpc>
              <a:buFont typeface="Arial" panose="020B0604020202020204" pitchFamily="34" charset="0"/>
              <a:buChar char="•"/>
              <a:defRPr/>
            </a:pPr>
            <a:r>
              <a:rPr lang="tr-TR" sz="1800" b="1" dirty="0" smtClean="0">
                <a:solidFill>
                  <a:srgbClr val="C00000"/>
                </a:solidFill>
                <a:latin typeface="Minion Pro"/>
              </a:rPr>
              <a:t>Madde 143 – </a:t>
            </a:r>
            <a:r>
              <a:rPr lang="tr-TR" sz="1800" dirty="0" smtClean="0">
                <a:latin typeface="Minion Pro"/>
              </a:rPr>
              <a:t>Soruşturma </a:t>
            </a:r>
            <a:r>
              <a:rPr lang="tr-TR" sz="1800" dirty="0">
                <a:latin typeface="Minion Pro"/>
              </a:rPr>
              <a:t>veya yargılama sonunda yetkili mercilerce:</a:t>
            </a:r>
          </a:p>
          <a:p>
            <a:pPr marL="800100" lvl="1" indent="-342900" algn="just">
              <a:lnSpc>
                <a:spcPct val="80000"/>
              </a:lnSpc>
              <a:buFont typeface="+mj-lt"/>
              <a:buAutoNum type="alphaLcPeriod"/>
              <a:defRPr/>
            </a:pPr>
            <a:r>
              <a:rPr lang="tr-TR" sz="1800" dirty="0" smtClean="0">
                <a:latin typeface="Minion Pro"/>
              </a:rPr>
              <a:t>Haklarında </a:t>
            </a:r>
            <a:r>
              <a:rPr lang="tr-TR" sz="1800" dirty="0">
                <a:latin typeface="Minion Pro"/>
              </a:rPr>
              <a:t>memurluktan çıkarmadan başka bir disiplin cezası verilenler;</a:t>
            </a:r>
          </a:p>
          <a:p>
            <a:pPr marL="800100" lvl="1" indent="-342900" algn="just">
              <a:lnSpc>
                <a:spcPct val="80000"/>
              </a:lnSpc>
              <a:buFont typeface="+mj-lt"/>
              <a:buAutoNum type="alphaLcPeriod"/>
              <a:defRPr/>
            </a:pPr>
            <a:r>
              <a:rPr lang="tr-TR" sz="1800" dirty="0" smtClean="0">
                <a:latin typeface="Minion Pro"/>
              </a:rPr>
              <a:t>Yargılamanın </a:t>
            </a:r>
            <a:r>
              <a:rPr lang="tr-TR" sz="1800" dirty="0" err="1">
                <a:latin typeface="Minion Pro"/>
              </a:rPr>
              <a:t>men'ine</a:t>
            </a:r>
            <a:r>
              <a:rPr lang="tr-TR" sz="1800" dirty="0">
                <a:latin typeface="Minion Pro"/>
              </a:rPr>
              <a:t> veya beraatına karar verilenler;</a:t>
            </a:r>
          </a:p>
          <a:p>
            <a:pPr marL="800100" lvl="1" indent="-342900" algn="just">
              <a:lnSpc>
                <a:spcPct val="80000"/>
              </a:lnSpc>
              <a:buFont typeface="+mj-lt"/>
              <a:buAutoNum type="alphaLcPeriod"/>
              <a:defRPr/>
            </a:pPr>
            <a:r>
              <a:rPr lang="tr-TR" sz="1800" dirty="0" smtClean="0">
                <a:latin typeface="Minion Pro"/>
              </a:rPr>
              <a:t>Hükümden </a:t>
            </a:r>
            <a:r>
              <a:rPr lang="tr-TR" sz="1800" dirty="0">
                <a:latin typeface="Minion Pro"/>
              </a:rPr>
              <a:t>evvel haklarındaki kovuşturma genel af ile kaldırılanlar;</a:t>
            </a:r>
          </a:p>
          <a:p>
            <a:pPr marL="800100" lvl="1" indent="-342900" algn="just">
              <a:lnSpc>
                <a:spcPct val="80000"/>
              </a:lnSpc>
              <a:buFont typeface="+mj-lt"/>
              <a:buAutoNum type="alphaLcPeriod"/>
              <a:defRPr/>
            </a:pPr>
            <a:r>
              <a:rPr lang="tr-TR" sz="1800" dirty="0" smtClean="0">
                <a:latin typeface="Minion Pro"/>
              </a:rPr>
              <a:t>Görevlerine </a:t>
            </a:r>
            <a:r>
              <a:rPr lang="tr-TR" sz="1800" dirty="0">
                <a:latin typeface="Minion Pro"/>
              </a:rPr>
              <a:t>ve memurluklarına ilişkin olsun veya olmasın memurluğa engel olmayacak bir ceza ile hükümlü olup cezası ertelenenler;   </a:t>
            </a:r>
            <a:endParaRPr lang="tr-TR" sz="1800" dirty="0" smtClean="0">
              <a:latin typeface="Minion Pro"/>
            </a:endParaRPr>
          </a:p>
          <a:p>
            <a:pPr marL="800100" lvl="1" indent="-342900" algn="just">
              <a:lnSpc>
                <a:spcPct val="80000"/>
              </a:lnSpc>
              <a:buFont typeface="+mj-lt"/>
              <a:buAutoNum type="alphaLcPeriod"/>
              <a:defRPr/>
            </a:pPr>
            <a:endParaRPr lang="tr-TR" sz="1800" dirty="0" smtClean="0">
              <a:latin typeface="Minion Pro"/>
            </a:endParaRPr>
          </a:p>
          <a:p>
            <a:pPr lvl="1" algn="just">
              <a:lnSpc>
                <a:spcPct val="80000"/>
              </a:lnSpc>
              <a:defRPr/>
            </a:pPr>
            <a:r>
              <a:rPr lang="tr-TR" sz="1800" dirty="0">
                <a:latin typeface="Minion Pro"/>
              </a:rPr>
              <a:t>Bu kararların kesinleşmesi üzerine haklarındaki görevden uzaklaştırma tedbiri kaldırılır </a:t>
            </a:r>
          </a:p>
          <a:p>
            <a:pPr lvl="1" algn="just">
              <a:lnSpc>
                <a:spcPct val="80000"/>
              </a:lnSpc>
              <a:defRPr/>
            </a:pPr>
            <a:r>
              <a:rPr lang="tr-TR" sz="1800" dirty="0" smtClean="0">
                <a:latin typeface="Minion Pro"/>
              </a:rPr>
              <a:t>                                                                                                    </a:t>
            </a:r>
            <a:endParaRPr lang="tr-TR" sz="1800" dirty="0">
              <a:latin typeface="Minion Pro"/>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26</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18764" y="1072107"/>
            <a:ext cx="7632848" cy="5521512"/>
          </a:xfrm>
          <a:prstGeom prst="rect">
            <a:avLst/>
          </a:prstGeom>
        </p:spPr>
        <p:txBody>
          <a:bodyPr wrap="square">
            <a:spAutoFit/>
          </a:bodyPr>
          <a:lstStyle/>
          <a:p>
            <a:pPr algn="just" eaLnBrk="1" hangingPunct="1">
              <a:lnSpc>
                <a:spcPct val="90000"/>
              </a:lnSpc>
              <a:defRPr/>
            </a:pPr>
            <a:r>
              <a:rPr lang="tr-TR" b="1" dirty="0" smtClean="0">
                <a:solidFill>
                  <a:srgbClr val="C00000"/>
                </a:solidFill>
                <a:latin typeface="Minion Pro"/>
              </a:rPr>
              <a:t>Görevden </a:t>
            </a:r>
            <a:r>
              <a:rPr lang="tr-TR" b="1" dirty="0">
                <a:solidFill>
                  <a:srgbClr val="C00000"/>
                </a:solidFill>
                <a:latin typeface="Minion Pro"/>
              </a:rPr>
              <a:t>uzaklaştırma tedbirinin kaldırılmasında amirin takdiri</a:t>
            </a:r>
            <a:r>
              <a:rPr lang="tr-TR" b="1" dirty="0" smtClean="0">
                <a:solidFill>
                  <a:srgbClr val="C00000"/>
                </a:solidFill>
                <a:latin typeface="Minion Pro"/>
              </a:rPr>
              <a:t>:</a:t>
            </a:r>
          </a:p>
          <a:p>
            <a:pPr algn="just" eaLnBrk="1" hangingPunct="1">
              <a:lnSpc>
                <a:spcPct val="90000"/>
              </a:lnSpc>
              <a:defRPr/>
            </a:pPr>
            <a:endParaRPr lang="tr-TR" b="1" dirty="0">
              <a:solidFill>
                <a:srgbClr val="C00000"/>
              </a:solidFill>
              <a:latin typeface="Minion Pro"/>
            </a:endParaRPr>
          </a:p>
          <a:p>
            <a:pPr marL="342900" indent="-342900" algn="just" eaLnBrk="1" hangingPunct="1">
              <a:lnSpc>
                <a:spcPct val="90000"/>
              </a:lnSpc>
              <a:buFont typeface="Arial" panose="020B0604020202020204" pitchFamily="34" charset="0"/>
              <a:buChar char="•"/>
              <a:defRPr/>
            </a:pPr>
            <a:r>
              <a:rPr lang="tr-TR" sz="1800" b="1" dirty="0" smtClean="0">
                <a:solidFill>
                  <a:srgbClr val="C00000"/>
                </a:solidFill>
                <a:latin typeface="Minion Pro"/>
              </a:rPr>
              <a:t>Madde </a:t>
            </a:r>
            <a:r>
              <a:rPr lang="tr-TR" sz="1800" b="1" dirty="0">
                <a:solidFill>
                  <a:srgbClr val="C00000"/>
                </a:solidFill>
                <a:latin typeface="Minion Pro"/>
              </a:rPr>
              <a:t>144 – </a:t>
            </a:r>
            <a:r>
              <a:rPr lang="tr-TR" sz="1800" dirty="0">
                <a:latin typeface="Minion Pro"/>
              </a:rPr>
              <a:t>140 </a:t>
            </a:r>
            <a:r>
              <a:rPr lang="tr-TR" sz="1800" dirty="0" err="1">
                <a:latin typeface="Minion Pro"/>
              </a:rPr>
              <a:t>ıncı</a:t>
            </a:r>
            <a:r>
              <a:rPr lang="tr-TR" sz="1800" dirty="0">
                <a:latin typeface="Minion Pro"/>
              </a:rPr>
              <a:t> ve 142 </a:t>
            </a:r>
            <a:r>
              <a:rPr lang="tr-TR" sz="1800" dirty="0" err="1">
                <a:latin typeface="Minion Pro"/>
              </a:rPr>
              <a:t>nci</a:t>
            </a:r>
            <a:r>
              <a:rPr lang="tr-TR" sz="1800" dirty="0">
                <a:latin typeface="Minion Pro"/>
              </a:rPr>
              <a:t> maddelerde 143 üncü maddenin a, b, c fıkralarında yazılı olanlar hakkındaki görevden uzaklaştırma tedbiri, Devlet memurunun soruşturmaya konu olan fiillerinin, hizmetlerini devama engel olmadığı hallerde her zaman kaldırılabilir</a:t>
            </a:r>
            <a:r>
              <a:rPr lang="tr-TR" sz="1800" dirty="0" smtClean="0">
                <a:latin typeface="Minion Pro"/>
              </a:rPr>
              <a:t>.</a:t>
            </a:r>
          </a:p>
          <a:p>
            <a:pPr algn="just" eaLnBrk="1" hangingPunct="1">
              <a:lnSpc>
                <a:spcPct val="90000"/>
              </a:lnSpc>
              <a:defRPr/>
            </a:pPr>
            <a:endParaRPr lang="tr-TR" dirty="0" smtClean="0">
              <a:latin typeface="Minion Pro"/>
            </a:endParaRPr>
          </a:p>
          <a:p>
            <a:pPr algn="just" eaLnBrk="1" hangingPunct="1">
              <a:lnSpc>
                <a:spcPct val="90000"/>
              </a:lnSpc>
              <a:defRPr/>
            </a:pPr>
            <a:endParaRPr lang="tr-TR" i="1" dirty="0">
              <a:latin typeface="Minion Pro"/>
            </a:endParaRPr>
          </a:p>
          <a:p>
            <a:pPr algn="just" eaLnBrk="1" hangingPunct="1">
              <a:lnSpc>
                <a:spcPct val="90000"/>
              </a:lnSpc>
              <a:defRPr/>
            </a:pPr>
            <a:r>
              <a:rPr lang="tr-TR" b="1" dirty="0" smtClean="0">
                <a:solidFill>
                  <a:srgbClr val="C00000"/>
                </a:solidFill>
                <a:latin typeface="Minion Pro"/>
              </a:rPr>
              <a:t>Süre:</a:t>
            </a:r>
          </a:p>
          <a:p>
            <a:pPr algn="just" eaLnBrk="1" hangingPunct="1">
              <a:lnSpc>
                <a:spcPct val="90000"/>
              </a:lnSpc>
              <a:defRPr/>
            </a:pPr>
            <a:endParaRPr lang="tr-TR" b="1" dirty="0">
              <a:solidFill>
                <a:srgbClr val="C00000"/>
              </a:solidFill>
              <a:latin typeface="Minion Pro"/>
            </a:endParaRPr>
          </a:p>
          <a:p>
            <a:pPr marL="342900" indent="-342900" algn="just" eaLnBrk="1" hangingPunct="1">
              <a:lnSpc>
                <a:spcPct val="90000"/>
              </a:lnSpc>
              <a:buFont typeface="Arial" panose="020B0604020202020204" pitchFamily="34" charset="0"/>
              <a:buChar char="•"/>
              <a:defRPr/>
            </a:pPr>
            <a:r>
              <a:rPr lang="tr-TR" sz="1800" b="1" dirty="0" smtClean="0">
                <a:solidFill>
                  <a:srgbClr val="C00000"/>
                </a:solidFill>
                <a:latin typeface="Minion Pro"/>
              </a:rPr>
              <a:t>Madde </a:t>
            </a:r>
            <a:r>
              <a:rPr lang="tr-TR" sz="1800" b="1" dirty="0">
                <a:solidFill>
                  <a:srgbClr val="C00000"/>
                </a:solidFill>
                <a:latin typeface="Minion Pro"/>
              </a:rPr>
              <a:t>145 – </a:t>
            </a:r>
            <a:r>
              <a:rPr lang="tr-TR" sz="1800" dirty="0">
                <a:latin typeface="Minion Pro"/>
              </a:rPr>
              <a:t>Görevden uzaklaştırma; bir disiplin kovuşturması icabından olduğu takdirde en çok 3 ay devam edebilir. Bu süre sonunda hakkında bir karar verilmediği takdirde memur görevine başlatılır</a:t>
            </a:r>
            <a:r>
              <a:rPr lang="tr-TR" sz="1800" dirty="0" smtClean="0">
                <a:latin typeface="Minion Pro"/>
              </a:rPr>
              <a:t>.</a:t>
            </a:r>
          </a:p>
          <a:p>
            <a:pPr marL="342900" indent="-342900" algn="just" eaLnBrk="1" hangingPunct="1">
              <a:lnSpc>
                <a:spcPct val="90000"/>
              </a:lnSpc>
              <a:buFont typeface="Arial" panose="020B0604020202020204" pitchFamily="34" charset="0"/>
              <a:buChar char="•"/>
              <a:defRPr/>
            </a:pPr>
            <a:endParaRPr lang="tr-TR" sz="1800" dirty="0">
              <a:latin typeface="Minion Pro"/>
            </a:endParaRPr>
          </a:p>
          <a:p>
            <a:pPr lvl="1" algn="just">
              <a:lnSpc>
                <a:spcPct val="90000"/>
              </a:lnSpc>
              <a:defRPr/>
            </a:pPr>
            <a:r>
              <a:rPr lang="tr-TR" sz="1800" dirty="0" smtClean="0">
                <a:latin typeface="Minion Pro"/>
              </a:rPr>
              <a:t>Bir </a:t>
            </a:r>
            <a:r>
              <a:rPr lang="tr-TR" sz="1800" dirty="0">
                <a:latin typeface="Minion Pro"/>
              </a:rPr>
              <a:t>ceza kovuşturması icabından olduğu takdirde görevinden uzaklaştırmaya yetkili amir (Müfettişlerin görevinden uzaklaştırdıkları memurlar hakkında atamaya yetkili amir) ilgilinin durumunu her iki ayda bir inceleyerek görevine dönüp dönmemesi hakkında bir karar verir ve ilgiliye de yazı ile tebliğ eder.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27</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28700" y="685800"/>
            <a:ext cx="4119364" cy="654968"/>
          </a:xfrm>
        </p:spPr>
        <p:txBody>
          <a:bodyPr>
            <a:normAutofit fontScale="90000"/>
          </a:bodyPr>
          <a:lstStyle/>
          <a:p>
            <a:pPr algn="ctr"/>
            <a:r>
              <a:rPr lang="tr-TR" dirty="0" smtClean="0">
                <a:solidFill>
                  <a:srgbClr val="1F497D"/>
                </a:solidFill>
              </a:rPr>
              <a:t>GENEL KURALLAR</a:t>
            </a:r>
            <a:endParaRPr lang="tr-TR" dirty="0">
              <a:solidFill>
                <a:srgbClr val="1F497D"/>
              </a:solidFill>
            </a:endParaRPr>
          </a:p>
        </p:txBody>
      </p:sp>
      <p:pic>
        <p:nvPicPr>
          <p:cNvPr id="3074" name="Picture 2" descr="KEDÄ° RESÄ°MLERÄ° ile ilgili gÃ¶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23728" y="1844824"/>
            <a:ext cx="5204540" cy="2933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28</a:t>
            </a:fld>
            <a:endParaRPr lang="tr-TR"/>
          </a:p>
        </p:txBody>
      </p:sp>
      <p:sp>
        <p:nvSpPr>
          <p:cNvPr id="6" name="Dikdörtgen 5"/>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400300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keyifli kedi resimleri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keyifli kedi resimleri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keyifli kedi resimleri ile ilgili gÃ¶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keyifli kedi resimleri ile ilgili gÃ¶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10" descr="keyifli kedi resimleri ile ilgili gÃ¶rsel sonucu"/>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60" name="Picture 12" descr="keyifli kedi resimleri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6633" y="2348880"/>
            <a:ext cx="6096000" cy="34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9" name="Slayt Numarası Yer Tutucusu 8"/>
          <p:cNvSpPr>
            <a:spLocks noGrp="1"/>
          </p:cNvSpPr>
          <p:nvPr>
            <p:ph type="sldNum" sz="quarter" idx="12"/>
          </p:nvPr>
        </p:nvSpPr>
        <p:spPr/>
        <p:txBody>
          <a:bodyPr/>
          <a:lstStyle/>
          <a:p>
            <a:pPr>
              <a:defRPr/>
            </a:pPr>
            <a:fld id="{7DD282B4-FBA4-4A1E-BD40-41BDB66442AA}" type="slidenum">
              <a:rPr lang="tr-TR" smtClean="0"/>
              <a:pPr>
                <a:defRPr/>
              </a:pPr>
              <a:t>29</a:t>
            </a:fld>
            <a:endParaRPr lang="tr-TR"/>
          </a:p>
        </p:txBody>
      </p:sp>
      <p:sp>
        <p:nvSpPr>
          <p:cNvPr id="14" name="Yuvarlatılmış Dikdörtgen 13"/>
          <p:cNvSpPr/>
          <p:nvPr/>
        </p:nvSpPr>
        <p:spPr>
          <a:xfrm>
            <a:off x="1331640" y="1057028"/>
            <a:ext cx="7079329" cy="100382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lgn="ctr">
              <a:buNone/>
            </a:pPr>
            <a:r>
              <a:rPr lang="tr-TR" sz="2800" dirty="0">
                <a:solidFill>
                  <a:schemeClr val="tx1"/>
                </a:solidFill>
                <a:effectLst>
                  <a:outerShdw blurRad="38100" dist="38100" dir="2700000" algn="tl">
                    <a:schemeClr val="bg1"/>
                  </a:outerShdw>
                </a:effectLst>
              </a:rPr>
              <a:t> Disiplin cezaları takdiri olmakla </a:t>
            </a:r>
            <a:r>
              <a:rPr lang="tr-TR" sz="2800" dirty="0" smtClean="0">
                <a:solidFill>
                  <a:schemeClr val="tx1"/>
                </a:solidFill>
                <a:effectLst>
                  <a:outerShdw blurRad="38100" dist="38100" dir="2700000" algn="tl">
                    <a:schemeClr val="bg1"/>
                  </a:outerShdw>
                </a:effectLst>
              </a:rPr>
              <a:t>birlikte</a:t>
            </a:r>
          </a:p>
          <a:p>
            <a:pPr marL="0" indent="0" algn="ctr">
              <a:buNone/>
            </a:pPr>
            <a:r>
              <a:rPr lang="tr-TR" sz="2800" dirty="0" smtClean="0">
                <a:solidFill>
                  <a:schemeClr val="tx1"/>
                </a:solidFill>
                <a:effectLst>
                  <a:outerShdw blurRad="38100" dist="38100" dir="2700000" algn="tl">
                    <a:schemeClr val="bg1"/>
                  </a:outerShdw>
                </a:effectLst>
              </a:rPr>
              <a:t> </a:t>
            </a:r>
            <a:r>
              <a:rPr lang="tr-TR" sz="2800" dirty="0">
                <a:solidFill>
                  <a:schemeClr val="tx1"/>
                </a:solidFill>
                <a:effectLst>
                  <a:outerShdw blurRad="38100" dist="38100" dir="2700000" algn="tl">
                    <a:schemeClr val="bg1"/>
                  </a:outerShdw>
                </a:effectLst>
              </a:rPr>
              <a:t>keyfi değildir.</a:t>
            </a:r>
          </a:p>
        </p:txBody>
      </p:sp>
      <p:sp>
        <p:nvSpPr>
          <p:cNvPr id="11" name="Dikdörtgen 10"/>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6354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2267744" y="1124744"/>
            <a:ext cx="5177336" cy="53286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dirty="0" smtClean="0">
                <a:solidFill>
                  <a:schemeClr val="tx1"/>
                </a:solidFill>
              </a:rPr>
              <a:t>KONUSU SUÇ TEŞKİL EDEN FİİLE KARŞI</a:t>
            </a:r>
            <a:endParaRPr lang="tr-TR" dirty="0">
              <a:solidFill>
                <a:schemeClr val="tx1"/>
              </a:solidFill>
            </a:endParaRPr>
          </a:p>
        </p:txBody>
      </p:sp>
      <p:sp>
        <p:nvSpPr>
          <p:cNvPr id="5" name="Yuvarlatılmış Dikdörtgen 4"/>
          <p:cNvSpPr/>
          <p:nvPr/>
        </p:nvSpPr>
        <p:spPr>
          <a:xfrm>
            <a:off x="1004890" y="2134702"/>
            <a:ext cx="3377137" cy="764771"/>
          </a:xfrm>
          <a:prstGeom prst="round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500" dirty="0" smtClean="0">
                <a:solidFill>
                  <a:schemeClr val="tx1"/>
                </a:solidFill>
              </a:rPr>
              <a:t>657 Sayılı Devlet Memurları Kanununa Göre Suç Sayılan Fiillere Karşı</a:t>
            </a:r>
          </a:p>
          <a:p>
            <a:pPr algn="ctr"/>
            <a:r>
              <a:rPr lang="tr-TR" sz="1500" b="1" dirty="0" smtClean="0">
                <a:solidFill>
                  <a:schemeClr val="tx1"/>
                </a:solidFill>
              </a:rPr>
              <a:t>İdari İşlem</a:t>
            </a:r>
            <a:endParaRPr lang="tr-TR" sz="1500" b="1" dirty="0">
              <a:solidFill>
                <a:schemeClr val="tx1"/>
              </a:solidFill>
            </a:endParaRPr>
          </a:p>
        </p:txBody>
      </p:sp>
      <p:sp>
        <p:nvSpPr>
          <p:cNvPr id="6" name="Yuvarlatılmış Dikdörtgen 5"/>
          <p:cNvSpPr/>
          <p:nvPr/>
        </p:nvSpPr>
        <p:spPr>
          <a:xfrm>
            <a:off x="5296567" y="2126417"/>
            <a:ext cx="3388076" cy="76477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600" dirty="0" smtClean="0">
                <a:solidFill>
                  <a:schemeClr val="tx1"/>
                </a:solidFill>
              </a:rPr>
              <a:t>Türk Ceza Kanununa Göre Suç Sayılan Fiillere Karşı</a:t>
            </a:r>
          </a:p>
          <a:p>
            <a:pPr algn="ctr"/>
            <a:r>
              <a:rPr lang="tr-TR" sz="1600" b="1" dirty="0" smtClean="0">
                <a:solidFill>
                  <a:schemeClr val="tx1"/>
                </a:solidFill>
              </a:rPr>
              <a:t>Adli İşlem</a:t>
            </a:r>
            <a:endParaRPr lang="tr-TR" sz="1600" b="1" dirty="0">
              <a:solidFill>
                <a:schemeClr val="tx1"/>
              </a:solidFill>
            </a:endParaRPr>
          </a:p>
        </p:txBody>
      </p:sp>
      <p:sp>
        <p:nvSpPr>
          <p:cNvPr id="7" name="Yuvarlatılmış Dikdörtgen 6"/>
          <p:cNvSpPr/>
          <p:nvPr/>
        </p:nvSpPr>
        <p:spPr>
          <a:xfrm>
            <a:off x="963001" y="3539568"/>
            <a:ext cx="1136176" cy="4738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200" b="1" dirty="0" smtClean="0"/>
              <a:t>Disiplin Soruşturması</a:t>
            </a:r>
            <a:endParaRPr lang="tr-TR" sz="1200" b="1" dirty="0"/>
          </a:p>
        </p:txBody>
      </p:sp>
      <p:sp>
        <p:nvSpPr>
          <p:cNvPr id="8" name="Yuvarlatılmış Dikdörtgen 7"/>
          <p:cNvSpPr/>
          <p:nvPr/>
        </p:nvSpPr>
        <p:spPr>
          <a:xfrm>
            <a:off x="2717519" y="3543722"/>
            <a:ext cx="1349780" cy="46472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200" b="1" dirty="0" smtClean="0"/>
              <a:t>Diğer İşlemler</a:t>
            </a:r>
            <a:endParaRPr lang="tr-TR" sz="1200" b="1" dirty="0"/>
          </a:p>
        </p:txBody>
      </p:sp>
      <p:sp>
        <p:nvSpPr>
          <p:cNvPr id="9" name="Yuvarlatılmış Dikdörtgen 8"/>
          <p:cNvSpPr/>
          <p:nvPr/>
        </p:nvSpPr>
        <p:spPr>
          <a:xfrm>
            <a:off x="2731305" y="4215212"/>
            <a:ext cx="1203269" cy="307566"/>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tr-TR" sz="1100" b="1" dirty="0" smtClean="0">
                <a:solidFill>
                  <a:schemeClr val="tx1"/>
                </a:solidFill>
              </a:rPr>
              <a:t>Dikkat Çekme</a:t>
            </a:r>
            <a:endParaRPr lang="tr-TR" sz="1100" b="1" dirty="0">
              <a:solidFill>
                <a:schemeClr val="tx1"/>
              </a:solidFill>
            </a:endParaRPr>
          </a:p>
        </p:txBody>
      </p:sp>
      <p:sp>
        <p:nvSpPr>
          <p:cNvPr id="10" name="Yuvarlatılmış Dikdörtgen 9"/>
          <p:cNvSpPr/>
          <p:nvPr/>
        </p:nvSpPr>
        <p:spPr>
          <a:xfrm>
            <a:off x="2731305" y="4661519"/>
            <a:ext cx="1203269" cy="359687"/>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tr-TR" sz="1100" b="1" dirty="0" smtClean="0">
                <a:solidFill>
                  <a:schemeClr val="tx1"/>
                </a:solidFill>
              </a:rPr>
              <a:t>Görev Yeri Değişikliği</a:t>
            </a:r>
            <a:endParaRPr lang="tr-TR" sz="1100" b="1" dirty="0">
              <a:solidFill>
                <a:schemeClr val="tx1"/>
              </a:solidFill>
            </a:endParaRPr>
          </a:p>
        </p:txBody>
      </p:sp>
      <p:sp>
        <p:nvSpPr>
          <p:cNvPr id="11" name="Yuvarlatılmış Dikdörtgen 10"/>
          <p:cNvSpPr/>
          <p:nvPr/>
        </p:nvSpPr>
        <p:spPr>
          <a:xfrm>
            <a:off x="2722952" y="5159947"/>
            <a:ext cx="1203269" cy="31850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tr-TR" sz="1100" b="1" dirty="0" smtClean="0">
                <a:solidFill>
                  <a:schemeClr val="tx1"/>
                </a:solidFill>
              </a:rPr>
              <a:t>Kamu Zararı Tahsili</a:t>
            </a:r>
            <a:endParaRPr lang="tr-TR" sz="1100" b="1" dirty="0">
              <a:solidFill>
                <a:schemeClr val="tx1"/>
              </a:solidFill>
            </a:endParaRPr>
          </a:p>
        </p:txBody>
      </p:sp>
      <p:sp>
        <p:nvSpPr>
          <p:cNvPr id="12" name="Yuvarlatılmış Dikdörtgen 11"/>
          <p:cNvSpPr/>
          <p:nvPr/>
        </p:nvSpPr>
        <p:spPr>
          <a:xfrm>
            <a:off x="2731305" y="5596030"/>
            <a:ext cx="1203269" cy="325994"/>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tr-TR" sz="1100" b="1" dirty="0" smtClean="0">
                <a:solidFill>
                  <a:schemeClr val="tx1"/>
                </a:solidFill>
              </a:rPr>
              <a:t>ve diğerleri</a:t>
            </a:r>
            <a:endParaRPr lang="tr-TR" sz="1100" b="1" dirty="0">
              <a:solidFill>
                <a:schemeClr val="tx1"/>
              </a:solidFill>
            </a:endParaRPr>
          </a:p>
        </p:txBody>
      </p:sp>
      <p:sp>
        <p:nvSpPr>
          <p:cNvPr id="13" name="Yuvarlatılmış Dikdörtgen 12"/>
          <p:cNvSpPr/>
          <p:nvPr/>
        </p:nvSpPr>
        <p:spPr>
          <a:xfrm>
            <a:off x="7905146" y="3412754"/>
            <a:ext cx="1072950" cy="13494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200" dirty="0" smtClean="0"/>
              <a:t>Diğer Adli Soruşturma ve Kovuşturmalar</a:t>
            </a:r>
            <a:endParaRPr lang="tr-TR" sz="1200" dirty="0"/>
          </a:p>
        </p:txBody>
      </p:sp>
      <p:sp>
        <p:nvSpPr>
          <p:cNvPr id="14" name="Yuvarlatılmış Dikdörtgen 13"/>
          <p:cNvSpPr/>
          <p:nvPr/>
        </p:nvSpPr>
        <p:spPr>
          <a:xfrm>
            <a:off x="6287601" y="3412753"/>
            <a:ext cx="1406005" cy="134944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200" dirty="0" smtClean="0"/>
              <a:t>3628  Sayılı Mal Bildiriminde Bulunulması, Rüşvet Ve</a:t>
            </a:r>
          </a:p>
          <a:p>
            <a:pPr algn="ctr"/>
            <a:r>
              <a:rPr lang="tr-TR" sz="1200" dirty="0" smtClean="0"/>
              <a:t>Yolsuzluklarla Mücadele Kanunu</a:t>
            </a:r>
            <a:endParaRPr lang="tr-TR" sz="1200" dirty="0"/>
          </a:p>
        </p:txBody>
      </p:sp>
      <p:sp>
        <p:nvSpPr>
          <p:cNvPr id="15" name="Yuvarlatılmış Dikdörtgen 14"/>
          <p:cNvSpPr/>
          <p:nvPr/>
        </p:nvSpPr>
        <p:spPr>
          <a:xfrm>
            <a:off x="4580974" y="3412754"/>
            <a:ext cx="1431186" cy="13494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200" dirty="0" smtClean="0"/>
              <a:t>4483 Sayılı Memurlar Ve Diğer Kamu Görevlilerinin Yargılanması Hakkında Kanun</a:t>
            </a:r>
            <a:endParaRPr lang="tr-TR" sz="1200" dirty="0"/>
          </a:p>
        </p:txBody>
      </p:sp>
      <p:cxnSp>
        <p:nvCxnSpPr>
          <p:cNvPr id="16" name="Düz Bağlayıcı 15"/>
          <p:cNvCxnSpPr>
            <a:stCxn id="5" idx="2"/>
            <a:endCxn id="5" idx="2"/>
          </p:cNvCxnSpPr>
          <p:nvPr/>
        </p:nvCxnSpPr>
        <p:spPr>
          <a:xfrm>
            <a:off x="2693459" y="289947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Dirsek Bağlayıcısı 16"/>
          <p:cNvCxnSpPr>
            <a:stCxn id="5" idx="2"/>
            <a:endCxn id="7" idx="0"/>
          </p:cNvCxnSpPr>
          <p:nvPr/>
        </p:nvCxnSpPr>
        <p:spPr>
          <a:xfrm rot="5400000">
            <a:off x="1792227" y="2638335"/>
            <a:ext cx="640095" cy="1162370"/>
          </a:xfrm>
          <a:prstGeom prst="bentConnector3">
            <a:avLst/>
          </a:prstGeom>
          <a:ln w="9525"/>
        </p:spPr>
        <p:style>
          <a:lnRef idx="2">
            <a:schemeClr val="dk1"/>
          </a:lnRef>
          <a:fillRef idx="0">
            <a:schemeClr val="dk1"/>
          </a:fillRef>
          <a:effectRef idx="1">
            <a:schemeClr val="dk1"/>
          </a:effectRef>
          <a:fontRef idx="minor">
            <a:schemeClr val="tx1"/>
          </a:fontRef>
        </p:style>
      </p:cxnSp>
      <p:cxnSp>
        <p:nvCxnSpPr>
          <p:cNvPr id="18" name="Dirsek Bağlayıcısı 17"/>
          <p:cNvCxnSpPr>
            <a:stCxn id="5" idx="2"/>
            <a:endCxn id="8" idx="0"/>
          </p:cNvCxnSpPr>
          <p:nvPr/>
        </p:nvCxnSpPr>
        <p:spPr>
          <a:xfrm rot="16200000" flipH="1">
            <a:off x="2720810" y="2872122"/>
            <a:ext cx="644249" cy="698950"/>
          </a:xfrm>
          <a:prstGeom prst="bentConnector3">
            <a:avLst/>
          </a:prstGeom>
          <a:ln w="9525"/>
        </p:spPr>
        <p:style>
          <a:lnRef idx="2">
            <a:schemeClr val="dk1"/>
          </a:lnRef>
          <a:fillRef idx="0">
            <a:schemeClr val="dk1"/>
          </a:fillRef>
          <a:effectRef idx="1">
            <a:schemeClr val="dk1"/>
          </a:effectRef>
          <a:fontRef idx="minor">
            <a:schemeClr val="tx1"/>
          </a:fontRef>
        </p:style>
      </p:cxnSp>
      <p:cxnSp>
        <p:nvCxnSpPr>
          <p:cNvPr id="19" name="Dirsek Bağlayıcısı 18"/>
          <p:cNvCxnSpPr>
            <a:stCxn id="6" idx="2"/>
            <a:endCxn id="15" idx="0"/>
          </p:cNvCxnSpPr>
          <p:nvPr/>
        </p:nvCxnSpPr>
        <p:spPr>
          <a:xfrm rot="5400000">
            <a:off x="5882803" y="2304951"/>
            <a:ext cx="521567" cy="1694038"/>
          </a:xfrm>
          <a:prstGeom prst="bentConnector3">
            <a:avLst/>
          </a:prstGeom>
          <a:ln w="9525"/>
        </p:spPr>
        <p:style>
          <a:lnRef idx="2">
            <a:schemeClr val="dk1"/>
          </a:lnRef>
          <a:fillRef idx="0">
            <a:schemeClr val="dk1"/>
          </a:fillRef>
          <a:effectRef idx="1">
            <a:schemeClr val="dk1"/>
          </a:effectRef>
          <a:fontRef idx="minor">
            <a:schemeClr val="tx1"/>
          </a:fontRef>
        </p:style>
      </p:cxnSp>
      <p:cxnSp>
        <p:nvCxnSpPr>
          <p:cNvPr id="20" name="Dirsek Bağlayıcısı 19"/>
          <p:cNvCxnSpPr>
            <a:stCxn id="6" idx="2"/>
            <a:endCxn id="14" idx="0"/>
          </p:cNvCxnSpPr>
          <p:nvPr/>
        </p:nvCxnSpPr>
        <p:spPr>
          <a:xfrm rot="5400000">
            <a:off x="6729822" y="3151970"/>
            <a:ext cx="521566" cy="1"/>
          </a:xfrm>
          <a:prstGeom prst="bentConnector3">
            <a:avLst/>
          </a:prstGeom>
          <a:ln w="9525"/>
        </p:spPr>
        <p:style>
          <a:lnRef idx="2">
            <a:schemeClr val="dk1"/>
          </a:lnRef>
          <a:fillRef idx="0">
            <a:schemeClr val="dk1"/>
          </a:fillRef>
          <a:effectRef idx="1">
            <a:schemeClr val="dk1"/>
          </a:effectRef>
          <a:fontRef idx="minor">
            <a:schemeClr val="tx1"/>
          </a:fontRef>
        </p:style>
      </p:cxnSp>
      <p:cxnSp>
        <p:nvCxnSpPr>
          <p:cNvPr id="21" name="Dirsek Bağlayıcısı 20"/>
          <p:cNvCxnSpPr>
            <a:stCxn id="6" idx="2"/>
            <a:endCxn id="13" idx="0"/>
          </p:cNvCxnSpPr>
          <p:nvPr/>
        </p:nvCxnSpPr>
        <p:spPr>
          <a:xfrm rot="16200000" flipH="1">
            <a:off x="7455330" y="2426462"/>
            <a:ext cx="521567" cy="1451016"/>
          </a:xfrm>
          <a:prstGeom prst="bentConnector3">
            <a:avLst/>
          </a:prstGeom>
          <a:ln w="9525"/>
        </p:spPr>
        <p:style>
          <a:lnRef idx="2">
            <a:schemeClr val="dk1"/>
          </a:lnRef>
          <a:fillRef idx="0">
            <a:schemeClr val="dk1"/>
          </a:fillRef>
          <a:effectRef idx="1">
            <a:schemeClr val="dk1"/>
          </a:effectRef>
          <a:fontRef idx="minor">
            <a:schemeClr val="tx1"/>
          </a:fontRef>
        </p:style>
      </p:cxnSp>
      <p:cxnSp>
        <p:nvCxnSpPr>
          <p:cNvPr id="22" name="Dirsek Bağlayıcısı 21"/>
          <p:cNvCxnSpPr>
            <a:stCxn id="4" idx="2"/>
            <a:endCxn id="5" idx="0"/>
          </p:cNvCxnSpPr>
          <p:nvPr/>
        </p:nvCxnSpPr>
        <p:spPr>
          <a:xfrm rot="5400000">
            <a:off x="3536390" y="814680"/>
            <a:ext cx="477092" cy="2162953"/>
          </a:xfrm>
          <a:prstGeom prst="bentConnector3">
            <a:avLst/>
          </a:prstGeom>
          <a:ln w="9525"/>
        </p:spPr>
        <p:style>
          <a:lnRef idx="2">
            <a:schemeClr val="dk1"/>
          </a:lnRef>
          <a:fillRef idx="0">
            <a:schemeClr val="dk1"/>
          </a:fillRef>
          <a:effectRef idx="1">
            <a:schemeClr val="dk1"/>
          </a:effectRef>
          <a:fontRef idx="minor">
            <a:schemeClr val="tx1"/>
          </a:fontRef>
        </p:style>
      </p:cxnSp>
      <p:cxnSp>
        <p:nvCxnSpPr>
          <p:cNvPr id="23" name="Dirsek Bağlayıcısı 22"/>
          <p:cNvCxnSpPr>
            <a:stCxn id="4" idx="2"/>
            <a:endCxn id="6" idx="0"/>
          </p:cNvCxnSpPr>
          <p:nvPr/>
        </p:nvCxnSpPr>
        <p:spPr>
          <a:xfrm rot="16200000" flipH="1">
            <a:off x="5689105" y="824916"/>
            <a:ext cx="468807" cy="2134193"/>
          </a:xfrm>
          <a:prstGeom prst="bentConnector3">
            <a:avLst/>
          </a:prstGeom>
          <a:ln w="9525"/>
        </p:spPr>
        <p:style>
          <a:lnRef idx="2">
            <a:schemeClr val="dk1"/>
          </a:lnRef>
          <a:fillRef idx="0">
            <a:schemeClr val="dk1"/>
          </a:fillRef>
          <a:effectRef idx="1">
            <a:schemeClr val="dk1"/>
          </a:effectRef>
          <a:fontRef idx="minor">
            <a:schemeClr val="tx1"/>
          </a:fontRef>
        </p:style>
      </p:cxnSp>
      <p:cxnSp>
        <p:nvCxnSpPr>
          <p:cNvPr id="24" name="Dirsek Bağlayıcısı 23"/>
          <p:cNvCxnSpPr>
            <a:stCxn id="8" idx="1"/>
            <a:endCxn id="9" idx="1"/>
          </p:cNvCxnSpPr>
          <p:nvPr/>
        </p:nvCxnSpPr>
        <p:spPr>
          <a:xfrm rot="10800000" flipH="1" flipV="1">
            <a:off x="2717519" y="3776083"/>
            <a:ext cx="13786" cy="592912"/>
          </a:xfrm>
          <a:prstGeom prst="bentConnector3">
            <a:avLst>
              <a:gd name="adj1" fmla="val -1658204"/>
            </a:avLst>
          </a:prstGeom>
          <a:ln w="9525"/>
        </p:spPr>
        <p:style>
          <a:lnRef idx="2">
            <a:schemeClr val="dk1"/>
          </a:lnRef>
          <a:fillRef idx="0">
            <a:schemeClr val="dk1"/>
          </a:fillRef>
          <a:effectRef idx="1">
            <a:schemeClr val="dk1"/>
          </a:effectRef>
          <a:fontRef idx="minor">
            <a:schemeClr val="tx1"/>
          </a:fontRef>
        </p:style>
      </p:cxnSp>
      <p:cxnSp>
        <p:nvCxnSpPr>
          <p:cNvPr id="25" name="Dirsek Bağlayıcısı 24"/>
          <p:cNvCxnSpPr>
            <a:stCxn id="8" idx="1"/>
            <a:endCxn id="10" idx="1"/>
          </p:cNvCxnSpPr>
          <p:nvPr/>
        </p:nvCxnSpPr>
        <p:spPr>
          <a:xfrm rot="10800000" flipH="1" flipV="1">
            <a:off x="2717519" y="3776083"/>
            <a:ext cx="13786" cy="1065280"/>
          </a:xfrm>
          <a:prstGeom prst="bentConnector3">
            <a:avLst>
              <a:gd name="adj1" fmla="val -1658204"/>
            </a:avLst>
          </a:prstGeom>
          <a:ln w="9525"/>
        </p:spPr>
        <p:style>
          <a:lnRef idx="2">
            <a:schemeClr val="dk1"/>
          </a:lnRef>
          <a:fillRef idx="0">
            <a:schemeClr val="dk1"/>
          </a:fillRef>
          <a:effectRef idx="1">
            <a:schemeClr val="dk1"/>
          </a:effectRef>
          <a:fontRef idx="minor">
            <a:schemeClr val="tx1"/>
          </a:fontRef>
        </p:style>
      </p:cxnSp>
      <p:cxnSp>
        <p:nvCxnSpPr>
          <p:cNvPr id="26" name="Dirsek Bağlayıcısı 25"/>
          <p:cNvCxnSpPr>
            <a:stCxn id="8" idx="1"/>
            <a:endCxn id="11" idx="1"/>
          </p:cNvCxnSpPr>
          <p:nvPr/>
        </p:nvCxnSpPr>
        <p:spPr>
          <a:xfrm rot="10800000" flipH="1" flipV="1">
            <a:off x="2717518" y="3776082"/>
            <a:ext cx="5433" cy="1543117"/>
          </a:xfrm>
          <a:prstGeom prst="bentConnector3">
            <a:avLst>
              <a:gd name="adj1" fmla="val -4207620"/>
            </a:avLst>
          </a:prstGeom>
          <a:ln w="9525"/>
        </p:spPr>
        <p:style>
          <a:lnRef idx="2">
            <a:schemeClr val="dk1"/>
          </a:lnRef>
          <a:fillRef idx="0">
            <a:schemeClr val="dk1"/>
          </a:fillRef>
          <a:effectRef idx="1">
            <a:schemeClr val="dk1"/>
          </a:effectRef>
          <a:fontRef idx="minor">
            <a:schemeClr val="tx1"/>
          </a:fontRef>
        </p:style>
      </p:cxnSp>
      <p:cxnSp>
        <p:nvCxnSpPr>
          <p:cNvPr id="27" name="Dirsek Bağlayıcısı 26"/>
          <p:cNvCxnSpPr>
            <a:stCxn id="8" idx="1"/>
            <a:endCxn id="12" idx="1"/>
          </p:cNvCxnSpPr>
          <p:nvPr/>
        </p:nvCxnSpPr>
        <p:spPr>
          <a:xfrm rot="10800000" flipH="1" flipV="1">
            <a:off x="2717519" y="3776083"/>
            <a:ext cx="13786" cy="1982944"/>
          </a:xfrm>
          <a:prstGeom prst="bentConnector3">
            <a:avLst>
              <a:gd name="adj1" fmla="val -1658204"/>
            </a:avLst>
          </a:prstGeom>
          <a:ln w="9525"/>
        </p:spPr>
        <p:style>
          <a:lnRef idx="2">
            <a:schemeClr val="dk1"/>
          </a:lnRef>
          <a:fillRef idx="0">
            <a:schemeClr val="dk1"/>
          </a:fillRef>
          <a:effectRef idx="1">
            <a:schemeClr val="dk1"/>
          </a:effectRef>
          <a:fontRef idx="minor">
            <a:schemeClr val="tx1"/>
          </a:fontRef>
        </p:style>
      </p:cxnSp>
      <p:pic>
        <p:nvPicPr>
          <p:cNvPr id="28" name="Resi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114" name="Slayt Numarası Yer Tutucusu 113"/>
          <p:cNvSpPr>
            <a:spLocks noGrp="1"/>
          </p:cNvSpPr>
          <p:nvPr>
            <p:ph type="sldNum" sz="quarter" idx="12"/>
          </p:nvPr>
        </p:nvSpPr>
        <p:spPr/>
        <p:txBody>
          <a:bodyPr/>
          <a:lstStyle/>
          <a:p>
            <a:pPr>
              <a:defRPr/>
            </a:pPr>
            <a:fld id="{7DD282B4-FBA4-4A1E-BD40-41BDB66442AA}" type="slidenum">
              <a:rPr lang="tr-TR" smtClean="0"/>
              <a:pPr>
                <a:defRPr/>
              </a:pPr>
              <a:t>3</a:t>
            </a:fld>
            <a:endParaRPr lang="tr-TR"/>
          </a:p>
        </p:txBody>
      </p:sp>
      <p:sp>
        <p:nvSpPr>
          <p:cNvPr id="29" name="Dikdörtgen 28"/>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
        <p:nvSpPr>
          <p:cNvPr id="2" name="Dikdörtgen 1"/>
          <p:cNvSpPr/>
          <p:nvPr/>
        </p:nvSpPr>
        <p:spPr>
          <a:xfrm>
            <a:off x="3563888" y="296164"/>
            <a:ext cx="2279791" cy="584775"/>
          </a:xfrm>
          <a:prstGeom prst="rect">
            <a:avLst/>
          </a:prstGeom>
        </p:spPr>
        <p:txBody>
          <a:bodyPr wrap="none">
            <a:spAutoFit/>
          </a:bodyPr>
          <a:lstStyle/>
          <a:p>
            <a:pPr algn="just"/>
            <a:r>
              <a:rPr lang="tr-TR" sz="3200" b="1" dirty="0" smtClean="0">
                <a:solidFill>
                  <a:srgbClr val="C00000"/>
                </a:solidFill>
                <a:latin typeface="Minion Pro"/>
              </a:rPr>
              <a:t>BÖLÜM - 1</a:t>
            </a:r>
            <a:endParaRPr lang="tr-TR" sz="3200" b="1" dirty="0">
              <a:solidFill>
                <a:srgbClr val="C00000"/>
              </a:solidFill>
              <a:latin typeface="Minion Pro"/>
            </a:endParaRPr>
          </a:p>
        </p:txBody>
      </p:sp>
    </p:spTree>
    <p:extLst>
      <p:ext uri="{BB962C8B-B14F-4D97-AF65-F5344CB8AC3E}">
        <p14:creationId xmlns:p14="http://schemas.microsoft.com/office/powerpoint/2010/main" val="32557813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EDÄ° RESÄ°MLE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962" y="2556736"/>
            <a:ext cx="2799358" cy="3464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30</a:t>
            </a:fld>
            <a:endParaRPr lang="tr-TR"/>
          </a:p>
        </p:txBody>
      </p:sp>
      <p:sp>
        <p:nvSpPr>
          <p:cNvPr id="7" name="Yuvarlatılmış Dikdörtgen 6"/>
          <p:cNvSpPr/>
          <p:nvPr/>
        </p:nvSpPr>
        <p:spPr>
          <a:xfrm>
            <a:off x="1331640" y="1057028"/>
            <a:ext cx="7079329" cy="10038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indent="0" algn="ctr">
              <a:buNone/>
            </a:pPr>
            <a:r>
              <a:rPr lang="tr-TR" sz="2800" dirty="0">
                <a:solidFill>
                  <a:schemeClr val="tx1"/>
                </a:solidFill>
                <a:effectLst>
                  <a:outerShdw blurRad="38100" dist="38100" dir="2700000" algn="tl">
                    <a:schemeClr val="bg1"/>
                  </a:outerShdw>
                </a:effectLst>
              </a:rPr>
              <a:t>  Disiplin cezaları kademeli ve ölçülüdür.</a:t>
            </a:r>
          </a:p>
        </p:txBody>
      </p:sp>
      <p:sp>
        <p:nvSpPr>
          <p:cNvPr id="6" name="Dikdörtgen 5"/>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390865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EDÄ° RESÄ°MLE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924944"/>
            <a:ext cx="4040239" cy="2158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31</a:t>
            </a:fld>
            <a:endParaRPr lang="tr-TR"/>
          </a:p>
        </p:txBody>
      </p:sp>
      <p:sp>
        <p:nvSpPr>
          <p:cNvPr id="7" name="Yuvarlatılmış Dikdörtgen 6"/>
          <p:cNvSpPr/>
          <p:nvPr/>
        </p:nvSpPr>
        <p:spPr>
          <a:xfrm>
            <a:off x="1331640" y="1057028"/>
            <a:ext cx="7079329" cy="10038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lgn="ctr">
              <a:buNone/>
            </a:pPr>
            <a:r>
              <a:rPr lang="tr-TR" sz="2800" dirty="0">
                <a:solidFill>
                  <a:schemeClr val="tx1"/>
                </a:solidFill>
                <a:effectLst>
                  <a:outerShdw blurRad="38100" dist="38100" dir="2700000" algn="tl">
                    <a:schemeClr val="bg1"/>
                  </a:outerShdw>
                </a:effectLst>
              </a:rPr>
              <a:t> Disiplin cezaları kişisel değildir.</a:t>
            </a:r>
          </a:p>
        </p:txBody>
      </p:sp>
      <p:sp>
        <p:nvSpPr>
          <p:cNvPr id="6" name="Dikdörtgen 5"/>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75490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EDÄ° RESÄ°MLE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5034" y="2276872"/>
            <a:ext cx="3292539" cy="3292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32</a:t>
            </a:fld>
            <a:endParaRPr lang="tr-TR"/>
          </a:p>
        </p:txBody>
      </p:sp>
      <p:sp>
        <p:nvSpPr>
          <p:cNvPr id="6" name="Yuvarlatılmış Dikdörtgen 5"/>
          <p:cNvSpPr/>
          <p:nvPr/>
        </p:nvSpPr>
        <p:spPr>
          <a:xfrm>
            <a:off x="1331640" y="1057028"/>
            <a:ext cx="7079329" cy="100382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tr-TR" sz="2800" dirty="0">
                <a:solidFill>
                  <a:schemeClr val="tx1"/>
                </a:solidFill>
                <a:effectLst>
                  <a:outerShdw blurRad="38100" dist="38100" dir="2700000" algn="tl">
                    <a:schemeClr val="bg1"/>
                  </a:outerShdw>
                </a:effectLst>
              </a:rPr>
              <a:t>Disiplin cezaları verildiği tarihte hüküm    ifade eder.</a:t>
            </a:r>
          </a:p>
        </p:txBody>
      </p:sp>
      <p:sp>
        <p:nvSpPr>
          <p:cNvPr id="7" name="Dikdörtgen 6"/>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75755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7584" y="1787063"/>
            <a:ext cx="7841837" cy="1671917"/>
          </a:xfrm>
        </p:spPr>
        <p:txBody>
          <a:bodyPr>
            <a:noAutofit/>
          </a:bodyPr>
          <a:lstStyle/>
          <a:p>
            <a:pPr algn="ctr">
              <a:lnSpc>
                <a:spcPct val="150000"/>
              </a:lnSpc>
            </a:pPr>
            <a:r>
              <a:rPr lang="tr-TR" sz="3600" b="1" dirty="0">
                <a:solidFill>
                  <a:schemeClr val="tx1"/>
                </a:solidFill>
                <a:latin typeface="Minion Pro"/>
              </a:rPr>
              <a:t>KARŞILAŞTIĞIMIZ SORUNLAR VE </a:t>
            </a:r>
            <a:br>
              <a:rPr lang="tr-TR" sz="3600" b="1" dirty="0">
                <a:solidFill>
                  <a:schemeClr val="tx1"/>
                </a:solidFill>
                <a:latin typeface="Minion Pro"/>
              </a:rPr>
            </a:br>
            <a:r>
              <a:rPr lang="tr-TR" sz="3600" b="1" dirty="0">
                <a:solidFill>
                  <a:schemeClr val="tx1"/>
                </a:solidFill>
                <a:latin typeface="Minion Pro"/>
              </a:rPr>
              <a:t>ÇÖZÜM </a:t>
            </a:r>
            <a:r>
              <a:rPr lang="tr-TR" sz="3600" b="1" dirty="0" smtClean="0">
                <a:solidFill>
                  <a:schemeClr val="tx1"/>
                </a:solidFill>
                <a:latin typeface="Minion Pro"/>
              </a:rPr>
              <a:t>ÖNERİLERİ</a:t>
            </a:r>
            <a:endParaRPr lang="tr-TR" sz="3600" i="1" dirty="0">
              <a:solidFill>
                <a:schemeClr val="tx1"/>
              </a:solidFill>
              <a:latin typeface="Minion Pro"/>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533178"/>
          </a:xfrm>
          <a:prstGeom prst="rect">
            <a:avLst/>
          </a:prstGeom>
        </p:spPr>
      </p:pic>
      <p:pic>
        <p:nvPicPr>
          <p:cNvPr id="1026" name="Picture 2" descr="ANAHTAR VE KÄ°LÄ°T RESÄ°MLERÄ°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736043"/>
            <a:ext cx="2652063" cy="1781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33</a:t>
            </a:fld>
            <a:endParaRPr lang="tr-TR"/>
          </a:p>
        </p:txBody>
      </p:sp>
      <p:sp>
        <p:nvSpPr>
          <p:cNvPr id="6" name="Dikdörtgen 5"/>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
        <p:nvSpPr>
          <p:cNvPr id="7" name="Dikdörtgen 6"/>
          <p:cNvSpPr/>
          <p:nvPr/>
        </p:nvSpPr>
        <p:spPr>
          <a:xfrm>
            <a:off x="3608606" y="474201"/>
            <a:ext cx="2279791" cy="584775"/>
          </a:xfrm>
          <a:prstGeom prst="rect">
            <a:avLst/>
          </a:prstGeom>
        </p:spPr>
        <p:txBody>
          <a:bodyPr wrap="none">
            <a:spAutoFit/>
          </a:bodyPr>
          <a:lstStyle/>
          <a:p>
            <a:pPr algn="just"/>
            <a:r>
              <a:rPr lang="tr-TR" sz="3200" b="1" dirty="0" smtClean="0">
                <a:solidFill>
                  <a:srgbClr val="C00000"/>
                </a:solidFill>
                <a:latin typeface="Minion Pro"/>
              </a:rPr>
              <a:t>BÖLÜM - 2</a:t>
            </a:r>
            <a:endParaRPr lang="tr-TR" sz="3200" b="1" dirty="0">
              <a:solidFill>
                <a:srgbClr val="C00000"/>
              </a:solidFill>
              <a:latin typeface="Minion Pro"/>
            </a:endParaRPr>
          </a:p>
        </p:txBody>
      </p:sp>
    </p:spTree>
    <p:extLst>
      <p:ext uri="{BB962C8B-B14F-4D97-AF65-F5344CB8AC3E}">
        <p14:creationId xmlns:p14="http://schemas.microsoft.com/office/powerpoint/2010/main" val="2996783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34</a:t>
            </a:fld>
            <a:endParaRPr lang="tr-TR"/>
          </a:p>
        </p:txBody>
      </p:sp>
      <p:graphicFrame>
        <p:nvGraphicFramePr>
          <p:cNvPr id="5" name="Diyagram 4"/>
          <p:cNvGraphicFramePr/>
          <p:nvPr>
            <p:extLst>
              <p:ext uri="{D42A27DB-BD31-4B8C-83A1-F6EECF244321}">
                <p14:modId xmlns:p14="http://schemas.microsoft.com/office/powerpoint/2010/main" val="3849302535"/>
              </p:ext>
            </p:extLst>
          </p:nvPr>
        </p:nvGraphicFramePr>
        <p:xfrm>
          <a:off x="927200" y="3699852"/>
          <a:ext cx="7848872" cy="26801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755576" y="1268760"/>
            <a:ext cx="8125266" cy="2246769"/>
          </a:xfrm>
          <a:prstGeom prst="rect">
            <a:avLst/>
          </a:prstGeom>
        </p:spPr>
        <p:txBody>
          <a:bodyPr wrap="square">
            <a:spAutoFit/>
          </a:bodyPr>
          <a:lstStyle/>
          <a:p>
            <a:pPr marL="342900" indent="-342900" algn="just">
              <a:buFont typeface="Wingdings" panose="05000000000000000000" pitchFamily="2" charset="2"/>
              <a:buChar char="Ø"/>
            </a:pPr>
            <a:r>
              <a:rPr lang="tr-TR" altLang="tr-TR" dirty="0" smtClean="0"/>
              <a:t>657 </a:t>
            </a:r>
            <a:r>
              <a:rPr lang="tr-TR" altLang="tr-TR" dirty="0"/>
              <a:t>sayılı Devlet memurları Kanunu’na göre; </a:t>
            </a:r>
            <a:r>
              <a:rPr lang="tr-TR" altLang="tr-TR" b="1" u="sng" dirty="0"/>
              <a:t>disiplin rejiminin genel amacı;</a:t>
            </a:r>
            <a:r>
              <a:rPr lang="tr-TR" altLang="tr-TR" b="1" dirty="0"/>
              <a:t> </a:t>
            </a:r>
            <a:r>
              <a:rPr lang="tr-TR" altLang="tr-TR" dirty="0"/>
              <a:t>kamu hizmetlerinin gereği gibi yürütülmesini </a:t>
            </a:r>
            <a:r>
              <a:rPr lang="tr-TR" altLang="tr-TR" dirty="0" smtClean="0"/>
              <a:t>sağlamaktır.</a:t>
            </a:r>
          </a:p>
          <a:p>
            <a:pPr marL="342900" indent="-342900" algn="just">
              <a:buFont typeface="Wingdings" panose="05000000000000000000" pitchFamily="2" charset="2"/>
              <a:buChar char="Ø"/>
            </a:pPr>
            <a:endParaRPr lang="tr-TR" altLang="tr-TR" dirty="0" smtClean="0"/>
          </a:p>
          <a:p>
            <a:pPr marL="342900" indent="-342900" algn="just">
              <a:buFont typeface="Wingdings" panose="05000000000000000000" pitchFamily="2" charset="2"/>
              <a:buChar char="Ø"/>
            </a:pPr>
            <a:r>
              <a:rPr lang="tr-TR" altLang="tr-TR" dirty="0" smtClean="0"/>
              <a:t>125</a:t>
            </a:r>
            <a:r>
              <a:rPr lang="tr-TR" altLang="tr-TR" dirty="0"/>
              <a:t>. maddede ki fiillere konu edilen eylem ve durumlar incelendiğinde, kurulan bu sistemin </a:t>
            </a:r>
            <a:r>
              <a:rPr lang="tr-TR" altLang="tr-TR" b="1" dirty="0"/>
              <a:t>iki ana amaca yönelik </a:t>
            </a:r>
            <a:r>
              <a:rPr lang="tr-TR" altLang="tr-TR" dirty="0"/>
              <a:t>olduğu görülmektedir. </a:t>
            </a:r>
          </a:p>
        </p:txBody>
      </p:sp>
      <p:sp>
        <p:nvSpPr>
          <p:cNvPr id="8" name="Yuvarlatılmış Dikdörtgen 7"/>
          <p:cNvSpPr/>
          <p:nvPr/>
        </p:nvSpPr>
        <p:spPr>
          <a:xfrm>
            <a:off x="2982005" y="436365"/>
            <a:ext cx="3672408" cy="64807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3200" b="1" dirty="0" smtClean="0">
                <a:solidFill>
                  <a:schemeClr val="bg1"/>
                </a:solidFill>
                <a:latin typeface="Minion Pro"/>
              </a:rPr>
              <a:t>DİSİPLİN</a:t>
            </a:r>
            <a:endParaRPr lang="tr-TR" sz="3200" b="1" dirty="0">
              <a:solidFill>
                <a:schemeClr val="bg1"/>
              </a:solidFill>
              <a:latin typeface="Minion Pro"/>
            </a:endParaRPr>
          </a:p>
        </p:txBody>
      </p:sp>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2633" y="0"/>
            <a:ext cx="1141367" cy="1533178"/>
          </a:xfrm>
          <a:prstGeom prst="rect">
            <a:avLst/>
          </a:prstGeom>
        </p:spPr>
      </p:pic>
      <p:sp>
        <p:nvSpPr>
          <p:cNvPr id="10" name="Dikdörtgen 9"/>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726027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35</a:t>
            </a:fld>
            <a:endParaRPr lang="tr-TR"/>
          </a:p>
        </p:txBody>
      </p:sp>
      <p:graphicFrame>
        <p:nvGraphicFramePr>
          <p:cNvPr id="5" name="Diyagram 4"/>
          <p:cNvGraphicFramePr/>
          <p:nvPr>
            <p:extLst>
              <p:ext uri="{D42A27DB-BD31-4B8C-83A1-F6EECF244321}">
                <p14:modId xmlns:p14="http://schemas.microsoft.com/office/powerpoint/2010/main" val="804154797"/>
              </p:ext>
            </p:extLst>
          </p:nvPr>
        </p:nvGraphicFramePr>
        <p:xfrm>
          <a:off x="982489" y="1038717"/>
          <a:ext cx="7668344" cy="5401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ağ Ok 5"/>
          <p:cNvSpPr/>
          <p:nvPr/>
        </p:nvSpPr>
        <p:spPr>
          <a:xfrm rot="2062549">
            <a:off x="4050153" y="2501272"/>
            <a:ext cx="4313279" cy="761028"/>
          </a:xfrm>
          <a:prstGeom prst="rightArrow">
            <a:avLst>
              <a:gd name="adj1" fmla="val 58009"/>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b="1" dirty="0">
                <a:latin typeface="Minion Pro"/>
              </a:rPr>
              <a:t>DİSİPLİN SÜRECİ</a:t>
            </a:r>
          </a:p>
        </p:txBody>
      </p:sp>
      <p:sp>
        <p:nvSpPr>
          <p:cNvPr id="7" name="Yuvarlatılmış Dikdörtgen 6"/>
          <p:cNvSpPr/>
          <p:nvPr/>
        </p:nvSpPr>
        <p:spPr>
          <a:xfrm>
            <a:off x="1601416" y="476672"/>
            <a:ext cx="5976664" cy="648072"/>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3200" b="1" dirty="0" smtClean="0">
                <a:solidFill>
                  <a:schemeClr val="bg1"/>
                </a:solidFill>
                <a:latin typeface="Minion Pro"/>
              </a:rPr>
              <a:t>DİSİPLİN SORUŞTURMASI</a:t>
            </a:r>
            <a:endParaRPr lang="tr-TR" sz="3200" b="1" dirty="0">
              <a:solidFill>
                <a:schemeClr val="bg1"/>
              </a:solidFill>
              <a:latin typeface="Minion Pro"/>
            </a:endParaRPr>
          </a:p>
        </p:txBody>
      </p:sp>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2633" y="0"/>
            <a:ext cx="1141367" cy="1533178"/>
          </a:xfrm>
          <a:prstGeom prst="rect">
            <a:avLst/>
          </a:prstGeom>
        </p:spPr>
      </p:pic>
      <p:sp>
        <p:nvSpPr>
          <p:cNvPr id="9" name="Dikdörtgen 8"/>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2980323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36</a:t>
            </a:fld>
            <a:endParaRPr lang="tr-TR"/>
          </a:p>
        </p:txBody>
      </p:sp>
      <p:sp>
        <p:nvSpPr>
          <p:cNvPr id="5" name="Dikdörtgen 4"/>
          <p:cNvSpPr/>
          <p:nvPr/>
        </p:nvSpPr>
        <p:spPr>
          <a:xfrm>
            <a:off x="827584" y="706666"/>
            <a:ext cx="7488778" cy="830997"/>
          </a:xfrm>
          <a:prstGeom prst="rect">
            <a:avLst/>
          </a:prstGeom>
        </p:spPr>
        <p:txBody>
          <a:bodyPr wrap="square">
            <a:spAutoFit/>
          </a:bodyPr>
          <a:lstStyle/>
          <a:p>
            <a:pPr marL="457200" indent="-457200" algn="ctr">
              <a:buFont typeface="+mj-lt"/>
              <a:buAutoNum type="alphaUcPeriod"/>
            </a:pPr>
            <a:r>
              <a:rPr lang="tr-TR" altLang="tr-TR" sz="2400" b="1" dirty="0" smtClean="0">
                <a:solidFill>
                  <a:srgbClr val="C00000"/>
                </a:solidFill>
                <a:latin typeface="Minion Pro"/>
              </a:rPr>
              <a:t>Disiplin Cezasını Gerektiren Fiil Ve Halin Öğrenilme Tarihinin Tespit Edilmesi</a:t>
            </a:r>
            <a:r>
              <a:rPr lang="tr-TR" sz="2400" b="1" i="1" dirty="0" smtClean="0">
                <a:solidFill>
                  <a:srgbClr val="C00000"/>
                </a:solidFill>
                <a:latin typeface="Minion Pro"/>
              </a:rPr>
              <a:t> (</a:t>
            </a:r>
            <a:r>
              <a:rPr lang="tr-TR" sz="2400" b="1" i="1" dirty="0">
                <a:solidFill>
                  <a:srgbClr val="C00000"/>
                </a:solidFill>
                <a:latin typeface="Minion Pro"/>
              </a:rPr>
              <a:t>Md.127)</a:t>
            </a:r>
            <a:endParaRPr lang="tr-TR" sz="2400" b="1" dirty="0">
              <a:solidFill>
                <a:srgbClr val="C00000"/>
              </a:solidFill>
              <a:latin typeface="Minion Pro"/>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533178"/>
          </a:xfrm>
          <a:prstGeom prst="rect">
            <a:avLst/>
          </a:prstGeom>
        </p:spPr>
      </p:pic>
      <p:graphicFrame>
        <p:nvGraphicFramePr>
          <p:cNvPr id="9" name="Diyagram 8"/>
          <p:cNvGraphicFramePr/>
          <p:nvPr>
            <p:extLst>
              <p:ext uri="{D42A27DB-BD31-4B8C-83A1-F6EECF244321}">
                <p14:modId xmlns:p14="http://schemas.microsoft.com/office/powerpoint/2010/main" val="3479916403"/>
              </p:ext>
            </p:extLst>
          </p:nvPr>
        </p:nvGraphicFramePr>
        <p:xfrm>
          <a:off x="839060" y="1889537"/>
          <a:ext cx="7776864" cy="3921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Metin kutusu 9"/>
          <p:cNvSpPr txBox="1"/>
          <p:nvPr/>
        </p:nvSpPr>
        <p:spPr>
          <a:xfrm>
            <a:off x="839060" y="2588481"/>
            <a:ext cx="1800200" cy="2616101"/>
          </a:xfrm>
          <a:prstGeom prst="rect">
            <a:avLst/>
          </a:prstGeom>
          <a:noFill/>
        </p:spPr>
        <p:txBody>
          <a:bodyPr wrap="square" rtlCol="0">
            <a:spAutoFit/>
          </a:bodyPr>
          <a:lstStyle/>
          <a:p>
            <a:pPr lvl="0" algn="ctr"/>
            <a:r>
              <a:rPr lang="tr-TR" altLang="tr-TR" sz="1800" i="1" dirty="0">
                <a:solidFill>
                  <a:schemeClr val="bg1"/>
                </a:solidFill>
                <a:latin typeface="Minion Pro"/>
              </a:rPr>
              <a:t>‘’Disiplin cezasını gerektirir fiil ve hallerin işlendiğinin </a:t>
            </a:r>
            <a:r>
              <a:rPr lang="tr-TR" altLang="tr-TR" sz="1800" b="1" i="1" u="sng" dirty="0">
                <a:solidFill>
                  <a:schemeClr val="bg1"/>
                </a:solidFill>
                <a:latin typeface="Minion Pro"/>
              </a:rPr>
              <a:t>öğrenildiği tarihten itibaren;</a:t>
            </a:r>
            <a:endParaRPr lang="tr-TR" sz="1800" b="1" dirty="0">
              <a:solidFill>
                <a:schemeClr val="bg1"/>
              </a:solidFill>
              <a:latin typeface="Minion Pro"/>
            </a:endParaRPr>
          </a:p>
          <a:p>
            <a:endParaRPr lang="tr-TR" dirty="0"/>
          </a:p>
        </p:txBody>
      </p:sp>
      <p:sp>
        <p:nvSpPr>
          <p:cNvPr id="11" name="Metin kutusu 10"/>
          <p:cNvSpPr txBox="1"/>
          <p:nvPr/>
        </p:nvSpPr>
        <p:spPr>
          <a:xfrm>
            <a:off x="2841491" y="2357648"/>
            <a:ext cx="1800200" cy="3077766"/>
          </a:xfrm>
          <a:prstGeom prst="rect">
            <a:avLst/>
          </a:prstGeom>
          <a:noFill/>
        </p:spPr>
        <p:txBody>
          <a:bodyPr wrap="square" rtlCol="0">
            <a:spAutoFit/>
          </a:bodyPr>
          <a:lstStyle/>
          <a:p>
            <a:pPr lvl="0" algn="ctr"/>
            <a:r>
              <a:rPr lang="tr-TR" altLang="tr-TR" sz="1800" i="1" dirty="0">
                <a:solidFill>
                  <a:schemeClr val="bg1"/>
                </a:solidFill>
                <a:latin typeface="Minion Pro"/>
              </a:rPr>
              <a:t>- Uyarma, Kınama, Aylıktan Kesme ve Kademe İlerlemesinin Durdurulması cezalarında </a:t>
            </a:r>
            <a:r>
              <a:rPr lang="tr-TR" altLang="tr-TR" sz="1600" b="1" i="1" dirty="0">
                <a:latin typeface="Minion Pro"/>
              </a:rPr>
              <a:t>«bir ay içinde» disiplin </a:t>
            </a:r>
            <a:r>
              <a:rPr lang="tr-TR" altLang="tr-TR" sz="1600" b="1" i="1" dirty="0" smtClean="0">
                <a:latin typeface="Minion Pro"/>
              </a:rPr>
              <a:t>soruşturmasına</a:t>
            </a:r>
            <a:endParaRPr lang="tr-TR" altLang="tr-TR" sz="1600" b="1" i="1" dirty="0">
              <a:latin typeface="Minion Pro"/>
            </a:endParaRPr>
          </a:p>
          <a:p>
            <a:endParaRPr lang="tr-TR" dirty="0"/>
          </a:p>
        </p:txBody>
      </p:sp>
      <p:sp>
        <p:nvSpPr>
          <p:cNvPr id="12" name="Metin kutusu 11"/>
          <p:cNvSpPr txBox="1"/>
          <p:nvPr/>
        </p:nvSpPr>
        <p:spPr>
          <a:xfrm>
            <a:off x="4740312" y="2880870"/>
            <a:ext cx="1906685" cy="1938992"/>
          </a:xfrm>
          <a:prstGeom prst="rect">
            <a:avLst/>
          </a:prstGeom>
          <a:noFill/>
        </p:spPr>
        <p:txBody>
          <a:bodyPr wrap="square" rtlCol="0">
            <a:spAutoFit/>
          </a:bodyPr>
          <a:lstStyle/>
          <a:p>
            <a:pPr lvl="0" algn="ctr"/>
            <a:r>
              <a:rPr lang="tr-TR" altLang="tr-TR" sz="1600" i="1" dirty="0">
                <a:solidFill>
                  <a:schemeClr val="bg1"/>
                </a:solidFill>
                <a:latin typeface="Minion Pro"/>
              </a:rPr>
              <a:t>- </a:t>
            </a:r>
            <a:r>
              <a:rPr lang="tr-TR" altLang="tr-TR" sz="1800" i="1" dirty="0">
                <a:solidFill>
                  <a:schemeClr val="bg1"/>
                </a:solidFill>
                <a:latin typeface="Minion Pro"/>
              </a:rPr>
              <a:t>Devlet Memurluğundan çıkarma cezasında </a:t>
            </a:r>
            <a:r>
              <a:rPr lang="tr-TR" altLang="tr-TR" sz="1600" b="1" i="1" dirty="0">
                <a:latin typeface="Minion Pro"/>
              </a:rPr>
              <a:t>«altı ay içinde» disiplin kovuşturmasına</a:t>
            </a:r>
          </a:p>
        </p:txBody>
      </p:sp>
      <p:sp>
        <p:nvSpPr>
          <p:cNvPr id="13" name="Metin kutusu 12"/>
          <p:cNvSpPr txBox="1"/>
          <p:nvPr/>
        </p:nvSpPr>
        <p:spPr>
          <a:xfrm>
            <a:off x="6773116" y="2957814"/>
            <a:ext cx="1800200" cy="1785104"/>
          </a:xfrm>
          <a:prstGeom prst="rect">
            <a:avLst/>
          </a:prstGeom>
          <a:noFill/>
        </p:spPr>
        <p:txBody>
          <a:bodyPr wrap="square" rtlCol="0">
            <a:spAutoFit/>
          </a:bodyPr>
          <a:lstStyle/>
          <a:p>
            <a:pPr lvl="0" algn="ctr"/>
            <a:r>
              <a:rPr lang="tr-TR" altLang="tr-TR" sz="1800" i="1" dirty="0">
                <a:solidFill>
                  <a:schemeClr val="bg1"/>
                </a:solidFill>
                <a:latin typeface="Minion Pro"/>
              </a:rPr>
              <a:t>başlanılmadığı takdirde </a:t>
            </a:r>
            <a:r>
              <a:rPr lang="tr-TR" altLang="tr-TR" sz="1800" b="1" i="1" dirty="0">
                <a:latin typeface="Minion Pro"/>
              </a:rPr>
              <a:t>ceza verme yetkisi zamanaşımına uğrar</a:t>
            </a:r>
            <a:r>
              <a:rPr lang="tr-TR" altLang="tr-TR" sz="1800" b="1" i="1" dirty="0" smtClean="0">
                <a:latin typeface="Minion Pro"/>
              </a:rPr>
              <a:t>."</a:t>
            </a:r>
            <a:endParaRPr lang="tr-TR" altLang="tr-TR" sz="1800" b="1" i="1" dirty="0">
              <a:latin typeface="Minion Pro"/>
            </a:endParaRPr>
          </a:p>
          <a:p>
            <a:endParaRPr lang="tr-TR" dirty="0"/>
          </a:p>
        </p:txBody>
      </p:sp>
      <p:sp>
        <p:nvSpPr>
          <p:cNvPr id="14" name="Dikdörtgen 13"/>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25937749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lut Belirtme Çizgisi 4"/>
          <p:cNvSpPr/>
          <p:nvPr/>
        </p:nvSpPr>
        <p:spPr>
          <a:xfrm>
            <a:off x="2123728" y="692696"/>
            <a:ext cx="5997782" cy="2845727"/>
          </a:xfrm>
          <a:prstGeom prst="cloudCallou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2400" dirty="0" smtClean="0">
                <a:solidFill>
                  <a:schemeClr val="tx1"/>
                </a:solidFill>
                <a:latin typeface="Minion Pro"/>
              </a:rPr>
              <a:t>Fiil </a:t>
            </a:r>
            <a:r>
              <a:rPr lang="tr-TR" sz="2400" dirty="0">
                <a:solidFill>
                  <a:schemeClr val="tx1"/>
                </a:solidFill>
                <a:latin typeface="Minion Pro"/>
              </a:rPr>
              <a:t>ve hallerin işlendiği tarihten itibaren nihayet </a:t>
            </a:r>
            <a:r>
              <a:rPr lang="tr-TR" sz="2400" dirty="0">
                <a:solidFill>
                  <a:srgbClr val="FF0000"/>
                </a:solidFill>
                <a:latin typeface="Minion Pro"/>
              </a:rPr>
              <a:t>«iki yıl içinde»</a:t>
            </a:r>
            <a:r>
              <a:rPr lang="tr-TR" sz="2400" dirty="0">
                <a:solidFill>
                  <a:schemeClr val="tx1"/>
                </a:solidFill>
                <a:latin typeface="Minion Pro"/>
              </a:rPr>
              <a:t> ceza verilmediği takdirde ceza verme yetkisi </a:t>
            </a:r>
            <a:r>
              <a:rPr lang="tr-TR" sz="2400" b="1" dirty="0">
                <a:solidFill>
                  <a:schemeClr val="tx1"/>
                </a:solidFill>
                <a:latin typeface="Minion Pro"/>
              </a:rPr>
              <a:t>zamanaşımına uğrar.’’</a:t>
            </a:r>
          </a:p>
        </p:txBody>
      </p:sp>
      <p:sp>
        <p:nvSpPr>
          <p:cNvPr id="13" name="Dikdörtgen 12"/>
          <p:cNvSpPr/>
          <p:nvPr/>
        </p:nvSpPr>
        <p:spPr>
          <a:xfrm>
            <a:off x="2600058" y="4004252"/>
            <a:ext cx="6155108" cy="954107"/>
          </a:xfrm>
          <a:prstGeom prst="rect">
            <a:avLst/>
          </a:prstGeom>
        </p:spPr>
        <p:txBody>
          <a:bodyPr wrap="square">
            <a:spAutoFit/>
          </a:bodyPr>
          <a:lstStyle/>
          <a:p>
            <a:pPr algn="just"/>
            <a:endParaRPr lang="tr-TR" sz="2800" b="1" dirty="0"/>
          </a:p>
          <a:p>
            <a:pPr algn="just"/>
            <a:endParaRPr lang="tr-TR" sz="2800" dirty="0"/>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37</a:t>
            </a:fld>
            <a:endParaRPr lang="tr-TR"/>
          </a:p>
        </p:txBody>
      </p:sp>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201222"/>
            <a:ext cx="3238847" cy="3238847"/>
          </a:xfrm>
          <a:prstGeom prst="rect">
            <a:avLst/>
          </a:prstGeom>
        </p:spPr>
      </p:pic>
      <p:sp>
        <p:nvSpPr>
          <p:cNvPr id="8" name="Dikdörtgen 7"/>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208586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EDÄ° RESÄ°MLERÄ° BÃYÃTEÃLÄ°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38</a:t>
            </a:fld>
            <a:endParaRPr lang="tr-TR"/>
          </a:p>
        </p:txBody>
      </p:sp>
      <p:sp>
        <p:nvSpPr>
          <p:cNvPr id="7" name="Yuvarlatılmış Dikdörtgen 6"/>
          <p:cNvSpPr/>
          <p:nvPr/>
        </p:nvSpPr>
        <p:spPr>
          <a:xfrm>
            <a:off x="1331640" y="1057028"/>
            <a:ext cx="7079329" cy="17761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indent="0" algn="ctr">
              <a:buNone/>
            </a:pPr>
            <a:r>
              <a:rPr lang="tr-TR" sz="2800" dirty="0">
                <a:solidFill>
                  <a:schemeClr val="tx1"/>
                </a:solidFill>
                <a:effectLst>
                  <a:outerShdw blurRad="38100" dist="38100" dir="2700000" algn="tl">
                    <a:schemeClr val="bg1"/>
                  </a:outerShdw>
                </a:effectLst>
              </a:rPr>
              <a:t>Disiplin cezaları verilmesine sebep olan fiillerle ilgili olarak mutlaka disiplin soruşturması yapılmalıdır.</a:t>
            </a:r>
          </a:p>
        </p:txBody>
      </p:sp>
      <p:pic>
        <p:nvPicPr>
          <p:cNvPr id="9" name="Resim 8"/>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635896" y="3068960"/>
            <a:ext cx="3024336" cy="2828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Dikdörtgen 10"/>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123141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39</a:t>
            </a:fld>
            <a:endParaRPr lang="tr-TR"/>
          </a:p>
        </p:txBody>
      </p:sp>
      <p:sp>
        <p:nvSpPr>
          <p:cNvPr id="5" name="Alt Başlık 2">
            <a:extLst>
              <a:ext uri="{FF2B5EF4-FFF2-40B4-BE49-F238E27FC236}">
                <a16:creationId xmlns="" xmlns:a16="http://schemas.microsoft.com/office/drawing/2014/main" id="{4BEE9E24-4736-4F49-B472-A981A64AB52E}"/>
              </a:ext>
            </a:extLst>
          </p:cNvPr>
          <p:cNvSpPr txBox="1">
            <a:spLocks/>
          </p:cNvSpPr>
          <p:nvPr/>
        </p:nvSpPr>
        <p:spPr>
          <a:xfrm>
            <a:off x="755576" y="1169710"/>
            <a:ext cx="7992888" cy="5201691"/>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indent="-342900" algn="just" fontAlgn="auto">
              <a:buFont typeface="+mj-lt"/>
              <a:buAutoNum type="arabicPeriod"/>
            </a:pPr>
            <a:r>
              <a:rPr lang="tr-TR" sz="1600" b="1" dirty="0" smtClean="0">
                <a:solidFill>
                  <a:schemeClr val="tx1"/>
                </a:solidFill>
                <a:latin typeface="Minion Pro"/>
              </a:rPr>
              <a:t>Soruşturmacı Olarak GÖREVLENDİRİLECEK Kişinin Memuriyet Unvanı;</a:t>
            </a:r>
          </a:p>
          <a:p>
            <a:pPr algn="just" fontAlgn="auto">
              <a:buFont typeface="Wingdings" panose="05000000000000000000" pitchFamily="2" charset="2"/>
              <a:buChar char="Ø"/>
            </a:pPr>
            <a:r>
              <a:rPr lang="tr-TR" sz="1600" dirty="0" smtClean="0">
                <a:latin typeface="Minion Pro"/>
              </a:rPr>
              <a:t>Soruşturmacı unvanının; hakkında soruşturma yapılan memurun memuriyet unvanından </a:t>
            </a:r>
            <a:r>
              <a:rPr lang="tr-TR" sz="1600" b="1" dirty="0" smtClean="0">
                <a:latin typeface="Minion Pro"/>
              </a:rPr>
              <a:t>üst konumda olmalı </a:t>
            </a:r>
            <a:r>
              <a:rPr lang="tr-TR" sz="1600" dirty="0" smtClean="0">
                <a:latin typeface="Minion Pro"/>
              </a:rPr>
              <a:t>veya memuriyet unvanları aynı ise soruşturmacının, hakkında soruşturma yapılan memurdan </a:t>
            </a:r>
            <a:r>
              <a:rPr lang="tr-TR" sz="1600" b="1" dirty="0" smtClean="0">
                <a:latin typeface="Minion Pro"/>
              </a:rPr>
              <a:t>daha kıdemli olması </a:t>
            </a:r>
            <a:r>
              <a:rPr lang="tr-TR" sz="1600" dirty="0" smtClean="0">
                <a:latin typeface="Minion Pro"/>
              </a:rPr>
              <a:t>gerekmektedir.</a:t>
            </a:r>
          </a:p>
          <a:p>
            <a:pPr marL="0" indent="0" algn="ctr" fontAlgn="auto">
              <a:buNone/>
            </a:pPr>
            <a:r>
              <a:rPr lang="tr-TR" sz="1400" b="1" dirty="0" smtClean="0">
                <a:solidFill>
                  <a:srgbClr val="C00000"/>
                </a:solidFill>
                <a:latin typeface="Minion Pro"/>
              </a:rPr>
              <a:t>(Danıştay 12.Dairesinin E:2005/4949,K:2571 ve E:2010/5479, K:2013/6665 sayılı </a:t>
            </a:r>
          </a:p>
          <a:p>
            <a:pPr marL="0" indent="0" algn="ctr" fontAlgn="auto">
              <a:buNone/>
            </a:pPr>
            <a:endParaRPr lang="tr-TR" sz="1400" b="1" dirty="0" smtClean="0">
              <a:solidFill>
                <a:srgbClr val="C00000"/>
              </a:solidFill>
              <a:latin typeface="Minion Pro"/>
            </a:endParaRPr>
          </a:p>
          <a:p>
            <a:pPr marL="342900" indent="-342900" algn="just" fontAlgn="auto">
              <a:buFont typeface="+mj-lt"/>
              <a:buAutoNum type="arabicPeriod" startAt="2"/>
            </a:pPr>
            <a:r>
              <a:rPr lang="tr-TR" sz="1600" b="1" dirty="0" smtClean="0">
                <a:solidFill>
                  <a:schemeClr val="tx1"/>
                </a:solidFill>
                <a:latin typeface="Minion Pro"/>
              </a:rPr>
              <a:t>Soruşturmacı İle Soruşturulan Arasında BAĞLANTI;</a:t>
            </a:r>
          </a:p>
          <a:p>
            <a:pPr algn="just" fontAlgn="auto">
              <a:buFont typeface="Wingdings" panose="05000000000000000000" pitchFamily="2" charset="2"/>
              <a:buChar char="Ø"/>
            </a:pPr>
            <a:r>
              <a:rPr lang="tr-TR" sz="1600" dirty="0" smtClean="0">
                <a:latin typeface="Minion Pro"/>
              </a:rPr>
              <a:t>Soruşturmacı ile soruşturmacı yapılacak memurlar arasında husumet bulunmaması,</a:t>
            </a:r>
          </a:p>
          <a:p>
            <a:pPr algn="just" fontAlgn="auto">
              <a:buFont typeface="Wingdings" panose="05000000000000000000" pitchFamily="2" charset="2"/>
              <a:buChar char="Ø"/>
            </a:pPr>
            <a:r>
              <a:rPr lang="tr-TR" sz="1600" dirty="0" smtClean="0">
                <a:latin typeface="Minion Pro"/>
              </a:rPr>
              <a:t>Olayın tarafı ve mağduru durumunda bulunulmaması,</a:t>
            </a:r>
          </a:p>
          <a:p>
            <a:pPr algn="just" fontAlgn="auto">
              <a:buFont typeface="Wingdings" panose="05000000000000000000" pitchFamily="2" charset="2"/>
              <a:buChar char="Ø"/>
            </a:pPr>
            <a:r>
              <a:rPr lang="tr-TR" sz="1600" dirty="0" smtClean="0">
                <a:latin typeface="Minion Pro"/>
              </a:rPr>
              <a:t>Soruşturmayı yapacak olanla, hakkında soruşturma yapılacak olan memur arasında evlilik bağı veya 2 </a:t>
            </a:r>
            <a:r>
              <a:rPr lang="tr-TR" sz="1600" dirty="0" err="1" smtClean="0">
                <a:latin typeface="Minion Pro"/>
              </a:rPr>
              <a:t>nci</a:t>
            </a:r>
            <a:r>
              <a:rPr lang="tr-TR" sz="1600" dirty="0" smtClean="0">
                <a:latin typeface="Minion Pro"/>
              </a:rPr>
              <a:t> dereceye kadar(bu derece dahil) kan ve sıhri hısımlığı bulunmaması gerekmektedir.</a:t>
            </a:r>
          </a:p>
          <a:p>
            <a:pPr marL="0" indent="0" algn="ctr" fontAlgn="auto">
              <a:buNone/>
            </a:pPr>
            <a:r>
              <a:rPr lang="tr-TR" sz="1400" b="1" dirty="0" smtClean="0">
                <a:solidFill>
                  <a:srgbClr val="C00000"/>
                </a:solidFill>
                <a:latin typeface="Minion Pro"/>
              </a:rPr>
              <a:t>(Danıştay 12.Dairesinin E:2008/857,K:2011/1319 sayılı)</a:t>
            </a:r>
            <a:endParaRPr lang="tr-TR" sz="1400" b="1" dirty="0">
              <a:solidFill>
                <a:srgbClr val="C00000"/>
              </a:solidFill>
              <a:latin typeface="Minion Pro"/>
            </a:endParaRPr>
          </a:p>
        </p:txBody>
      </p:sp>
      <p:sp>
        <p:nvSpPr>
          <p:cNvPr id="6" name="Dikdörtgen 5"/>
          <p:cNvSpPr/>
          <p:nvPr/>
        </p:nvSpPr>
        <p:spPr>
          <a:xfrm>
            <a:off x="1098801" y="548680"/>
            <a:ext cx="6713559" cy="461665"/>
          </a:xfrm>
          <a:prstGeom prst="rect">
            <a:avLst/>
          </a:prstGeom>
        </p:spPr>
        <p:txBody>
          <a:bodyPr wrap="square">
            <a:spAutoFit/>
          </a:bodyPr>
          <a:lstStyle/>
          <a:p>
            <a:pPr marL="514350" indent="-514350">
              <a:buFont typeface="+mj-lt"/>
              <a:buAutoNum type="alphaUcPeriod" startAt="2"/>
            </a:pPr>
            <a:r>
              <a:rPr lang="tr-TR" sz="2400" b="1" dirty="0" smtClean="0">
                <a:solidFill>
                  <a:srgbClr val="C00000"/>
                </a:solidFill>
                <a:latin typeface="Minion Pro"/>
              </a:rPr>
              <a:t>Disiplin Soruşturmacısı Görevlendirmesi</a:t>
            </a:r>
            <a:endParaRPr lang="tr-TR" sz="2400" dirty="0">
              <a:solidFill>
                <a:srgbClr val="C00000"/>
              </a:solidFill>
              <a:latin typeface="Minion Pro"/>
            </a:endParaRPr>
          </a:p>
        </p:txBody>
      </p:sp>
      <p:pic>
        <p:nvPicPr>
          <p:cNvPr id="9"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301208"/>
            <a:ext cx="1386620" cy="1480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11" name="Dikdörtgen 10"/>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245141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47928" y="836712"/>
            <a:ext cx="7488833" cy="4992136"/>
          </a:xfrm>
          <a:prstGeom prst="rect">
            <a:avLst/>
          </a:prstGeom>
        </p:spPr>
        <p:txBody>
          <a:bodyPr wrap="square">
            <a:spAutoFit/>
          </a:bodyPr>
          <a:lstStyle/>
          <a:p>
            <a:pPr marL="0" indent="0" algn="ctr" eaLnBrk="1" hangingPunct="1">
              <a:lnSpc>
                <a:spcPct val="90000"/>
              </a:lnSpc>
              <a:buFont typeface="Wingdings" pitchFamily="2" charset="2"/>
              <a:buNone/>
              <a:defRPr/>
            </a:pPr>
            <a:r>
              <a:rPr lang="tr-TR" sz="2800" b="1" dirty="0">
                <a:solidFill>
                  <a:srgbClr val="C00000"/>
                </a:solidFill>
                <a:latin typeface="Minion Pro" panose="02040503050201020203" pitchFamily="18" charset="0"/>
              </a:rPr>
              <a:t>BÖLÜM 7 -  D İ S İ P L İ </a:t>
            </a:r>
            <a:r>
              <a:rPr lang="tr-TR" sz="2800" b="1" dirty="0" smtClean="0">
                <a:solidFill>
                  <a:srgbClr val="C00000"/>
                </a:solidFill>
                <a:latin typeface="Minion Pro" panose="02040503050201020203" pitchFamily="18" charset="0"/>
              </a:rPr>
              <a:t>N</a:t>
            </a:r>
          </a:p>
          <a:p>
            <a:pPr marL="0" indent="0" algn="ctr" eaLnBrk="1" hangingPunct="1">
              <a:lnSpc>
                <a:spcPct val="90000"/>
              </a:lnSpc>
              <a:buFont typeface="Wingdings" pitchFamily="2" charset="2"/>
              <a:buNone/>
              <a:defRPr/>
            </a:pPr>
            <a:endParaRPr lang="tr-TR" sz="2800" b="1" dirty="0">
              <a:solidFill>
                <a:srgbClr val="C00000"/>
              </a:solidFill>
              <a:latin typeface="Minion Pro" panose="02040503050201020203" pitchFamily="18" charset="0"/>
            </a:endParaRPr>
          </a:p>
          <a:p>
            <a:pPr marL="0" indent="0" algn="just" eaLnBrk="1" hangingPunct="1">
              <a:lnSpc>
                <a:spcPct val="90000"/>
              </a:lnSpc>
              <a:buFont typeface="Wingdings" pitchFamily="2" charset="2"/>
              <a:buNone/>
              <a:defRPr/>
            </a:pPr>
            <a:r>
              <a:rPr lang="tr-TR" b="1" u="sng" dirty="0" smtClean="0">
                <a:solidFill>
                  <a:srgbClr val="C00000"/>
                </a:solidFill>
                <a:latin typeface="Minion Pro" panose="02040503050201020203" pitchFamily="18" charset="0"/>
              </a:rPr>
              <a:t>Disiplin </a:t>
            </a:r>
            <a:r>
              <a:rPr lang="tr-TR" b="1" u="sng" dirty="0">
                <a:solidFill>
                  <a:srgbClr val="C00000"/>
                </a:solidFill>
                <a:latin typeface="Minion Pro" panose="02040503050201020203" pitchFamily="18" charset="0"/>
              </a:rPr>
              <a:t>amiri ve disiplin cezaları: </a:t>
            </a:r>
            <a:endParaRPr lang="tr-TR" b="1" u="sng" dirty="0" smtClean="0">
              <a:solidFill>
                <a:srgbClr val="C00000"/>
              </a:solidFill>
              <a:latin typeface="Minion Pro" panose="02040503050201020203" pitchFamily="18" charset="0"/>
            </a:endParaRPr>
          </a:p>
          <a:p>
            <a:pPr marL="0" indent="0" algn="just" eaLnBrk="1" hangingPunct="1">
              <a:lnSpc>
                <a:spcPct val="90000"/>
              </a:lnSpc>
              <a:buFont typeface="Wingdings" pitchFamily="2" charset="2"/>
              <a:buNone/>
              <a:defRPr/>
            </a:pPr>
            <a:endParaRPr lang="tr-TR" b="1" u="sng" dirty="0">
              <a:solidFill>
                <a:srgbClr val="C00000"/>
              </a:solidFill>
              <a:latin typeface="Minion Pro" panose="02040503050201020203" pitchFamily="18" charset="0"/>
            </a:endParaRPr>
          </a:p>
          <a:p>
            <a:pPr marL="342900" indent="-342900" algn="just" eaLnBrk="1" hangingPunct="1">
              <a:lnSpc>
                <a:spcPct val="90000"/>
              </a:lnSpc>
              <a:buFont typeface="Arial" panose="020B0604020202020204" pitchFamily="34" charset="0"/>
              <a:buChar char="•"/>
              <a:defRPr/>
            </a:pPr>
            <a:r>
              <a:rPr lang="tr-TR" b="1" dirty="0" smtClean="0">
                <a:solidFill>
                  <a:srgbClr val="CC0000"/>
                </a:solidFill>
                <a:latin typeface="Minion Pro" panose="02040503050201020203" pitchFamily="18" charset="0"/>
              </a:rPr>
              <a:t>Madde </a:t>
            </a:r>
            <a:r>
              <a:rPr lang="tr-TR" b="1" dirty="0">
                <a:solidFill>
                  <a:srgbClr val="CC0000"/>
                </a:solidFill>
                <a:latin typeface="Minion Pro" panose="02040503050201020203" pitchFamily="18" charset="0"/>
              </a:rPr>
              <a:t>124 </a:t>
            </a:r>
            <a:r>
              <a:rPr lang="tr-TR" b="1" dirty="0" smtClean="0">
                <a:solidFill>
                  <a:srgbClr val="CC0000"/>
                </a:solidFill>
                <a:latin typeface="Minion Pro" panose="02040503050201020203" pitchFamily="18" charset="0"/>
              </a:rPr>
              <a:t>– </a:t>
            </a:r>
            <a:r>
              <a:rPr lang="tr-TR" dirty="0" smtClean="0">
                <a:latin typeface="Minion Pro" panose="02040503050201020203" pitchFamily="18" charset="0"/>
              </a:rPr>
              <a:t>Disiplin </a:t>
            </a:r>
            <a:r>
              <a:rPr lang="tr-TR" dirty="0">
                <a:latin typeface="Minion Pro" panose="02040503050201020203" pitchFamily="18" charset="0"/>
              </a:rPr>
              <a:t>amirleri; kurumların kuruluş ve görev özellikleri dikkate alınarak Devlet Personel Başkanlığı'nın görüşüne dayanılarak özel yönetmeliklerinde  tayin ve </a:t>
            </a:r>
            <a:r>
              <a:rPr lang="tr-TR" dirty="0" smtClean="0">
                <a:latin typeface="Minion Pro" panose="02040503050201020203" pitchFamily="18" charset="0"/>
              </a:rPr>
              <a:t>tespit </a:t>
            </a:r>
            <a:r>
              <a:rPr lang="tr-TR" dirty="0">
                <a:latin typeface="Minion Pro" panose="02040503050201020203" pitchFamily="18" charset="0"/>
              </a:rPr>
              <a:t>edilecek </a:t>
            </a:r>
            <a:r>
              <a:rPr lang="tr-TR" dirty="0" smtClean="0">
                <a:latin typeface="Minion Pro" panose="02040503050201020203" pitchFamily="18" charset="0"/>
              </a:rPr>
              <a:t>amirlerdir.</a:t>
            </a:r>
          </a:p>
          <a:p>
            <a:pPr marL="800100" lvl="1" indent="-342900" algn="just">
              <a:buFont typeface="Arial" panose="020B0604020202020204" pitchFamily="34" charset="0"/>
              <a:buChar char="•"/>
              <a:defRPr/>
            </a:pPr>
            <a:endParaRPr lang="tr-TR" dirty="0" smtClean="0">
              <a:latin typeface="Minion Pro" panose="02040503050201020203" pitchFamily="18" charset="0"/>
            </a:endParaRPr>
          </a:p>
          <a:p>
            <a:pPr lvl="2" algn="just">
              <a:defRPr/>
            </a:pPr>
            <a:r>
              <a:rPr lang="tr-TR" dirty="0" smtClean="0">
                <a:latin typeface="Minion Pro" panose="02040503050201020203" pitchFamily="18" charset="0"/>
              </a:rPr>
              <a:t>Kamu </a:t>
            </a:r>
            <a:r>
              <a:rPr lang="tr-TR" dirty="0">
                <a:latin typeface="Minion Pro" panose="02040503050201020203" pitchFamily="18" charset="0"/>
              </a:rPr>
              <a:t>hizmetlerinin gereği gibi yürütülmesini sağlamak amacı ile  kanunların,  tüzüklerin  ve yönetmeliklerin  Devlet memuru  olarak  emrettiği ödevleri yurt içinde veya dışında yerine getirmeyenlere, uyulmasını zorunlu kıldığı hususları yapmayanlara, yasakladığı işleri yapanlara durumun niteliğine ve ağırlık derecesine göre 125 inci maddede sıralanan disiplin cezalarından birisi verilir.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4</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Ä°KÄ°Z KEDÄ° RESÄ°MLE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1044" y="2996952"/>
            <a:ext cx="4680520" cy="288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40</a:t>
            </a:fld>
            <a:endParaRPr lang="tr-TR"/>
          </a:p>
        </p:txBody>
      </p:sp>
      <p:sp>
        <p:nvSpPr>
          <p:cNvPr id="6" name="Yuvarlatılmış Dikdörtgen 5"/>
          <p:cNvSpPr/>
          <p:nvPr/>
        </p:nvSpPr>
        <p:spPr>
          <a:xfrm>
            <a:off x="1331640" y="764704"/>
            <a:ext cx="7079329" cy="20684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tr-TR" sz="2400" dirty="0">
                <a:solidFill>
                  <a:schemeClr val="tx1"/>
                </a:solidFill>
                <a:effectLst>
                  <a:outerShdw blurRad="38100" dist="38100" dir="2700000" algn="tl">
                    <a:schemeClr val="bg1"/>
                  </a:outerShdw>
                </a:effectLst>
              </a:rPr>
              <a:t> Disiplin soruşturması yapan kişi ile disiplin cezasını veren kişinin aynı olmasının tarafsızlık ilkesini zedeleyeceğine ilişkin Danıştay kararları mevcut olduğundan soruşturmacı tayininde bu hususa dikkat edilmesi gerekmektedir.</a:t>
            </a:r>
          </a:p>
        </p:txBody>
      </p:sp>
      <p:sp>
        <p:nvSpPr>
          <p:cNvPr id="7" name="Dikdörtgen 6"/>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1505486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41</a:t>
            </a:fld>
            <a:endParaRPr lang="tr-TR"/>
          </a:p>
        </p:txBody>
      </p:sp>
      <p:sp>
        <p:nvSpPr>
          <p:cNvPr id="6" name="Dikdörtgen 5"/>
          <p:cNvSpPr/>
          <p:nvPr/>
        </p:nvSpPr>
        <p:spPr>
          <a:xfrm>
            <a:off x="921719" y="527537"/>
            <a:ext cx="7645895" cy="461665"/>
          </a:xfrm>
          <a:prstGeom prst="rect">
            <a:avLst/>
          </a:prstGeom>
        </p:spPr>
        <p:txBody>
          <a:bodyPr wrap="square">
            <a:spAutoFit/>
          </a:bodyPr>
          <a:lstStyle/>
          <a:p>
            <a:pPr marL="514350" indent="-514350">
              <a:buFont typeface="+mj-lt"/>
              <a:buAutoNum type="alphaUcPeriod" startAt="3"/>
            </a:pPr>
            <a:r>
              <a:rPr lang="tr-TR" sz="2400" b="1" dirty="0" smtClean="0">
                <a:solidFill>
                  <a:srgbClr val="C00000"/>
                </a:solidFill>
                <a:latin typeface="Minion Pro" panose="02040503050201020203"/>
              </a:rPr>
              <a:t>Disiplin Soruşturmasının Yürütülmesi</a:t>
            </a:r>
            <a:endParaRPr lang="tr-TR" sz="2400" dirty="0">
              <a:solidFill>
                <a:srgbClr val="C00000"/>
              </a:solidFill>
              <a:latin typeface="Minion Pro" panose="02040503050201020203"/>
            </a:endParaRPr>
          </a:p>
        </p:txBody>
      </p:sp>
      <p:pic>
        <p:nvPicPr>
          <p:cNvPr id="7"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626" y="4831723"/>
            <a:ext cx="1988079"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Dikdörtgen 7"/>
          <p:cNvSpPr/>
          <p:nvPr/>
        </p:nvSpPr>
        <p:spPr>
          <a:xfrm>
            <a:off x="760259" y="1171525"/>
            <a:ext cx="7968816" cy="3477875"/>
          </a:xfrm>
          <a:prstGeom prst="rect">
            <a:avLst/>
          </a:prstGeom>
        </p:spPr>
        <p:txBody>
          <a:bodyPr wrap="square">
            <a:spAutoFit/>
          </a:bodyPr>
          <a:lstStyle/>
          <a:p>
            <a:pPr marL="457200" indent="-457200" algn="just">
              <a:buFont typeface="+mj-lt"/>
              <a:buAutoNum type="arabicPeriod"/>
            </a:pPr>
            <a:r>
              <a:rPr lang="tr-TR" b="1" dirty="0" smtClean="0">
                <a:latin typeface="Minion Pro" panose="02040503050201020203"/>
              </a:rPr>
              <a:t>Soruşturmacı Tarafından Verilen Yetkilerin Belirli Sınırlar Dahilinde Kullanılması;</a:t>
            </a:r>
          </a:p>
          <a:p>
            <a:pPr algn="just"/>
            <a:endParaRPr lang="tr-TR" dirty="0">
              <a:latin typeface="Minion Pro" panose="02040503050201020203"/>
            </a:endParaRPr>
          </a:p>
          <a:p>
            <a:pPr marL="342900" indent="-342900" algn="just">
              <a:buFont typeface="Wingdings" panose="05000000000000000000" pitchFamily="2" charset="2"/>
              <a:buChar char="ü"/>
            </a:pPr>
            <a:r>
              <a:rPr lang="tr-TR" dirty="0" smtClean="0">
                <a:latin typeface="Minion Pro" panose="02040503050201020203"/>
              </a:rPr>
              <a:t>Soruşturma </a:t>
            </a:r>
            <a:r>
              <a:rPr lang="tr-TR" dirty="0">
                <a:latin typeface="Minion Pro" panose="02040503050201020203"/>
              </a:rPr>
              <a:t>konusuyla ilgili olmak üzere her nevi evrakı incelemeye, </a:t>
            </a:r>
          </a:p>
          <a:p>
            <a:pPr marL="342900" indent="-342900" algn="just">
              <a:buFont typeface="Wingdings" panose="05000000000000000000" pitchFamily="2" charset="2"/>
              <a:buChar char="ü"/>
            </a:pPr>
            <a:r>
              <a:rPr lang="tr-TR" dirty="0" smtClean="0">
                <a:latin typeface="Minion Pro" panose="02040503050201020203"/>
              </a:rPr>
              <a:t>İlgili </a:t>
            </a:r>
            <a:r>
              <a:rPr lang="tr-TR" dirty="0">
                <a:latin typeface="Minion Pro" panose="02040503050201020203"/>
              </a:rPr>
              <a:t>kurumdan ve kişilerden bilgi ve belge almaya,</a:t>
            </a:r>
          </a:p>
          <a:p>
            <a:pPr marL="342900" indent="-342900" algn="just">
              <a:buFont typeface="Wingdings" panose="05000000000000000000" pitchFamily="2" charset="2"/>
              <a:buChar char="ü"/>
            </a:pPr>
            <a:r>
              <a:rPr lang="tr-TR" dirty="0" smtClean="0">
                <a:latin typeface="Minion Pro" panose="02040503050201020203"/>
              </a:rPr>
              <a:t>Tüm </a:t>
            </a:r>
            <a:r>
              <a:rPr lang="tr-TR" dirty="0">
                <a:latin typeface="Minion Pro" panose="02040503050201020203"/>
              </a:rPr>
              <a:t>tanıkları dinleyip, beyanlarını </a:t>
            </a:r>
            <a:r>
              <a:rPr lang="tr-TR" dirty="0" smtClean="0">
                <a:latin typeface="Minion Pro" panose="02040503050201020203"/>
              </a:rPr>
              <a:t>almaya,</a:t>
            </a:r>
          </a:p>
          <a:p>
            <a:pPr marL="342900" indent="-342900" algn="just">
              <a:buFont typeface="Wingdings" panose="05000000000000000000" pitchFamily="2" charset="2"/>
              <a:buChar char="ü"/>
            </a:pPr>
            <a:r>
              <a:rPr lang="tr-TR" dirty="0" smtClean="0">
                <a:latin typeface="Minion Pro" panose="02040503050201020203"/>
              </a:rPr>
              <a:t>Hakkında </a:t>
            </a:r>
            <a:r>
              <a:rPr lang="tr-TR" dirty="0">
                <a:latin typeface="Minion Pro" panose="02040503050201020203"/>
              </a:rPr>
              <a:t>soruşturma yapılan memurun konuyla ilgili ifadesini almaya,</a:t>
            </a:r>
          </a:p>
          <a:p>
            <a:pPr marL="342900" indent="-342900" algn="just">
              <a:buFont typeface="Wingdings" panose="05000000000000000000" pitchFamily="2" charset="2"/>
              <a:buChar char="ü"/>
            </a:pPr>
            <a:r>
              <a:rPr lang="tr-TR" dirty="0" smtClean="0">
                <a:latin typeface="Minion Pro" panose="02040503050201020203"/>
              </a:rPr>
              <a:t>Mahallinde </a:t>
            </a:r>
            <a:r>
              <a:rPr lang="tr-TR" dirty="0">
                <a:latin typeface="Minion Pro" panose="02040503050201020203"/>
              </a:rPr>
              <a:t>keşif yapmaya,</a:t>
            </a:r>
          </a:p>
          <a:p>
            <a:pPr marL="342900" indent="-342900" algn="just">
              <a:buFont typeface="Wingdings" panose="05000000000000000000" pitchFamily="2" charset="2"/>
              <a:buChar char="ü"/>
            </a:pPr>
            <a:r>
              <a:rPr lang="tr-TR" dirty="0" smtClean="0">
                <a:latin typeface="Minion Pro" panose="02040503050201020203"/>
              </a:rPr>
              <a:t>Soruşturma </a:t>
            </a:r>
            <a:r>
              <a:rPr lang="tr-TR" dirty="0">
                <a:latin typeface="Minion Pro" panose="02040503050201020203"/>
              </a:rPr>
              <a:t>raporu </a:t>
            </a:r>
            <a:r>
              <a:rPr lang="tr-TR" dirty="0" smtClean="0">
                <a:latin typeface="Minion Pro" panose="02040503050201020203"/>
              </a:rPr>
              <a:t>düzenleme, yetkisine </a:t>
            </a:r>
            <a:r>
              <a:rPr lang="tr-TR" dirty="0">
                <a:latin typeface="Minion Pro" panose="02040503050201020203"/>
              </a:rPr>
              <a:t>haizdir.</a:t>
            </a: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10" name="Dikdörtgen 9"/>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19234312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42</a:t>
            </a:fld>
            <a:endParaRPr lang="tr-TR"/>
          </a:p>
        </p:txBody>
      </p:sp>
      <p:sp>
        <p:nvSpPr>
          <p:cNvPr id="11" name="Yuvarlatılmış Dikdörtgen 10"/>
          <p:cNvSpPr/>
          <p:nvPr/>
        </p:nvSpPr>
        <p:spPr>
          <a:xfrm>
            <a:off x="1259632" y="1628800"/>
            <a:ext cx="6984776" cy="8640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panose="05000000000000000000" pitchFamily="2" charset="2"/>
              <a:buChar char="ü"/>
            </a:pPr>
            <a:r>
              <a:rPr lang="tr-TR" kern="0" dirty="0">
                <a:solidFill>
                  <a:schemeClr val="tx1"/>
                </a:solidFill>
              </a:rPr>
              <a:t>Hakkında soruşturma yapılan personelin ve/veya tanıkların ifadesine başvurulmalıdır.</a:t>
            </a:r>
          </a:p>
        </p:txBody>
      </p:sp>
      <p:sp>
        <p:nvSpPr>
          <p:cNvPr id="12" name="Yuvarlatılmış Dikdörtgen 11"/>
          <p:cNvSpPr/>
          <p:nvPr/>
        </p:nvSpPr>
        <p:spPr>
          <a:xfrm>
            <a:off x="1255925" y="2708920"/>
            <a:ext cx="6984776"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Font typeface="Wingdings" panose="05000000000000000000" pitchFamily="2" charset="2"/>
              <a:buChar char="ü"/>
            </a:pPr>
            <a:r>
              <a:rPr lang="tr-TR" kern="0" dirty="0">
                <a:solidFill>
                  <a:schemeClr val="tx1"/>
                </a:solidFill>
              </a:rPr>
              <a:t>Konuya ilişkin tüm bilgi ve belgeler toplanmalıdır.</a:t>
            </a:r>
          </a:p>
        </p:txBody>
      </p:sp>
      <p:sp>
        <p:nvSpPr>
          <p:cNvPr id="13" name="Yuvarlatılmış Dikdörtgen 12"/>
          <p:cNvSpPr/>
          <p:nvPr/>
        </p:nvSpPr>
        <p:spPr>
          <a:xfrm>
            <a:off x="1288138" y="3717032"/>
            <a:ext cx="698477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Font typeface="Wingdings" panose="05000000000000000000" pitchFamily="2" charset="2"/>
              <a:buChar char="ü"/>
            </a:pPr>
            <a:r>
              <a:rPr lang="tr-TR" kern="0" dirty="0">
                <a:solidFill>
                  <a:schemeClr val="tx1"/>
                </a:solidFill>
              </a:rPr>
              <a:t>Raporda; önerilen cezanın her türlü şüpheden uzak somut bilgi ve belgelerle ortaya konması gerekir.</a:t>
            </a:r>
          </a:p>
        </p:txBody>
      </p:sp>
      <p:sp>
        <p:nvSpPr>
          <p:cNvPr id="14" name="Yuvarlatılmış Dikdörtgen 13"/>
          <p:cNvSpPr/>
          <p:nvPr/>
        </p:nvSpPr>
        <p:spPr>
          <a:xfrm>
            <a:off x="1259632" y="4725144"/>
            <a:ext cx="6984776" cy="8640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buFont typeface="Wingdings" panose="05000000000000000000" pitchFamily="2" charset="2"/>
              <a:buChar char="ü"/>
            </a:pPr>
            <a:r>
              <a:rPr lang="tr-TR" kern="0" dirty="0">
                <a:solidFill>
                  <a:schemeClr val="tx1"/>
                </a:solidFill>
              </a:rPr>
              <a:t>İşlenen fiil ile önerilen ceza arasında uygun bir denge kurulmalıdır .</a:t>
            </a:r>
          </a:p>
        </p:txBody>
      </p:sp>
      <p:sp>
        <p:nvSpPr>
          <p:cNvPr id="15" name="Dikdörtgen 14"/>
          <p:cNvSpPr/>
          <p:nvPr/>
        </p:nvSpPr>
        <p:spPr>
          <a:xfrm>
            <a:off x="899592" y="777770"/>
            <a:ext cx="5472608" cy="461665"/>
          </a:xfrm>
          <a:prstGeom prst="rect">
            <a:avLst/>
          </a:prstGeom>
        </p:spPr>
        <p:txBody>
          <a:bodyPr wrap="square">
            <a:spAutoFit/>
          </a:bodyPr>
          <a:lstStyle/>
          <a:p>
            <a:pPr algn="ctr"/>
            <a:r>
              <a:rPr lang="tr-TR" sz="2400" b="1" u="sng" dirty="0" smtClean="0">
                <a:solidFill>
                  <a:srgbClr val="C00000"/>
                </a:solidFill>
                <a:latin typeface="Minion Pro"/>
              </a:rPr>
              <a:t>Disiplin Soruşturması Yaparken;</a:t>
            </a:r>
            <a:endParaRPr lang="tr-TR" sz="2400" u="sng" dirty="0">
              <a:solidFill>
                <a:srgbClr val="C00000"/>
              </a:solidFill>
              <a:latin typeface="Minion Pro"/>
            </a:endParaRPr>
          </a:p>
        </p:txBody>
      </p:sp>
      <p:pic>
        <p:nvPicPr>
          <p:cNvPr id="16" name="Resim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17" name="Dikdörtgen 16"/>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722104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43</a:t>
            </a:fld>
            <a:endParaRPr lang="tr-TR"/>
          </a:p>
        </p:txBody>
      </p:sp>
      <p:sp>
        <p:nvSpPr>
          <p:cNvPr id="5" name="Alt Başlık 2">
            <a:extLst>
              <a:ext uri="{FF2B5EF4-FFF2-40B4-BE49-F238E27FC236}">
                <a16:creationId xmlns="" xmlns:a16="http://schemas.microsoft.com/office/drawing/2014/main" id="{313B5977-9AA9-4BDA-B90E-AF073F58AC6E}"/>
              </a:ext>
            </a:extLst>
          </p:cNvPr>
          <p:cNvSpPr txBox="1">
            <a:spLocks/>
          </p:cNvSpPr>
          <p:nvPr/>
        </p:nvSpPr>
        <p:spPr>
          <a:xfrm>
            <a:off x="796781" y="908720"/>
            <a:ext cx="7920880" cy="2088232"/>
          </a:xfrm>
          <a:prstGeom prst="rect">
            <a:avLst/>
          </a:prstGeom>
        </p:spPr>
        <p:txBody>
          <a:bodyPr vert="horz" lIns="91440" tIns="45720" rIns="91440" bIns="45720" rtlCol="0">
            <a:normAutofit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457200" indent="-457200" fontAlgn="auto">
              <a:buFont typeface="+mj-lt"/>
              <a:buAutoNum type="arabicPeriod" startAt="2"/>
            </a:pPr>
            <a:r>
              <a:rPr lang="tr-TR" b="1" dirty="0" smtClean="0">
                <a:solidFill>
                  <a:schemeClr val="tx1"/>
                </a:solidFill>
                <a:latin typeface="Minion Pro"/>
              </a:rPr>
              <a:t>Soruşturma  Konusu Dışında Yeni Bir Fiil Ve Halin Tespiti;</a:t>
            </a:r>
          </a:p>
          <a:p>
            <a:pPr algn="just" fontAlgn="auto">
              <a:buFont typeface="Wingdings" panose="05000000000000000000" pitchFamily="2" charset="2"/>
              <a:buChar char="ü"/>
            </a:pPr>
            <a:r>
              <a:rPr lang="tr-TR" dirty="0" smtClean="0">
                <a:solidFill>
                  <a:schemeClr val="tx1"/>
                </a:solidFill>
                <a:latin typeface="Minion Pro"/>
              </a:rPr>
              <a:t>Soruşturma esnasında, soruşturmacı görevlendirildiği fiil veya halin dışında yeni bir disipline aykırı fiil veya hal tespit ederse, </a:t>
            </a:r>
            <a:r>
              <a:rPr lang="tr-TR" b="1" dirty="0" smtClean="0">
                <a:solidFill>
                  <a:schemeClr val="tx1"/>
                </a:solidFill>
                <a:latin typeface="Minion Pro"/>
              </a:rPr>
              <a:t>kendiliğinden soruşturma yapamaz.</a:t>
            </a:r>
            <a:r>
              <a:rPr lang="tr-TR" dirty="0" smtClean="0">
                <a:solidFill>
                  <a:schemeClr val="tx1"/>
                </a:solidFill>
                <a:latin typeface="Minion Pro"/>
              </a:rPr>
              <a:t> Durumu </a:t>
            </a:r>
            <a:r>
              <a:rPr lang="tr-TR" b="1" dirty="0" smtClean="0">
                <a:solidFill>
                  <a:schemeClr val="tx1"/>
                </a:solidFill>
                <a:latin typeface="Minion Pro"/>
              </a:rPr>
              <a:t>yazılı olarak</a:t>
            </a:r>
            <a:r>
              <a:rPr lang="tr-TR" dirty="0" smtClean="0">
                <a:solidFill>
                  <a:schemeClr val="tx1"/>
                </a:solidFill>
                <a:latin typeface="Minion Pro"/>
              </a:rPr>
              <a:t> </a:t>
            </a:r>
            <a:r>
              <a:rPr lang="tr-TR" b="1" dirty="0" smtClean="0">
                <a:solidFill>
                  <a:schemeClr val="tx1"/>
                </a:solidFill>
                <a:latin typeface="Minion Pro"/>
              </a:rPr>
              <a:t>disiplin soruşturması açmaya yetkili makama </a:t>
            </a:r>
            <a:r>
              <a:rPr lang="tr-TR" dirty="0" smtClean="0">
                <a:solidFill>
                  <a:schemeClr val="tx1"/>
                </a:solidFill>
                <a:latin typeface="Minion Pro"/>
              </a:rPr>
              <a:t>bildirir. Ek soruşturma izni verilmesi halinde soruşturmanın yapılması gerekmektedir.	</a:t>
            </a:r>
            <a:endParaRPr lang="tr-TR" dirty="0">
              <a:solidFill>
                <a:schemeClr val="tx1"/>
              </a:solidFill>
              <a:latin typeface="Minion Pro"/>
            </a:endParaRPr>
          </a:p>
        </p:txBody>
      </p:sp>
      <p:pic>
        <p:nvPicPr>
          <p:cNvPr id="6" name="Picture 2"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140968"/>
            <a:ext cx="4546907" cy="3037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8" name="Dikdörtgen 7"/>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26608717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44</a:t>
            </a:fld>
            <a:endParaRPr lang="tr-TR"/>
          </a:p>
        </p:txBody>
      </p:sp>
      <p:sp>
        <p:nvSpPr>
          <p:cNvPr id="7" name="Alt Başlık 2">
            <a:extLst>
              <a:ext uri="{FF2B5EF4-FFF2-40B4-BE49-F238E27FC236}">
                <a16:creationId xmlns="" xmlns:a16="http://schemas.microsoft.com/office/drawing/2014/main" id="{4AC472E9-4B9F-4718-8A13-85431E1711BE}"/>
              </a:ext>
            </a:extLst>
          </p:cNvPr>
          <p:cNvSpPr txBox="1">
            <a:spLocks/>
          </p:cNvSpPr>
          <p:nvPr/>
        </p:nvSpPr>
        <p:spPr>
          <a:xfrm>
            <a:off x="772398" y="1124744"/>
            <a:ext cx="8208912" cy="2223387"/>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457200" indent="-457200" algn="just" fontAlgn="auto">
              <a:buFont typeface="+mj-lt"/>
              <a:buAutoNum type="arabicPeriod" startAt="3"/>
            </a:pPr>
            <a:r>
              <a:rPr lang="tr-TR" b="1" dirty="0" smtClean="0">
                <a:solidFill>
                  <a:schemeClr val="tx1"/>
                </a:solidFill>
                <a:latin typeface="Minion Pro"/>
              </a:rPr>
              <a:t>Soruşturmacının Kurum Mevzuatına Hakimiyeti;</a:t>
            </a:r>
          </a:p>
          <a:p>
            <a:pPr algn="just" fontAlgn="auto">
              <a:buFont typeface="Wingdings" panose="05000000000000000000" pitchFamily="2" charset="2"/>
              <a:buChar char="ü"/>
            </a:pPr>
            <a:r>
              <a:rPr lang="tr-TR" dirty="0" smtClean="0">
                <a:solidFill>
                  <a:schemeClr val="tx1"/>
                </a:solidFill>
                <a:latin typeface="Minion Pro"/>
              </a:rPr>
              <a:t>Soruşturmacı olarak görevlendirilecek kişinin, hakkında soruşturma yaptığı memurun bağlı bulunduğu </a:t>
            </a:r>
            <a:r>
              <a:rPr lang="tr-TR" b="1" dirty="0" smtClean="0">
                <a:solidFill>
                  <a:schemeClr val="tx1"/>
                </a:solidFill>
                <a:latin typeface="Minion Pro"/>
              </a:rPr>
              <a:t>kurumun mevzuatına hakim olması, yapılan iş ve işlemler hakkında bilgisinin bulunması </a:t>
            </a:r>
            <a:r>
              <a:rPr lang="tr-TR" dirty="0" smtClean="0">
                <a:solidFill>
                  <a:schemeClr val="tx1"/>
                </a:solidFill>
                <a:latin typeface="Minion Pro"/>
              </a:rPr>
              <a:t>gerekmektedir.</a:t>
            </a:r>
          </a:p>
          <a:p>
            <a:pPr marL="0" indent="0" algn="just" fontAlgn="auto">
              <a:buNone/>
            </a:pPr>
            <a:r>
              <a:rPr lang="tr-TR" sz="1600" b="1" dirty="0" smtClean="0">
                <a:solidFill>
                  <a:srgbClr val="C00000"/>
                </a:solidFill>
                <a:latin typeface="Minion Pro"/>
              </a:rPr>
              <a:t>(Danıştay 12.Dairesinin 26/09/2013 tarih ve E:2010/5479, K:2013/665 sayılı kararı)</a:t>
            </a:r>
            <a:endParaRPr lang="tr-TR" sz="1600" b="1" dirty="0">
              <a:solidFill>
                <a:srgbClr val="C00000"/>
              </a:solidFill>
              <a:latin typeface="Minion Pro"/>
            </a:endParaRPr>
          </a:p>
        </p:txBody>
      </p:sp>
      <p:pic>
        <p:nvPicPr>
          <p:cNvPr id="8" name="Picture 2" descr="KÄ°TAP OKUYAN BOKSÃR KED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717032"/>
            <a:ext cx="3744416"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10" name="Dikdörtgen 9"/>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23898644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YAZI YAZAN KED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36" y="2564904"/>
            <a:ext cx="4360936" cy="32707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45</a:t>
            </a:fld>
            <a:endParaRPr lang="tr-TR"/>
          </a:p>
        </p:txBody>
      </p:sp>
      <p:sp>
        <p:nvSpPr>
          <p:cNvPr id="6" name="Yuvarlatılmış Dikdörtgen 5"/>
          <p:cNvSpPr/>
          <p:nvPr/>
        </p:nvSpPr>
        <p:spPr>
          <a:xfrm>
            <a:off x="1331640" y="764704"/>
            <a:ext cx="7079329"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indent="0" algn="ctr">
              <a:buNone/>
            </a:pPr>
            <a:r>
              <a:rPr lang="tr-TR" sz="2400" dirty="0">
                <a:solidFill>
                  <a:schemeClr val="tx1"/>
                </a:solidFill>
                <a:effectLst>
                  <a:outerShdw blurRad="38100" dist="38100" dir="2700000" algn="tl">
                    <a:schemeClr val="bg1"/>
                  </a:outerShdw>
                </a:effectLst>
              </a:rPr>
              <a:t> Tekerrür hükümlerinin doğru uygulanabilmesi için ihtiyaç duyulması halinde disiplin soruşturması yapılırken özlük birimi ile yazışma yapılarak geçmiş disiplin durumu sorulabilir.</a:t>
            </a:r>
          </a:p>
        </p:txBody>
      </p:sp>
      <p:sp>
        <p:nvSpPr>
          <p:cNvPr id="7" name="Dikdörtgen 6"/>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83206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46</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
        <p:nvSpPr>
          <p:cNvPr id="9" name="Dikdörtgen 8"/>
          <p:cNvSpPr/>
          <p:nvPr/>
        </p:nvSpPr>
        <p:spPr>
          <a:xfrm>
            <a:off x="971600" y="553427"/>
            <a:ext cx="7439369" cy="400110"/>
          </a:xfrm>
          <a:prstGeom prst="rect">
            <a:avLst/>
          </a:prstGeom>
        </p:spPr>
        <p:txBody>
          <a:bodyPr wrap="square">
            <a:spAutoFit/>
          </a:bodyPr>
          <a:lstStyle/>
          <a:p>
            <a:pPr marL="457200" indent="-457200">
              <a:buFont typeface="+mj-lt"/>
              <a:buAutoNum type="alphaUcPeriod" startAt="4"/>
            </a:pPr>
            <a:r>
              <a:rPr lang="tr-TR" b="1" dirty="0" smtClean="0">
                <a:solidFill>
                  <a:srgbClr val="C00000"/>
                </a:solidFill>
                <a:latin typeface="Minion Pro"/>
              </a:rPr>
              <a:t>Disiplin Soruşturmasının Sonuçlandırılması (Md. 131)</a:t>
            </a:r>
            <a:endParaRPr lang="tr-TR" dirty="0">
              <a:solidFill>
                <a:srgbClr val="C00000"/>
              </a:solidFill>
              <a:latin typeface="Minion Pro"/>
            </a:endParaRPr>
          </a:p>
        </p:txBody>
      </p:sp>
      <p:sp>
        <p:nvSpPr>
          <p:cNvPr id="10" name="Dikdörtgen 9"/>
          <p:cNvSpPr/>
          <p:nvPr/>
        </p:nvSpPr>
        <p:spPr>
          <a:xfrm>
            <a:off x="899592" y="1000119"/>
            <a:ext cx="7776864" cy="3631763"/>
          </a:xfrm>
          <a:prstGeom prst="rect">
            <a:avLst/>
          </a:prstGeom>
        </p:spPr>
        <p:txBody>
          <a:bodyPr wrap="square">
            <a:spAutoFit/>
          </a:bodyPr>
          <a:lstStyle/>
          <a:p>
            <a:pPr marL="342900" indent="-342900" algn="just">
              <a:buFont typeface="Wingdings" panose="05000000000000000000" pitchFamily="2" charset="2"/>
              <a:buChar char="Ø"/>
            </a:pPr>
            <a:r>
              <a:rPr lang="tr-TR" sz="1800" dirty="0" smtClean="0">
                <a:latin typeface="Minion Pro"/>
              </a:rPr>
              <a:t>Disiplin </a:t>
            </a:r>
            <a:r>
              <a:rPr lang="tr-TR" sz="1800" dirty="0">
                <a:latin typeface="Minion Pro"/>
              </a:rPr>
              <a:t>cezasını gerektirecek fiil veya hal, aynı zamanda ceza yargılamasını da gerektirebilir</a:t>
            </a:r>
            <a:r>
              <a:rPr lang="tr-TR" sz="1800" dirty="0" smtClean="0">
                <a:latin typeface="Minion Pro"/>
              </a:rPr>
              <a:t>.</a:t>
            </a:r>
          </a:p>
          <a:p>
            <a:pPr marL="342900" indent="-342900" algn="just">
              <a:buFont typeface="Wingdings" panose="05000000000000000000" pitchFamily="2" charset="2"/>
              <a:buChar char="Ø"/>
            </a:pPr>
            <a:endParaRPr lang="tr-TR" sz="1800" dirty="0">
              <a:latin typeface="Minion Pro"/>
            </a:endParaRPr>
          </a:p>
          <a:p>
            <a:pPr marL="342900" indent="-342900" algn="just">
              <a:buFont typeface="Wingdings" panose="05000000000000000000" pitchFamily="2" charset="2"/>
              <a:buChar char="Ø"/>
            </a:pPr>
            <a:r>
              <a:rPr lang="tr-TR" sz="1800" b="1" dirty="0" smtClean="0">
                <a:latin typeface="Minion Pro"/>
              </a:rPr>
              <a:t>Devlet </a:t>
            </a:r>
            <a:r>
              <a:rPr lang="tr-TR" sz="1800" b="1" dirty="0">
                <a:latin typeface="Minion Pro"/>
              </a:rPr>
              <a:t>memuru bakımından yürütülen disiplin soruşturmasının sonuçlandırılması </a:t>
            </a:r>
            <a:r>
              <a:rPr lang="tr-TR" sz="1800" b="1" dirty="0" smtClean="0">
                <a:latin typeface="Minion Pro"/>
              </a:rPr>
              <a:t>için </a:t>
            </a:r>
            <a:r>
              <a:rPr lang="tr-TR" sz="1800" b="1" dirty="0">
                <a:latin typeface="Minion Pro"/>
              </a:rPr>
              <a:t>o memur hakkındaki adli soruşturma sonucu beklenemez</a:t>
            </a:r>
            <a:r>
              <a:rPr lang="tr-TR" sz="1800" b="1" dirty="0" smtClean="0">
                <a:latin typeface="Minion Pro"/>
              </a:rPr>
              <a:t>.</a:t>
            </a:r>
          </a:p>
          <a:p>
            <a:pPr marL="342900" indent="-342900" algn="just">
              <a:buFont typeface="Wingdings" panose="05000000000000000000" pitchFamily="2" charset="2"/>
              <a:buChar char="Ø"/>
            </a:pPr>
            <a:endParaRPr lang="tr-TR" sz="1800" b="1" dirty="0">
              <a:latin typeface="Minion Pro"/>
            </a:endParaRPr>
          </a:p>
          <a:p>
            <a:pPr marL="342900" indent="-342900" algn="just">
              <a:buFont typeface="Wingdings" panose="05000000000000000000" pitchFamily="2" charset="2"/>
              <a:buChar char="Ø"/>
            </a:pPr>
            <a:r>
              <a:rPr lang="tr-TR" sz="1800" b="1" dirty="0" smtClean="0">
                <a:latin typeface="Minion Pro"/>
              </a:rPr>
              <a:t>Kaldı </a:t>
            </a:r>
            <a:r>
              <a:rPr lang="tr-TR" sz="1800" b="1" dirty="0">
                <a:latin typeface="Minion Pro"/>
              </a:rPr>
              <a:t>ki Devlet Memurunun ceza kanununa göre mahkum olması veya olmaması (mahkumiyet, beraat, </a:t>
            </a:r>
            <a:r>
              <a:rPr lang="tr-TR" sz="1800" b="1" dirty="0" smtClean="0">
                <a:latin typeface="Minion Pro"/>
              </a:rPr>
              <a:t>takipsizlik... vb.) </a:t>
            </a:r>
            <a:r>
              <a:rPr lang="tr-TR" sz="1800" b="1" dirty="0">
                <a:latin typeface="Minion Pro"/>
              </a:rPr>
              <a:t>disiplin cezasının uygulanmasına engel teşkil etmez</a:t>
            </a:r>
            <a:r>
              <a:rPr lang="tr-TR" sz="1800" b="1" dirty="0" smtClean="0">
                <a:latin typeface="Minion Pro"/>
              </a:rPr>
              <a:t>.</a:t>
            </a:r>
          </a:p>
          <a:p>
            <a:pPr marL="342900" indent="-342900" algn="just">
              <a:buFont typeface="Wingdings" panose="05000000000000000000" pitchFamily="2" charset="2"/>
              <a:buChar char="Ø"/>
            </a:pPr>
            <a:endParaRPr lang="tr-TR" sz="1800" b="1" dirty="0">
              <a:latin typeface="Minion Pro"/>
            </a:endParaRPr>
          </a:p>
          <a:p>
            <a:pPr algn="ctr"/>
            <a:r>
              <a:rPr lang="tr-TR" sz="1600" b="1" dirty="0" smtClean="0">
                <a:solidFill>
                  <a:srgbClr val="C00000"/>
                </a:solidFill>
                <a:latin typeface="Minion Pro"/>
              </a:rPr>
              <a:t>(</a:t>
            </a:r>
            <a:r>
              <a:rPr lang="tr-TR" sz="1600" b="1" dirty="0">
                <a:solidFill>
                  <a:srgbClr val="C00000"/>
                </a:solidFill>
                <a:latin typeface="Minion Pro"/>
              </a:rPr>
              <a:t>Danıştay İdari Dava Daireleri Genel Kurulunun 21/04/2010 tarihli E:2010/1391,K:2011/273 sayılı kararı)</a:t>
            </a:r>
          </a:p>
        </p:txBody>
      </p:sp>
      <p:pic>
        <p:nvPicPr>
          <p:cNvPr id="11" name="Picture 2" descr="Ä°lgili res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7945" y="4786574"/>
            <a:ext cx="3000158" cy="16675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Tree>
    <p:extLst>
      <p:ext uri="{BB962C8B-B14F-4D97-AF65-F5344CB8AC3E}">
        <p14:creationId xmlns:p14="http://schemas.microsoft.com/office/powerpoint/2010/main" val="3188131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47</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
        <p:nvSpPr>
          <p:cNvPr id="9" name="Dikdörtgen 8"/>
          <p:cNvSpPr/>
          <p:nvPr/>
        </p:nvSpPr>
        <p:spPr>
          <a:xfrm>
            <a:off x="971600" y="553427"/>
            <a:ext cx="7439369" cy="400110"/>
          </a:xfrm>
          <a:prstGeom prst="rect">
            <a:avLst/>
          </a:prstGeom>
        </p:spPr>
        <p:txBody>
          <a:bodyPr wrap="square">
            <a:spAutoFit/>
          </a:bodyPr>
          <a:lstStyle/>
          <a:p>
            <a:pPr marL="457200" indent="-457200">
              <a:buFont typeface="+mj-lt"/>
              <a:buAutoNum type="alphaUcPeriod" startAt="5"/>
            </a:pPr>
            <a:r>
              <a:rPr lang="tr-TR" b="1" dirty="0" smtClean="0">
                <a:solidFill>
                  <a:srgbClr val="C00000"/>
                </a:solidFill>
                <a:latin typeface="Minion Pro"/>
              </a:rPr>
              <a:t>Disiplin Cezasının Uygulanması (</a:t>
            </a:r>
            <a:r>
              <a:rPr lang="tr-TR" b="1" dirty="0">
                <a:solidFill>
                  <a:srgbClr val="C00000"/>
                </a:solidFill>
                <a:latin typeface="Minion Pro"/>
              </a:rPr>
              <a:t>Md. </a:t>
            </a:r>
            <a:r>
              <a:rPr lang="tr-TR" b="1" dirty="0" smtClean="0">
                <a:solidFill>
                  <a:srgbClr val="C00000"/>
                </a:solidFill>
                <a:latin typeface="Minion Pro"/>
              </a:rPr>
              <a:t>130)</a:t>
            </a:r>
            <a:endParaRPr lang="tr-TR" dirty="0">
              <a:solidFill>
                <a:srgbClr val="C00000"/>
              </a:solidFill>
              <a:latin typeface="Minion Pro"/>
            </a:endParaRPr>
          </a:p>
        </p:txBody>
      </p:sp>
      <p:sp>
        <p:nvSpPr>
          <p:cNvPr id="10" name="Dikdörtgen 9"/>
          <p:cNvSpPr/>
          <p:nvPr/>
        </p:nvSpPr>
        <p:spPr>
          <a:xfrm>
            <a:off x="971600" y="976828"/>
            <a:ext cx="7776864" cy="3046988"/>
          </a:xfrm>
          <a:prstGeom prst="rect">
            <a:avLst/>
          </a:prstGeom>
        </p:spPr>
        <p:txBody>
          <a:bodyPr wrap="square">
            <a:spAutoFit/>
          </a:bodyPr>
          <a:lstStyle/>
          <a:p>
            <a:pPr marL="342900" indent="-342900" algn="just">
              <a:buFont typeface="+mj-lt"/>
              <a:buAutoNum type="arabicPeriod"/>
            </a:pPr>
            <a:r>
              <a:rPr lang="tr-TR" sz="1800" b="1" dirty="0" smtClean="0"/>
              <a:t>SAVUNMA</a:t>
            </a:r>
            <a:r>
              <a:rPr lang="tr-TR" sz="1800" b="1" dirty="0"/>
              <a:t>;</a:t>
            </a:r>
          </a:p>
          <a:p>
            <a:pPr marL="342900" indent="-342900" algn="just">
              <a:buFont typeface="Wingdings" panose="05000000000000000000" pitchFamily="2" charset="2"/>
              <a:buChar char="Ø"/>
            </a:pPr>
            <a:endParaRPr lang="tr-TR" sz="1800" dirty="0" smtClean="0">
              <a:latin typeface="Minion Pro"/>
            </a:endParaRPr>
          </a:p>
          <a:p>
            <a:pPr marL="342900" indent="-342900" algn="just">
              <a:buFont typeface="Wingdings" panose="05000000000000000000" pitchFamily="2" charset="2"/>
              <a:buChar char="Ø"/>
            </a:pPr>
            <a:r>
              <a:rPr lang="tr-TR" sz="1800" dirty="0">
                <a:latin typeface="Minion Pro"/>
              </a:rPr>
              <a:t>Devlet memuruna savunması alınmadan disiplin cezası verilemez. Savunma hakkı hem Anayasa’da hem de 657 Sayılı Kanunda güvence altına alınmış bir haktır.</a:t>
            </a:r>
          </a:p>
          <a:p>
            <a:pPr marL="342900" indent="-342900" algn="just">
              <a:buFont typeface="Wingdings" panose="05000000000000000000" pitchFamily="2" charset="2"/>
              <a:buChar char="Ø"/>
            </a:pPr>
            <a:r>
              <a:rPr lang="tr-TR" sz="1800" b="1" dirty="0" smtClean="0">
                <a:latin typeface="Minion Pro"/>
              </a:rPr>
              <a:t>Bu </a:t>
            </a:r>
            <a:r>
              <a:rPr lang="tr-TR" sz="1800" b="1" dirty="0">
                <a:latin typeface="Minion Pro"/>
              </a:rPr>
              <a:t>hak kullandırılmadan kişi hakkında verilecek bir kararın hukuken geçerliliği bulunmamaktadır. </a:t>
            </a:r>
          </a:p>
          <a:p>
            <a:pPr algn="just"/>
            <a:endParaRPr lang="tr-TR" sz="1800" b="1" dirty="0">
              <a:latin typeface="Minion Pro"/>
            </a:endParaRPr>
          </a:p>
          <a:p>
            <a:pPr algn="ctr"/>
            <a:r>
              <a:rPr lang="tr-TR" sz="1600" b="1" dirty="0">
                <a:solidFill>
                  <a:srgbClr val="C00000"/>
                </a:solidFill>
                <a:latin typeface="Minion Pro"/>
              </a:rPr>
              <a:t>(Danıştay İdari Dava Daireleri Kurulunca verilen 27.10.1989 tarihli ve E:1989/401, K:1989/156 sayılı; 17/02/2011 tarihli ve E:2007/1846, K:2011/6 sayılı kararlar bu mahiyettedir.)</a:t>
            </a:r>
          </a:p>
        </p:txBody>
      </p:sp>
      <p:pic>
        <p:nvPicPr>
          <p:cNvPr id="3" name="Resim 2"/>
          <p:cNvPicPr>
            <a:picLocks noChangeAspect="1"/>
          </p:cNvPicPr>
          <p:nvPr/>
        </p:nvPicPr>
        <p:blipFill>
          <a:blip r:embed="rId2"/>
          <a:stretch>
            <a:fillRect/>
          </a:stretch>
        </p:blipFill>
        <p:spPr>
          <a:xfrm>
            <a:off x="2798228" y="4134795"/>
            <a:ext cx="3786111" cy="23052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Tree>
    <p:extLst>
      <p:ext uri="{BB962C8B-B14F-4D97-AF65-F5344CB8AC3E}">
        <p14:creationId xmlns:p14="http://schemas.microsoft.com/office/powerpoint/2010/main" val="1205946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48</a:t>
            </a:fld>
            <a:endParaRPr lang="tr-TR"/>
          </a:p>
        </p:txBody>
      </p:sp>
      <p:sp>
        <p:nvSpPr>
          <p:cNvPr id="7" name="Bulut Belirtme Çizgisi 6"/>
          <p:cNvSpPr/>
          <p:nvPr/>
        </p:nvSpPr>
        <p:spPr>
          <a:xfrm>
            <a:off x="971600" y="620688"/>
            <a:ext cx="7728075" cy="3312368"/>
          </a:xfrm>
          <a:prstGeom prst="cloudCallou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800" dirty="0">
                <a:solidFill>
                  <a:schemeClr val="tx1"/>
                </a:solidFill>
                <a:latin typeface="Minion Pro"/>
              </a:rPr>
              <a:t>Soruşturmacı tarafından alınan ifadenin savuma yerine geçmesi mümkün olmadığından, soruşturma raporu tamamlandıktan sonra savunmanın disiplin amirince istenmesi ve yetkili disiplin amirleri tarafından savunma alınmadan  </a:t>
            </a:r>
            <a:r>
              <a:rPr lang="tr-TR" sz="1800" b="1" dirty="0">
                <a:solidFill>
                  <a:schemeClr val="tx1"/>
                </a:solidFill>
                <a:latin typeface="Minion Pro"/>
              </a:rPr>
              <a:t>(7 günden az olmamak üzere) ceza verilmemesi gerekmektedir.</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559727"/>
            <a:ext cx="2867053" cy="2867053"/>
          </a:xfrm>
          <a:prstGeom prst="rect">
            <a:avLst/>
          </a:prstGeom>
        </p:spPr>
      </p:pic>
      <p:sp>
        <p:nvSpPr>
          <p:cNvPr id="9" name="Dikdörtgen 8"/>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pic>
        <p:nvPicPr>
          <p:cNvPr id="10" name="Resi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Tree>
    <p:extLst>
      <p:ext uri="{BB962C8B-B14F-4D97-AF65-F5344CB8AC3E}">
        <p14:creationId xmlns:p14="http://schemas.microsoft.com/office/powerpoint/2010/main" val="5232164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38592263"/>
              </p:ext>
            </p:extLst>
          </p:nvPr>
        </p:nvGraphicFramePr>
        <p:xfrm>
          <a:off x="1153613" y="1412776"/>
          <a:ext cx="6696744" cy="3935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ikdörtgen 7"/>
          <p:cNvSpPr/>
          <p:nvPr/>
        </p:nvSpPr>
        <p:spPr>
          <a:xfrm>
            <a:off x="2090545" y="808107"/>
            <a:ext cx="4572000" cy="400110"/>
          </a:xfrm>
          <a:prstGeom prst="rect">
            <a:avLst/>
          </a:prstGeom>
        </p:spPr>
        <p:txBody>
          <a:bodyPr>
            <a:spAutoFit/>
          </a:bodyPr>
          <a:lstStyle/>
          <a:p>
            <a:r>
              <a:rPr lang="tr-TR" b="1" u="sng" dirty="0">
                <a:solidFill>
                  <a:srgbClr val="C00000"/>
                </a:solidFill>
                <a:latin typeface="Minion Pro"/>
              </a:rPr>
              <a:t>Savunma istem </a:t>
            </a:r>
            <a:r>
              <a:rPr lang="tr-TR" b="1" u="sng" dirty="0" smtClean="0">
                <a:solidFill>
                  <a:srgbClr val="C00000"/>
                </a:solidFill>
                <a:latin typeface="Minion Pro"/>
              </a:rPr>
              <a:t>yazısında;</a:t>
            </a:r>
            <a:endParaRPr lang="tr-TR" sz="1800" u="sng" dirty="0">
              <a:solidFill>
                <a:srgbClr val="C00000"/>
              </a:solidFill>
              <a:latin typeface="Minion Pro"/>
            </a:endParaRPr>
          </a:p>
        </p:txBody>
      </p:sp>
      <p:sp>
        <p:nvSpPr>
          <p:cNvPr id="9" name="Dikdörtgen 8"/>
          <p:cNvSpPr/>
          <p:nvPr/>
        </p:nvSpPr>
        <p:spPr>
          <a:xfrm>
            <a:off x="683568" y="5485962"/>
            <a:ext cx="8120743" cy="954107"/>
          </a:xfrm>
          <a:prstGeom prst="rect">
            <a:avLst/>
          </a:prstGeom>
        </p:spPr>
        <p:txBody>
          <a:bodyPr wrap="square">
            <a:spAutoFit/>
          </a:bodyPr>
          <a:lstStyle/>
          <a:p>
            <a:pPr algn="ctr"/>
            <a:r>
              <a:rPr lang="tr-TR" sz="1400" dirty="0">
                <a:solidFill>
                  <a:srgbClr val="C00000"/>
                </a:solidFill>
                <a:latin typeface="Minion Pro"/>
              </a:rPr>
              <a:t>	</a:t>
            </a:r>
            <a:r>
              <a:rPr lang="tr-TR" sz="1400" b="1" dirty="0">
                <a:solidFill>
                  <a:srgbClr val="C00000"/>
                </a:solidFill>
                <a:latin typeface="Minion Pro"/>
              </a:rPr>
              <a:t>( Danıştay 12. Dairesince verilen 22/02/2006 tarihli ve E:2005/6353, K:2006/540 sayılı, 23/03/2011 tarihli ve E:2008/7024, K:2011/1314 sayılı kararlar ile </a:t>
            </a:r>
            <a:endParaRPr lang="tr-TR" sz="1400" b="1" dirty="0" smtClean="0">
              <a:solidFill>
                <a:srgbClr val="C00000"/>
              </a:solidFill>
              <a:latin typeface="Minion Pro"/>
            </a:endParaRPr>
          </a:p>
          <a:p>
            <a:pPr algn="ctr"/>
            <a:r>
              <a:rPr lang="tr-TR" sz="1400" b="1" dirty="0" smtClean="0">
                <a:solidFill>
                  <a:srgbClr val="C00000"/>
                </a:solidFill>
                <a:latin typeface="Minion Pro"/>
              </a:rPr>
              <a:t>Danıştay </a:t>
            </a:r>
            <a:r>
              <a:rPr lang="tr-TR" sz="1400" b="1" dirty="0">
                <a:solidFill>
                  <a:srgbClr val="C00000"/>
                </a:solidFill>
                <a:latin typeface="Minion Pro"/>
              </a:rPr>
              <a:t>İdari Dava Daireleri Kurulunca verilen 17/02/2011 tarihli ve E:2007/1846, K:2011/6 sayılı kararlar buna örnek olarak gösterilebilir.)</a:t>
            </a:r>
          </a:p>
        </p:txBody>
      </p:sp>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49</a:t>
            </a:fld>
            <a:endParaRPr lang="tr-TR"/>
          </a:p>
        </p:txBody>
      </p:sp>
      <p:pic>
        <p:nvPicPr>
          <p:cNvPr id="10" name="Resim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628" y="151352"/>
            <a:ext cx="1642917" cy="1642917"/>
          </a:xfrm>
          <a:prstGeom prst="rect">
            <a:avLst/>
          </a:prstGeom>
        </p:spPr>
      </p:pic>
      <p:sp>
        <p:nvSpPr>
          <p:cNvPr id="11" name="Dikdörtgen 10"/>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pic>
        <p:nvPicPr>
          <p:cNvPr id="13" name="Resim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Tree>
    <p:extLst>
      <p:ext uri="{BB962C8B-B14F-4D97-AF65-F5344CB8AC3E}">
        <p14:creationId xmlns:p14="http://schemas.microsoft.com/office/powerpoint/2010/main" val="2708472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12476" y="1052736"/>
            <a:ext cx="7560840" cy="5016758"/>
          </a:xfrm>
          <a:prstGeom prst="rect">
            <a:avLst/>
          </a:prstGeom>
        </p:spPr>
        <p:txBody>
          <a:bodyPr wrap="square">
            <a:spAutoFit/>
          </a:bodyPr>
          <a:lstStyle/>
          <a:p>
            <a:pPr marL="0" indent="0" eaLnBrk="1" hangingPunct="1">
              <a:lnSpc>
                <a:spcPct val="80000"/>
              </a:lnSpc>
              <a:buFont typeface="Wingdings" pitchFamily="2" charset="2"/>
              <a:buNone/>
              <a:defRPr/>
            </a:pPr>
            <a:r>
              <a:rPr lang="tr-TR" b="1" u="sng" dirty="0">
                <a:solidFill>
                  <a:srgbClr val="C00000"/>
                </a:solidFill>
                <a:latin typeface="Minion Pro" panose="02040503050201020203" pitchFamily="18" charset="0"/>
              </a:rPr>
              <a:t>Disiplin cezalarının çeşitleri ile ceza uygulanacak fiil ve </a:t>
            </a:r>
            <a:r>
              <a:rPr lang="tr-TR" b="1" u="sng" dirty="0" smtClean="0">
                <a:solidFill>
                  <a:srgbClr val="C00000"/>
                </a:solidFill>
                <a:latin typeface="Minion Pro" panose="02040503050201020203" pitchFamily="18" charset="0"/>
              </a:rPr>
              <a:t>haller:</a:t>
            </a:r>
          </a:p>
          <a:p>
            <a:pPr marL="0" indent="0" eaLnBrk="1" hangingPunct="1">
              <a:lnSpc>
                <a:spcPct val="80000"/>
              </a:lnSpc>
              <a:buFont typeface="Wingdings" pitchFamily="2" charset="2"/>
              <a:buNone/>
              <a:defRPr/>
            </a:pPr>
            <a:endParaRPr lang="tr-TR" b="1" u="sng" dirty="0" smtClean="0">
              <a:solidFill>
                <a:srgbClr val="C00000"/>
              </a:solidFill>
              <a:latin typeface="Minion Pro" panose="02040503050201020203" pitchFamily="18" charset="0"/>
            </a:endParaRPr>
          </a:p>
          <a:p>
            <a:pPr marL="342900" indent="-342900" eaLnBrk="1" hangingPunct="1">
              <a:lnSpc>
                <a:spcPct val="80000"/>
              </a:lnSpc>
              <a:buFont typeface="Arial" panose="020B0604020202020204" pitchFamily="34" charset="0"/>
              <a:buChar char="•"/>
              <a:defRPr/>
            </a:pPr>
            <a:r>
              <a:rPr lang="tr-TR" b="1" dirty="0" smtClean="0">
                <a:solidFill>
                  <a:srgbClr val="CC0000"/>
                </a:solidFill>
                <a:latin typeface="Minion Pro" panose="02040503050201020203" pitchFamily="18" charset="0"/>
              </a:rPr>
              <a:t>Madde </a:t>
            </a:r>
            <a:r>
              <a:rPr lang="tr-TR" b="1" dirty="0">
                <a:solidFill>
                  <a:srgbClr val="CC0000"/>
                </a:solidFill>
                <a:latin typeface="Minion Pro" panose="02040503050201020203" pitchFamily="18" charset="0"/>
              </a:rPr>
              <a:t>125 –</a:t>
            </a:r>
            <a:r>
              <a:rPr lang="tr-TR" dirty="0">
                <a:latin typeface="Minion Pro" panose="02040503050201020203" pitchFamily="18" charset="0"/>
              </a:rPr>
              <a:t> Devlet memurlarına verilecek disiplin cezaları ile her bir disiplin cezasını gerektiren fiil ve haller şunlardır</a:t>
            </a:r>
            <a:r>
              <a:rPr lang="tr-TR" dirty="0" smtClean="0">
                <a:latin typeface="Minion Pro" panose="02040503050201020203" pitchFamily="18" charset="0"/>
              </a:rPr>
              <a:t>:</a:t>
            </a:r>
          </a:p>
          <a:p>
            <a:pPr lvl="1">
              <a:lnSpc>
                <a:spcPct val="80000"/>
              </a:lnSpc>
              <a:defRPr/>
            </a:pPr>
            <a:endParaRPr lang="tr-TR" dirty="0">
              <a:latin typeface="Minion Pro" panose="02040503050201020203" pitchFamily="18" charset="0"/>
            </a:endParaRPr>
          </a:p>
          <a:p>
            <a:pPr lvl="1">
              <a:lnSpc>
                <a:spcPct val="80000"/>
              </a:lnSpc>
              <a:buFont typeface="Wingdings" pitchFamily="2" charset="2"/>
              <a:buNone/>
              <a:defRPr/>
            </a:pPr>
            <a:r>
              <a:rPr lang="tr-TR" b="1" dirty="0" smtClean="0">
                <a:latin typeface="Minion Pro" panose="02040503050201020203" pitchFamily="18" charset="0"/>
              </a:rPr>
              <a:t>A </a:t>
            </a:r>
            <a:r>
              <a:rPr lang="tr-TR" b="1" dirty="0">
                <a:latin typeface="Minion Pro" panose="02040503050201020203" pitchFamily="18" charset="0"/>
              </a:rPr>
              <a:t>- Uyarma : </a:t>
            </a:r>
            <a:r>
              <a:rPr lang="tr-TR" i="1" dirty="0">
                <a:latin typeface="Minion Pro" panose="02040503050201020203" pitchFamily="18" charset="0"/>
              </a:rPr>
              <a:t>Memura, görevinde ve davranışlarında daha dikkatli olması gerektiğinin yazı ile bildirilmesidir</a:t>
            </a:r>
            <a:r>
              <a:rPr lang="tr-TR" i="1" dirty="0" smtClean="0">
                <a:latin typeface="Minion Pro" panose="02040503050201020203" pitchFamily="18" charset="0"/>
              </a:rPr>
              <a:t>.</a:t>
            </a:r>
          </a:p>
          <a:p>
            <a:pPr lvl="1">
              <a:lnSpc>
                <a:spcPct val="80000"/>
              </a:lnSpc>
              <a:buFont typeface="Wingdings" pitchFamily="2" charset="2"/>
              <a:buNone/>
              <a:defRPr/>
            </a:pPr>
            <a:endParaRPr lang="tr-TR" i="1" dirty="0">
              <a:latin typeface="Minion Pro" panose="02040503050201020203" pitchFamily="18" charset="0"/>
            </a:endParaRPr>
          </a:p>
          <a:p>
            <a:pPr lvl="2">
              <a:lnSpc>
                <a:spcPct val="80000"/>
              </a:lnSpc>
              <a:buFont typeface="Wingdings" pitchFamily="2" charset="2"/>
              <a:buNone/>
              <a:defRPr/>
            </a:pPr>
            <a:r>
              <a:rPr lang="tr-TR" b="1" u="sng" dirty="0" smtClean="0">
                <a:latin typeface="Minion Pro" panose="02040503050201020203" pitchFamily="18" charset="0"/>
              </a:rPr>
              <a:t>Uyarma cezasını gerektiren fiil ve haller şunlardır:</a:t>
            </a:r>
          </a:p>
          <a:p>
            <a:pPr marL="914400" lvl="1" indent="-457200" algn="just">
              <a:lnSpc>
                <a:spcPct val="80000"/>
              </a:lnSpc>
              <a:buFont typeface="+mj-lt"/>
              <a:buAutoNum type="alphaLcPeriod"/>
              <a:defRPr/>
            </a:pPr>
            <a:r>
              <a:rPr lang="tr-TR" dirty="0" smtClean="0">
                <a:latin typeface="Minion Pro" panose="02040503050201020203" pitchFamily="18" charset="0"/>
              </a:rPr>
              <a:t>Verilen emir ve görevlerin tam ve zamanında yapılmasında, görev mahallinde kurumlarca belirlenen usul ve esasların yerine getirilmesinde, görevle ilgili resmi belge, araç ve gereçlerin korunması, kullanılması ve bakımında kayıtsızlık göstermek veya düzensiz davranmak,</a:t>
            </a:r>
          </a:p>
          <a:p>
            <a:pPr marL="914400" lvl="1" indent="-457200" algn="just">
              <a:lnSpc>
                <a:spcPct val="80000"/>
              </a:lnSpc>
              <a:buFont typeface="+mj-lt"/>
              <a:buAutoNum type="alphaLcPeriod"/>
              <a:defRPr/>
            </a:pPr>
            <a:endParaRPr lang="tr-TR" dirty="0">
              <a:latin typeface="Minion Pro" panose="02040503050201020203" pitchFamily="18" charset="0"/>
            </a:endParaRPr>
          </a:p>
          <a:p>
            <a:pPr marL="914400" lvl="1" indent="-457200" algn="just">
              <a:lnSpc>
                <a:spcPct val="80000"/>
              </a:lnSpc>
              <a:buFont typeface="+mj-lt"/>
              <a:buAutoNum type="alphaLcPeriod"/>
              <a:defRPr/>
            </a:pPr>
            <a:r>
              <a:rPr lang="tr-TR" dirty="0" smtClean="0">
                <a:latin typeface="Minion Pro" panose="02040503050201020203" pitchFamily="18" charset="0"/>
              </a:rPr>
              <a:t>Özürsüz </a:t>
            </a:r>
            <a:r>
              <a:rPr lang="tr-TR" dirty="0">
                <a:latin typeface="Minion Pro" panose="02040503050201020203" pitchFamily="18" charset="0"/>
              </a:rPr>
              <a:t>veya izinsiz olarak göreve geç gelmek, erken ayrılmak, görev mahallini </a:t>
            </a:r>
            <a:r>
              <a:rPr lang="tr-TR" dirty="0" smtClean="0">
                <a:latin typeface="Minion Pro" panose="02040503050201020203" pitchFamily="18" charset="0"/>
              </a:rPr>
              <a:t>terk etmek,</a:t>
            </a:r>
          </a:p>
          <a:p>
            <a:pPr marL="914400" lvl="1" indent="-457200" algn="just">
              <a:lnSpc>
                <a:spcPct val="80000"/>
              </a:lnSpc>
              <a:buFont typeface="+mj-lt"/>
              <a:buAutoNum type="alphaLcPeriod"/>
              <a:defRPr/>
            </a:pPr>
            <a:endParaRPr lang="tr-TR" dirty="0">
              <a:latin typeface="Minion Pro" panose="02040503050201020203" pitchFamily="18" charset="0"/>
            </a:endParaRPr>
          </a:p>
          <a:p>
            <a:pPr marL="914400" lvl="1" indent="-457200" algn="just">
              <a:lnSpc>
                <a:spcPct val="80000"/>
              </a:lnSpc>
              <a:buFont typeface="+mj-lt"/>
              <a:buAutoNum type="alphaLcPeriod"/>
              <a:defRPr/>
            </a:pPr>
            <a:r>
              <a:rPr lang="tr-TR" dirty="0" smtClean="0">
                <a:latin typeface="Minion Pro" panose="02040503050201020203" pitchFamily="18" charset="0"/>
              </a:rPr>
              <a:t>Kurumca </a:t>
            </a:r>
            <a:r>
              <a:rPr lang="tr-TR" dirty="0">
                <a:latin typeface="Minion Pro" panose="02040503050201020203" pitchFamily="18" charset="0"/>
              </a:rPr>
              <a:t>belirlenen tasarruf tedbirlerine riayet etmemek, </a:t>
            </a:r>
          </a:p>
          <a:p>
            <a:pPr lvl="1">
              <a:lnSpc>
                <a:spcPct val="80000"/>
              </a:lnSpc>
              <a:buFont typeface="Wingdings" pitchFamily="2" charset="2"/>
              <a:buNone/>
              <a:defRPr/>
            </a:pPr>
            <a:r>
              <a:rPr lang="tr-TR" dirty="0">
                <a:latin typeface="Minion Pro" panose="02040503050201020203" pitchFamily="18" charset="0"/>
              </a:rPr>
              <a:t>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5</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50</a:t>
            </a:fld>
            <a:endParaRPr lang="tr-TR"/>
          </a:p>
        </p:txBody>
      </p:sp>
      <p:sp>
        <p:nvSpPr>
          <p:cNvPr id="5" name="Yuvarlatılmış Dikdörtgen 4"/>
          <p:cNvSpPr/>
          <p:nvPr/>
        </p:nvSpPr>
        <p:spPr>
          <a:xfrm>
            <a:off x="1331640" y="1404322"/>
            <a:ext cx="3312368" cy="1728192"/>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600" b="1" u="sng" dirty="0">
                <a:solidFill>
                  <a:schemeClr val="tx1"/>
                </a:solidFill>
                <a:latin typeface="Minion Pro"/>
              </a:rPr>
              <a:t>Birinci bölümde</a:t>
            </a:r>
            <a:r>
              <a:rPr lang="tr-TR" sz="1600" b="1" dirty="0">
                <a:solidFill>
                  <a:schemeClr val="tx1"/>
                </a:solidFill>
                <a:latin typeface="Minion Pro"/>
              </a:rPr>
              <a:t>; </a:t>
            </a:r>
            <a:r>
              <a:rPr lang="tr-TR" sz="1600" dirty="0">
                <a:latin typeface="Minion Pro"/>
              </a:rPr>
              <a:t>ilgili personel hakkında düzenlenen raporda önerilen disiplin cezası, bu cezaya karşılık ilgilinin vermiş olduğu savunmaya ilişkin bilgiler,</a:t>
            </a:r>
          </a:p>
        </p:txBody>
      </p:sp>
      <p:sp>
        <p:nvSpPr>
          <p:cNvPr id="6" name="Yuvarlatılmış Dikdörtgen 5"/>
          <p:cNvSpPr/>
          <p:nvPr/>
        </p:nvSpPr>
        <p:spPr>
          <a:xfrm>
            <a:off x="4932040" y="1404322"/>
            <a:ext cx="3384376" cy="1728192"/>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600" b="1" u="sng" dirty="0">
                <a:solidFill>
                  <a:schemeClr val="tx1"/>
                </a:solidFill>
                <a:latin typeface="Minion Pro"/>
              </a:rPr>
              <a:t>İkinci bölümde</a:t>
            </a:r>
            <a:r>
              <a:rPr lang="tr-TR" sz="1600" b="1" dirty="0">
                <a:solidFill>
                  <a:schemeClr val="tx1"/>
                </a:solidFill>
                <a:latin typeface="Minion Pro"/>
              </a:rPr>
              <a:t>; </a:t>
            </a:r>
            <a:r>
              <a:rPr lang="tr-TR" sz="1600" dirty="0">
                <a:latin typeface="Minion Pro"/>
              </a:rPr>
              <a:t>personelin geçmiş çalışmalarının olumlu olup olmadığı, ödül ve başarı belgesi alıp almadığı durumunun değerlendirilmesine ilişkin bilgiler,</a:t>
            </a:r>
          </a:p>
        </p:txBody>
      </p:sp>
      <p:sp>
        <p:nvSpPr>
          <p:cNvPr id="7" name="Yuvarlatılmış Dikdörtgen 6"/>
          <p:cNvSpPr/>
          <p:nvPr/>
        </p:nvSpPr>
        <p:spPr>
          <a:xfrm>
            <a:off x="5235242" y="3354831"/>
            <a:ext cx="3079392" cy="129614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200" dirty="0">
                <a:latin typeface="Minion Pro"/>
              </a:rPr>
              <a:t>-Geçmiş çalışmaların olumlu olup olmadığı, ödül ve başarı belgesi alıp almadığı yetkili disiplin amirine ve disiplin kurullarına takdir hakkı getirmiştir.  Maddenin memur lehine uygulanması zorunlu değildir.</a:t>
            </a:r>
          </a:p>
        </p:txBody>
      </p:sp>
      <p:sp>
        <p:nvSpPr>
          <p:cNvPr id="8" name="Yuvarlatılmış Dikdörtgen 7"/>
          <p:cNvSpPr/>
          <p:nvPr/>
        </p:nvSpPr>
        <p:spPr>
          <a:xfrm>
            <a:off x="5235242" y="4962868"/>
            <a:ext cx="3079392" cy="149467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200" dirty="0">
                <a:latin typeface="Minion Pro"/>
              </a:rPr>
              <a:t>-Ancak her halükarda, disiplin amirleri bu madde kapsamında yapacakları incelemenin kişinin lehine değerlendirilip değerlendirilmediğini verdikleri kararlarında belirtmek zorundadırlar. </a:t>
            </a:r>
          </a:p>
        </p:txBody>
      </p:sp>
      <p:sp>
        <p:nvSpPr>
          <p:cNvPr id="10" name="Katlanmış Nesne 9"/>
          <p:cNvSpPr/>
          <p:nvPr/>
        </p:nvSpPr>
        <p:spPr>
          <a:xfrm>
            <a:off x="1391944" y="4077072"/>
            <a:ext cx="3252064" cy="1325818"/>
          </a:xfrm>
          <a:prstGeom prst="foldedCorner">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tr-TR" sz="1200" b="1" dirty="0">
                <a:solidFill>
                  <a:srgbClr val="C00000"/>
                </a:solidFill>
                <a:latin typeface="Minion Pro"/>
              </a:rPr>
              <a:t>Danıştay İdari Dava Daireleri Kurulu'nun vermiş olduğu 21/04/2011 tarihli ve E:2007/1200, K:2011/268 sayılı; 22/02/2007 tarihli ve E:2005/374, 2007/103 sayılı kararlar buna işaret etmektedir.</a:t>
            </a:r>
          </a:p>
        </p:txBody>
      </p:sp>
      <p:cxnSp>
        <p:nvCxnSpPr>
          <p:cNvPr id="12" name="Dirsek Bağlayıcısı 11"/>
          <p:cNvCxnSpPr>
            <a:stCxn id="6" idx="3"/>
            <a:endCxn id="7" idx="3"/>
          </p:cNvCxnSpPr>
          <p:nvPr/>
        </p:nvCxnSpPr>
        <p:spPr>
          <a:xfrm flipH="1">
            <a:off x="8314634" y="2268418"/>
            <a:ext cx="1782" cy="1734485"/>
          </a:xfrm>
          <a:prstGeom prst="bentConnector3">
            <a:avLst>
              <a:gd name="adj1" fmla="val -12828283"/>
            </a:avLst>
          </a:prstGeom>
        </p:spPr>
        <p:style>
          <a:lnRef idx="1">
            <a:schemeClr val="accent1"/>
          </a:lnRef>
          <a:fillRef idx="0">
            <a:schemeClr val="accent1"/>
          </a:fillRef>
          <a:effectRef idx="0">
            <a:schemeClr val="accent1"/>
          </a:effectRef>
          <a:fontRef idx="minor">
            <a:schemeClr val="tx1"/>
          </a:fontRef>
        </p:style>
      </p:cxnSp>
      <p:cxnSp>
        <p:nvCxnSpPr>
          <p:cNvPr id="14" name="Dirsek Bağlayıcısı 13"/>
          <p:cNvCxnSpPr>
            <a:stCxn id="6" idx="3"/>
            <a:endCxn id="8" idx="3"/>
          </p:cNvCxnSpPr>
          <p:nvPr/>
        </p:nvCxnSpPr>
        <p:spPr>
          <a:xfrm flipH="1">
            <a:off x="8314634" y="2268418"/>
            <a:ext cx="1782" cy="3441787"/>
          </a:xfrm>
          <a:prstGeom prst="bentConnector3">
            <a:avLst>
              <a:gd name="adj1" fmla="val -12828283"/>
            </a:avLst>
          </a:prstGeom>
        </p:spPr>
        <p:style>
          <a:lnRef idx="1">
            <a:schemeClr val="accent1"/>
          </a:lnRef>
          <a:fillRef idx="0">
            <a:schemeClr val="accent1"/>
          </a:fillRef>
          <a:effectRef idx="0">
            <a:schemeClr val="accent1"/>
          </a:effectRef>
          <a:fontRef idx="minor">
            <a:schemeClr val="tx1"/>
          </a:fontRef>
        </p:style>
      </p:cxnSp>
      <p:sp>
        <p:nvSpPr>
          <p:cNvPr id="16" name="İçerik Yer Tutucusu 2">
            <a:extLst>
              <a:ext uri="{FF2B5EF4-FFF2-40B4-BE49-F238E27FC236}">
                <a16:creationId xmlns="" xmlns:a16="http://schemas.microsoft.com/office/drawing/2014/main" id="{9B5F73AF-51E1-4C1D-BC20-4B65531C2B60}"/>
              </a:ext>
            </a:extLst>
          </p:cNvPr>
          <p:cNvSpPr>
            <a:spLocks noGrp="1"/>
          </p:cNvSpPr>
          <p:nvPr>
            <p:ph idx="1"/>
          </p:nvPr>
        </p:nvSpPr>
        <p:spPr>
          <a:xfrm>
            <a:off x="1475656" y="712275"/>
            <a:ext cx="5823561" cy="380878"/>
          </a:xfrm>
        </p:spPr>
        <p:txBody>
          <a:bodyPr>
            <a:normAutofit/>
          </a:bodyPr>
          <a:lstStyle/>
          <a:p>
            <a:pPr marL="0" indent="0">
              <a:buNone/>
            </a:pPr>
            <a:r>
              <a:rPr lang="tr-TR" u="sng" dirty="0" smtClean="0">
                <a:solidFill>
                  <a:srgbClr val="C00000"/>
                </a:solidFill>
                <a:latin typeface="Minion Pro"/>
              </a:rPr>
              <a:t> </a:t>
            </a:r>
            <a:r>
              <a:rPr lang="tr-TR" u="sng" dirty="0">
                <a:solidFill>
                  <a:srgbClr val="C00000"/>
                </a:solidFill>
                <a:latin typeface="Minion Pro"/>
              </a:rPr>
              <a:t>Ceza verme yazısı; </a:t>
            </a:r>
            <a:r>
              <a:rPr lang="tr-TR" b="1" u="sng" dirty="0">
                <a:solidFill>
                  <a:schemeClr val="tx1"/>
                </a:solidFill>
                <a:latin typeface="Minion Pro"/>
              </a:rPr>
              <a:t>dört bölümden</a:t>
            </a:r>
            <a:r>
              <a:rPr lang="tr-TR" u="sng" dirty="0">
                <a:solidFill>
                  <a:schemeClr val="tx1"/>
                </a:solidFill>
                <a:latin typeface="Minion Pro"/>
              </a:rPr>
              <a:t> </a:t>
            </a:r>
            <a:r>
              <a:rPr lang="tr-TR" u="sng" dirty="0" smtClean="0">
                <a:solidFill>
                  <a:srgbClr val="C00000"/>
                </a:solidFill>
                <a:latin typeface="Minion Pro"/>
              </a:rPr>
              <a:t>oluşmalıdır</a:t>
            </a:r>
            <a:r>
              <a:rPr lang="tr-TR" u="sng" dirty="0">
                <a:solidFill>
                  <a:srgbClr val="C00000"/>
                </a:solidFill>
                <a:latin typeface="Minion Pro"/>
              </a:rPr>
              <a:t>.</a:t>
            </a:r>
          </a:p>
        </p:txBody>
      </p:sp>
      <p:sp>
        <p:nvSpPr>
          <p:cNvPr id="24" name="Dikdörtgen 23"/>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pic>
        <p:nvPicPr>
          <p:cNvPr id="25" name="Resim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Tree>
    <p:extLst>
      <p:ext uri="{BB962C8B-B14F-4D97-AF65-F5344CB8AC3E}">
        <p14:creationId xmlns:p14="http://schemas.microsoft.com/office/powerpoint/2010/main" val="38449071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7DD282B4-FBA4-4A1E-BD40-41BDB66442AA}" type="slidenum">
              <a:rPr lang="tr-TR" smtClean="0"/>
              <a:pPr>
                <a:defRPr/>
              </a:pPr>
              <a:t>51</a:t>
            </a:fld>
            <a:endParaRPr lang="tr-TR"/>
          </a:p>
        </p:txBody>
      </p:sp>
      <p:sp>
        <p:nvSpPr>
          <p:cNvPr id="5" name="Yuvarlatılmış Dikdörtgen 4"/>
          <p:cNvSpPr/>
          <p:nvPr/>
        </p:nvSpPr>
        <p:spPr>
          <a:xfrm>
            <a:off x="1384819" y="1273873"/>
            <a:ext cx="3312368" cy="1728192"/>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600" b="1" u="sng" dirty="0">
                <a:solidFill>
                  <a:schemeClr val="tx1"/>
                </a:solidFill>
                <a:latin typeface="Minion Pro"/>
              </a:rPr>
              <a:t>Üçüncü bölümde; </a:t>
            </a:r>
          </a:p>
          <a:p>
            <a:pPr algn="ctr"/>
            <a:r>
              <a:rPr lang="tr-TR" sz="1600" dirty="0">
                <a:solidFill>
                  <a:schemeClr val="bg1"/>
                </a:solidFill>
                <a:latin typeface="Minion Pro"/>
              </a:rPr>
              <a:t>ilgili personele ceza verilip verilmediği, verilmiş ise verilen ‘’cezanın maddesi, bendi ve alt bendinin’’</a:t>
            </a:r>
          </a:p>
        </p:txBody>
      </p:sp>
      <p:sp>
        <p:nvSpPr>
          <p:cNvPr id="6" name="Yuvarlatılmış Dikdörtgen 5"/>
          <p:cNvSpPr/>
          <p:nvPr/>
        </p:nvSpPr>
        <p:spPr>
          <a:xfrm>
            <a:off x="5148064" y="1273873"/>
            <a:ext cx="3384376" cy="323524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600" b="1" u="sng" dirty="0">
                <a:solidFill>
                  <a:schemeClr val="tx1"/>
                </a:solidFill>
                <a:latin typeface="Minion Pro"/>
              </a:rPr>
              <a:t>Dördüncü bölümde ise;</a:t>
            </a:r>
          </a:p>
          <a:p>
            <a:pPr marL="285750" indent="-285750" algn="ctr">
              <a:buFontTx/>
              <a:buChar char="-"/>
            </a:pPr>
            <a:r>
              <a:rPr lang="tr-TR" sz="1600" dirty="0" smtClean="0">
                <a:solidFill>
                  <a:schemeClr val="bg1"/>
                </a:solidFill>
                <a:latin typeface="Minion Pro"/>
              </a:rPr>
              <a:t>Uyarma</a:t>
            </a:r>
            <a:r>
              <a:rPr lang="tr-TR" sz="1600" dirty="0">
                <a:solidFill>
                  <a:schemeClr val="bg1"/>
                </a:solidFill>
                <a:latin typeface="Minion Pro"/>
              </a:rPr>
              <a:t>, Kınama ve Aylıktan Kesme Cezalarında 7 gün içinde Merkez Disiplin Kuruluna</a:t>
            </a:r>
            <a:r>
              <a:rPr lang="tr-TR" sz="1600" dirty="0" smtClean="0">
                <a:solidFill>
                  <a:schemeClr val="bg1"/>
                </a:solidFill>
                <a:latin typeface="Minion Pro"/>
              </a:rPr>
              <a:t>,</a:t>
            </a:r>
          </a:p>
          <a:p>
            <a:pPr algn="ctr"/>
            <a:endParaRPr lang="tr-TR" sz="1600" dirty="0">
              <a:solidFill>
                <a:schemeClr val="bg1"/>
              </a:solidFill>
              <a:latin typeface="Minion Pro"/>
            </a:endParaRPr>
          </a:p>
          <a:p>
            <a:pPr algn="ctr"/>
            <a:r>
              <a:rPr lang="tr-TR" sz="1600" dirty="0">
                <a:solidFill>
                  <a:schemeClr val="bg1"/>
                </a:solidFill>
                <a:latin typeface="Minion Pro"/>
              </a:rPr>
              <a:t>- Kademe İlerlemesinin Durdurulması cezasına Yüksek Disiplin Kuruluna itiraz edilebileceğinin </a:t>
            </a:r>
            <a:r>
              <a:rPr lang="tr-TR" sz="1600" b="1" dirty="0">
                <a:solidFill>
                  <a:schemeClr val="tx1"/>
                </a:solidFill>
                <a:latin typeface="Minion Pro"/>
              </a:rPr>
              <a:t>‘’mutlaka</a:t>
            </a:r>
            <a:r>
              <a:rPr lang="tr-TR" sz="1600" b="1" dirty="0" smtClean="0">
                <a:solidFill>
                  <a:schemeClr val="tx1"/>
                </a:solidFill>
                <a:latin typeface="Minion Pro"/>
              </a:rPr>
              <a:t>’’ </a:t>
            </a:r>
            <a:r>
              <a:rPr lang="tr-TR" sz="1600" dirty="0" smtClean="0">
                <a:solidFill>
                  <a:schemeClr val="bg1"/>
                </a:solidFill>
                <a:latin typeface="Minion Pro"/>
              </a:rPr>
              <a:t>belirtilmesi</a:t>
            </a:r>
            <a:r>
              <a:rPr lang="tr-TR" sz="1600" dirty="0">
                <a:solidFill>
                  <a:schemeClr val="bg1"/>
                </a:solidFill>
                <a:latin typeface="Minion Pro"/>
              </a:rPr>
              <a:t>, gerekmektedir.</a:t>
            </a:r>
          </a:p>
        </p:txBody>
      </p:sp>
      <p:sp>
        <p:nvSpPr>
          <p:cNvPr id="7" name="Katlanmış Nesne 6"/>
          <p:cNvSpPr/>
          <p:nvPr/>
        </p:nvSpPr>
        <p:spPr>
          <a:xfrm>
            <a:off x="2905104" y="5375924"/>
            <a:ext cx="3960440" cy="1215832"/>
          </a:xfrm>
          <a:prstGeom prst="foldedCorner">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tr-TR" sz="1200" b="1" dirty="0">
                <a:solidFill>
                  <a:srgbClr val="C00000"/>
                </a:solidFill>
                <a:latin typeface="Minion Pro"/>
              </a:rPr>
              <a:t>Danıştay İdari Dava Daireleri Kurulu'nun vermiş olduğu 21/04/2011 tarihli ve E:2007/1200, K:2011/268 sayılı; 22/02/2007 tarihli ve E:2005/374, 2007/103 sayılı kararlar buna işaret etmektedir.</a:t>
            </a:r>
          </a:p>
        </p:txBody>
      </p:sp>
      <p:pic>
        <p:nvPicPr>
          <p:cNvPr id="8" name="Picture 2" descr="CEZALI KEDÄ° RESÄ°MLERÄ°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3212976"/>
            <a:ext cx="2083991" cy="1980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İçerik Yer Tutucusu 2">
            <a:extLst>
              <a:ext uri="{FF2B5EF4-FFF2-40B4-BE49-F238E27FC236}">
                <a16:creationId xmlns="" xmlns:a16="http://schemas.microsoft.com/office/drawing/2014/main" id="{9B5F73AF-51E1-4C1D-BC20-4B65531C2B60}"/>
              </a:ext>
            </a:extLst>
          </p:cNvPr>
          <p:cNvSpPr>
            <a:spLocks noGrp="1"/>
          </p:cNvSpPr>
          <p:nvPr>
            <p:ph idx="1"/>
          </p:nvPr>
        </p:nvSpPr>
        <p:spPr>
          <a:xfrm>
            <a:off x="1475656" y="712275"/>
            <a:ext cx="5823561" cy="380878"/>
          </a:xfrm>
        </p:spPr>
        <p:txBody>
          <a:bodyPr>
            <a:normAutofit/>
          </a:bodyPr>
          <a:lstStyle/>
          <a:p>
            <a:pPr marL="0" indent="0">
              <a:buNone/>
            </a:pPr>
            <a:r>
              <a:rPr lang="tr-TR" u="sng" dirty="0" smtClean="0">
                <a:solidFill>
                  <a:srgbClr val="C00000"/>
                </a:solidFill>
                <a:latin typeface="Minion Pro"/>
              </a:rPr>
              <a:t> </a:t>
            </a:r>
            <a:r>
              <a:rPr lang="tr-TR" u="sng" dirty="0">
                <a:solidFill>
                  <a:srgbClr val="C00000"/>
                </a:solidFill>
                <a:latin typeface="Minion Pro"/>
              </a:rPr>
              <a:t>Ceza verme yazısı; </a:t>
            </a:r>
            <a:r>
              <a:rPr lang="tr-TR" b="1" u="sng" dirty="0">
                <a:solidFill>
                  <a:schemeClr val="tx1"/>
                </a:solidFill>
                <a:latin typeface="Minion Pro"/>
              </a:rPr>
              <a:t>dört bölümden</a:t>
            </a:r>
            <a:r>
              <a:rPr lang="tr-TR" u="sng" dirty="0">
                <a:solidFill>
                  <a:schemeClr val="tx1"/>
                </a:solidFill>
                <a:latin typeface="Minion Pro"/>
              </a:rPr>
              <a:t> </a:t>
            </a:r>
            <a:r>
              <a:rPr lang="tr-TR" u="sng" dirty="0" smtClean="0">
                <a:solidFill>
                  <a:srgbClr val="C00000"/>
                </a:solidFill>
                <a:latin typeface="Minion Pro"/>
              </a:rPr>
              <a:t>oluşmalıdır</a:t>
            </a:r>
            <a:r>
              <a:rPr lang="tr-TR" u="sng" dirty="0">
                <a:solidFill>
                  <a:srgbClr val="C00000"/>
                </a:solidFill>
                <a:latin typeface="Minion Pro"/>
              </a:rPr>
              <a:t>.</a:t>
            </a:r>
          </a:p>
        </p:txBody>
      </p:sp>
      <p:sp>
        <p:nvSpPr>
          <p:cNvPr id="10" name="Dikdörtgen 9"/>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pic>
        <p:nvPicPr>
          <p:cNvPr id="11" name="Resim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Tree>
    <p:extLst>
      <p:ext uri="{BB962C8B-B14F-4D97-AF65-F5344CB8AC3E}">
        <p14:creationId xmlns:p14="http://schemas.microsoft.com/office/powerpoint/2010/main" val="2045839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UTLU KEDÄ° RESÄ°MLER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068960"/>
            <a:ext cx="302433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52</a:t>
            </a:fld>
            <a:endParaRPr lang="tr-TR"/>
          </a:p>
        </p:txBody>
      </p:sp>
      <p:sp>
        <p:nvSpPr>
          <p:cNvPr id="6" name="Yuvarlatılmış Dikdörtgen 5"/>
          <p:cNvSpPr/>
          <p:nvPr/>
        </p:nvSpPr>
        <p:spPr>
          <a:xfrm>
            <a:off x="1043608" y="1052736"/>
            <a:ext cx="7655393" cy="177614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tr-TR" sz="2800" dirty="0">
                <a:solidFill>
                  <a:schemeClr val="tx1"/>
                </a:solidFill>
                <a:effectLst>
                  <a:outerShdw blurRad="38100" dist="38100" dir="2700000" algn="tl">
                    <a:schemeClr val="bg1"/>
                  </a:outerShdw>
                </a:effectLst>
              </a:rPr>
              <a:t> Savunması alınan Devlet Memurunun savunmasındaki mazeretinin </a:t>
            </a:r>
            <a:r>
              <a:rPr lang="tr-TR" sz="2800" u="sng" dirty="0">
                <a:solidFill>
                  <a:schemeClr val="tx1"/>
                </a:solidFill>
                <a:effectLst>
                  <a:outerShdw blurRad="38100" dist="38100" dir="2700000" algn="tl">
                    <a:schemeClr val="bg1"/>
                  </a:outerShdw>
                </a:effectLst>
              </a:rPr>
              <a:t>uygun görülmesi halinde</a:t>
            </a:r>
            <a:r>
              <a:rPr lang="tr-TR" sz="2800" dirty="0">
                <a:solidFill>
                  <a:schemeClr val="tx1"/>
                </a:solidFill>
                <a:effectLst>
                  <a:outerShdw blurRad="38100" dist="38100" dir="2700000" algn="tl">
                    <a:schemeClr val="bg1"/>
                  </a:outerShdw>
                </a:effectLst>
              </a:rPr>
              <a:t> </a:t>
            </a:r>
            <a:r>
              <a:rPr lang="tr-TR" sz="2800" b="1" dirty="0">
                <a:solidFill>
                  <a:schemeClr val="tx1"/>
                </a:solidFill>
                <a:effectLst>
                  <a:outerShdw blurRad="38100" dist="38100" dir="2700000" algn="tl">
                    <a:schemeClr val="bg1"/>
                  </a:outerShdw>
                </a:effectLst>
              </a:rPr>
              <a:t>ceza uygulanmaması </a:t>
            </a:r>
            <a:r>
              <a:rPr lang="tr-TR" sz="2800" dirty="0">
                <a:solidFill>
                  <a:schemeClr val="tx1"/>
                </a:solidFill>
                <a:effectLst>
                  <a:outerShdw blurRad="38100" dist="38100" dir="2700000" algn="tl">
                    <a:schemeClr val="bg1"/>
                  </a:outerShdw>
                </a:effectLst>
              </a:rPr>
              <a:t>gerekmektedir. </a:t>
            </a:r>
          </a:p>
        </p:txBody>
      </p:sp>
      <p:sp>
        <p:nvSpPr>
          <p:cNvPr id="7" name="Dikdörtgen 6"/>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extLst>
      <p:ext uri="{BB962C8B-B14F-4D97-AF65-F5344CB8AC3E}">
        <p14:creationId xmlns:p14="http://schemas.microsoft.com/office/powerpoint/2010/main" val="93773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289790886"/>
              </p:ext>
            </p:extLst>
          </p:nvPr>
        </p:nvGraphicFramePr>
        <p:xfrm>
          <a:off x="251520" y="260648"/>
          <a:ext cx="8568952" cy="1440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pPr>
              <a:defRPr/>
            </a:pPr>
            <a:fld id="{7DD282B4-FBA4-4A1E-BD40-41BDB66442AA}" type="slidenum">
              <a:rPr lang="tr-TR" smtClean="0"/>
              <a:pPr>
                <a:defRPr/>
              </a:pPr>
              <a:t>53</a:t>
            </a:fld>
            <a:endParaRPr lang="tr-TR"/>
          </a:p>
        </p:txBody>
      </p:sp>
      <p:sp>
        <p:nvSpPr>
          <p:cNvPr id="8" name="Dikdörtgen 7"/>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2746" y="908720"/>
            <a:ext cx="6048672" cy="3275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Metin kutusu 8"/>
          <p:cNvSpPr txBox="1"/>
          <p:nvPr/>
        </p:nvSpPr>
        <p:spPr>
          <a:xfrm>
            <a:off x="3715730" y="4988932"/>
            <a:ext cx="4094391" cy="646331"/>
          </a:xfrm>
          <a:prstGeom prst="rect">
            <a:avLst/>
          </a:prstGeom>
          <a:noFill/>
        </p:spPr>
        <p:txBody>
          <a:bodyPr wrap="none" rtlCol="0">
            <a:spAutoFit/>
          </a:bodyPr>
          <a:lstStyle/>
          <a:p>
            <a:r>
              <a:rPr lang="tr-TR" sz="3600" b="1" dirty="0" smtClean="0">
                <a:solidFill>
                  <a:srgbClr val="ED3037"/>
                </a:solidFill>
                <a:latin typeface="Garamond" panose="02020404030301010803" pitchFamily="18" charset="0"/>
              </a:rPr>
              <a:t>TEŞEKKÜRLER…</a:t>
            </a:r>
            <a:endParaRPr lang="tr-TR" sz="3600" b="1" dirty="0">
              <a:solidFill>
                <a:srgbClr val="ED3037"/>
              </a:solidFill>
              <a:latin typeface="Garamond" panose="02020404030301010803" pitchFamily="18" charset="0"/>
            </a:endParaRPr>
          </a:p>
        </p:txBody>
      </p:sp>
      <p:pic>
        <p:nvPicPr>
          <p:cNvPr id="12" name="Resim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84484" y="1340768"/>
            <a:ext cx="7488832" cy="3970318"/>
          </a:xfrm>
          <a:prstGeom prst="rect">
            <a:avLst/>
          </a:prstGeom>
        </p:spPr>
        <p:txBody>
          <a:bodyPr wrap="square">
            <a:spAutoFit/>
          </a:bodyPr>
          <a:lstStyle/>
          <a:p>
            <a:pPr lvl="1">
              <a:lnSpc>
                <a:spcPct val="90000"/>
              </a:lnSpc>
              <a:defRPr/>
            </a:pPr>
            <a:r>
              <a:rPr lang="tr-TR" dirty="0">
                <a:latin typeface="Minion Pro" panose="02040503050201020203" pitchFamily="18" charset="0"/>
              </a:rPr>
              <a:t> </a:t>
            </a:r>
            <a:r>
              <a:rPr lang="tr-TR" b="1" u="sng" dirty="0">
                <a:latin typeface="Minion Pro" panose="02040503050201020203" pitchFamily="18" charset="0"/>
              </a:rPr>
              <a:t>Uyarma cezasını gerektiren fiil ve haller şunlardır</a:t>
            </a:r>
            <a:r>
              <a:rPr lang="tr-TR" b="1" u="sng" dirty="0" smtClean="0">
                <a:latin typeface="Minion Pro" panose="02040503050201020203" pitchFamily="18" charset="0"/>
              </a:rPr>
              <a:t>:</a:t>
            </a:r>
            <a:endParaRPr lang="tr-TR" dirty="0" smtClean="0">
              <a:latin typeface="Minion Pro" panose="02040503050201020203" pitchFamily="18" charset="0"/>
            </a:endParaRPr>
          </a:p>
          <a:p>
            <a:pPr marL="457200" indent="-457200" eaLnBrk="1" hangingPunct="1">
              <a:lnSpc>
                <a:spcPct val="90000"/>
              </a:lnSpc>
              <a:buFont typeface="+mj-lt"/>
              <a:buAutoNum type="alphaLcPeriod" startAt="4"/>
              <a:defRPr/>
            </a:pPr>
            <a:r>
              <a:rPr lang="tr-TR" dirty="0" smtClean="0">
                <a:latin typeface="Minion Pro" panose="02040503050201020203" pitchFamily="18" charset="0"/>
              </a:rPr>
              <a:t>Usulsüz </a:t>
            </a:r>
            <a:r>
              <a:rPr lang="tr-TR" dirty="0">
                <a:latin typeface="Minion Pro" panose="02040503050201020203" pitchFamily="18" charset="0"/>
              </a:rPr>
              <a:t>müracaat veya şikayette bulunmak</a:t>
            </a:r>
            <a:r>
              <a:rPr lang="tr-TR" dirty="0" smtClean="0">
                <a:latin typeface="Minion Pro" panose="02040503050201020203" pitchFamily="18" charset="0"/>
              </a:rPr>
              <a:t>,</a:t>
            </a:r>
          </a:p>
          <a:p>
            <a:pPr marL="457200" indent="-457200" eaLnBrk="1" hangingPunct="1">
              <a:lnSpc>
                <a:spcPct val="90000"/>
              </a:lnSpc>
              <a:buFont typeface="+mj-lt"/>
              <a:buAutoNum type="alphaLcPeriod" startAt="4"/>
              <a:defRPr/>
            </a:pPr>
            <a:endParaRPr lang="tr-TR" dirty="0">
              <a:latin typeface="Minion Pro" panose="02040503050201020203" pitchFamily="18" charset="0"/>
            </a:endParaRPr>
          </a:p>
          <a:p>
            <a:pPr marL="457200" indent="-457200" eaLnBrk="1" hangingPunct="1">
              <a:lnSpc>
                <a:spcPct val="90000"/>
              </a:lnSpc>
              <a:buFont typeface="+mj-lt"/>
              <a:buAutoNum type="alphaLcPeriod" startAt="4"/>
              <a:defRPr/>
            </a:pPr>
            <a:r>
              <a:rPr lang="tr-TR" dirty="0" smtClean="0">
                <a:latin typeface="Minion Pro" panose="02040503050201020203" pitchFamily="18" charset="0"/>
              </a:rPr>
              <a:t>Devlet </a:t>
            </a:r>
            <a:r>
              <a:rPr lang="tr-TR" dirty="0">
                <a:latin typeface="Minion Pro" panose="02040503050201020203" pitchFamily="18" charset="0"/>
              </a:rPr>
              <a:t>memuru vakarına yakışmayan tutum ve davranışta </a:t>
            </a:r>
            <a:r>
              <a:rPr lang="tr-TR" dirty="0" smtClean="0">
                <a:latin typeface="Minion Pro" panose="02040503050201020203" pitchFamily="18" charset="0"/>
              </a:rPr>
              <a:t>bulunmak,</a:t>
            </a:r>
          </a:p>
          <a:p>
            <a:pPr marL="457200" indent="-457200" eaLnBrk="1" hangingPunct="1">
              <a:lnSpc>
                <a:spcPct val="90000"/>
              </a:lnSpc>
              <a:buFont typeface="+mj-lt"/>
              <a:buAutoNum type="alphaLcPeriod" startAt="4"/>
              <a:defRPr/>
            </a:pPr>
            <a:endParaRPr lang="tr-TR" dirty="0">
              <a:latin typeface="Minion Pro" panose="02040503050201020203" pitchFamily="18" charset="0"/>
            </a:endParaRPr>
          </a:p>
          <a:p>
            <a:pPr eaLnBrk="1" hangingPunct="1">
              <a:lnSpc>
                <a:spcPct val="90000"/>
              </a:lnSpc>
              <a:defRPr/>
            </a:pPr>
            <a:endParaRPr lang="tr-TR" dirty="0">
              <a:latin typeface="Minion Pro" panose="02040503050201020203" pitchFamily="18" charset="0"/>
            </a:endParaRPr>
          </a:p>
          <a:p>
            <a:pPr marL="457200" indent="-457200" eaLnBrk="1" hangingPunct="1">
              <a:lnSpc>
                <a:spcPct val="90000"/>
              </a:lnSpc>
              <a:buFont typeface="+mj-lt"/>
              <a:buAutoNum type="alphaLcPeriod" startAt="4"/>
              <a:defRPr/>
            </a:pPr>
            <a:r>
              <a:rPr lang="tr-TR" dirty="0" smtClean="0">
                <a:latin typeface="Minion Pro" panose="02040503050201020203" pitchFamily="18" charset="0"/>
              </a:rPr>
              <a:t>Görevine </a:t>
            </a:r>
            <a:r>
              <a:rPr lang="tr-TR" dirty="0">
                <a:latin typeface="Minion Pro" panose="02040503050201020203" pitchFamily="18" charset="0"/>
              </a:rPr>
              <a:t>veya iş sahiplerine karşı kayıtsızlık göstermek veya ilgisiz kalmak</a:t>
            </a:r>
            <a:r>
              <a:rPr lang="tr-TR" dirty="0" smtClean="0">
                <a:latin typeface="Minion Pro" panose="02040503050201020203" pitchFamily="18" charset="0"/>
              </a:rPr>
              <a:t>,</a:t>
            </a:r>
          </a:p>
          <a:p>
            <a:pPr marL="457200" indent="-457200" eaLnBrk="1" hangingPunct="1">
              <a:lnSpc>
                <a:spcPct val="90000"/>
              </a:lnSpc>
              <a:buFont typeface="+mj-lt"/>
              <a:buAutoNum type="alphaLcPeriod" startAt="4"/>
              <a:defRPr/>
            </a:pPr>
            <a:endParaRPr lang="tr-TR" dirty="0">
              <a:latin typeface="Minion Pro" panose="02040503050201020203" pitchFamily="18" charset="0"/>
            </a:endParaRPr>
          </a:p>
          <a:p>
            <a:pPr marL="457200" indent="-457200" eaLnBrk="1" hangingPunct="1">
              <a:lnSpc>
                <a:spcPct val="90000"/>
              </a:lnSpc>
              <a:buFont typeface="+mj-lt"/>
              <a:buAutoNum type="alphaLcPeriod" startAt="4"/>
              <a:defRPr/>
            </a:pPr>
            <a:r>
              <a:rPr lang="tr-TR" dirty="0" smtClean="0">
                <a:latin typeface="Minion Pro" panose="02040503050201020203" pitchFamily="18" charset="0"/>
              </a:rPr>
              <a:t>Belirlenen </a:t>
            </a:r>
            <a:r>
              <a:rPr lang="tr-TR" dirty="0">
                <a:latin typeface="Minion Pro" panose="02040503050201020203" pitchFamily="18" charset="0"/>
              </a:rPr>
              <a:t>kılık ve kıyafet hükümlerine aykırı davranmak</a:t>
            </a:r>
            <a:r>
              <a:rPr lang="tr-TR" dirty="0" smtClean="0">
                <a:latin typeface="Minion Pro" panose="02040503050201020203" pitchFamily="18" charset="0"/>
              </a:rPr>
              <a:t>,</a:t>
            </a:r>
          </a:p>
          <a:p>
            <a:pPr marL="457200" indent="-457200" eaLnBrk="1" hangingPunct="1">
              <a:lnSpc>
                <a:spcPct val="90000"/>
              </a:lnSpc>
              <a:buFont typeface="+mj-lt"/>
              <a:buAutoNum type="alphaLcPeriod" startAt="4"/>
              <a:defRPr/>
            </a:pPr>
            <a:endParaRPr lang="tr-TR" dirty="0">
              <a:latin typeface="Minion Pro" panose="02040503050201020203" pitchFamily="18" charset="0"/>
            </a:endParaRPr>
          </a:p>
          <a:p>
            <a:pPr marL="457200" indent="-457200" eaLnBrk="1" hangingPunct="1">
              <a:lnSpc>
                <a:spcPct val="90000"/>
              </a:lnSpc>
              <a:buFont typeface="+mj-lt"/>
              <a:buAutoNum type="alphaLcPeriod" startAt="4"/>
              <a:defRPr/>
            </a:pPr>
            <a:r>
              <a:rPr lang="tr-TR" dirty="0" smtClean="0">
                <a:latin typeface="Minion Pro" panose="02040503050201020203" pitchFamily="18" charset="0"/>
              </a:rPr>
              <a:t>Görevin </a:t>
            </a:r>
            <a:r>
              <a:rPr lang="tr-TR" dirty="0">
                <a:latin typeface="Minion Pro" panose="02040503050201020203" pitchFamily="18" charset="0"/>
              </a:rPr>
              <a:t>işbirliği içinde yapılması ilkesine aykırı davranışlarda bulunmak.</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6</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4145" y="908720"/>
            <a:ext cx="7416824" cy="5168338"/>
          </a:xfrm>
          <a:prstGeom prst="rect">
            <a:avLst/>
          </a:prstGeom>
        </p:spPr>
        <p:txBody>
          <a:bodyPr wrap="square">
            <a:spAutoFit/>
          </a:bodyPr>
          <a:lstStyle/>
          <a:p>
            <a:pPr marL="0" indent="0" algn="just" eaLnBrk="1" hangingPunct="1">
              <a:lnSpc>
                <a:spcPct val="90000"/>
              </a:lnSpc>
              <a:buFont typeface="Wingdings" pitchFamily="2" charset="2"/>
              <a:buNone/>
              <a:defRPr/>
            </a:pPr>
            <a:r>
              <a:rPr lang="tr-TR" b="1" dirty="0">
                <a:latin typeface="Minion Pro" panose="02040503050201020203" pitchFamily="18" charset="0"/>
              </a:rPr>
              <a:t>B -</a:t>
            </a:r>
            <a:r>
              <a:rPr lang="tr-TR" dirty="0">
                <a:latin typeface="Minion Pro" panose="02040503050201020203" pitchFamily="18" charset="0"/>
              </a:rPr>
              <a:t> </a:t>
            </a:r>
            <a:r>
              <a:rPr lang="tr-TR" b="1" dirty="0">
                <a:latin typeface="Minion Pro" panose="02040503050201020203" pitchFamily="18" charset="0"/>
              </a:rPr>
              <a:t>Kınama :</a:t>
            </a:r>
            <a:r>
              <a:rPr lang="tr-TR" dirty="0">
                <a:latin typeface="Minion Pro" panose="02040503050201020203" pitchFamily="18" charset="0"/>
              </a:rPr>
              <a:t> </a:t>
            </a:r>
            <a:r>
              <a:rPr lang="tr-TR" i="1" dirty="0">
                <a:latin typeface="Minion Pro" panose="02040503050201020203" pitchFamily="18" charset="0"/>
              </a:rPr>
              <a:t>Memura, görevinde ve davranışlarında kusurlu olduğunun yazı ile </a:t>
            </a:r>
            <a:r>
              <a:rPr lang="tr-TR" i="1" dirty="0" smtClean="0">
                <a:latin typeface="Minion Pro" panose="02040503050201020203" pitchFamily="18" charset="0"/>
              </a:rPr>
              <a:t>bildirilmesidir.</a:t>
            </a:r>
          </a:p>
          <a:p>
            <a:pPr marL="0" indent="0" algn="just" eaLnBrk="1" hangingPunct="1">
              <a:lnSpc>
                <a:spcPct val="90000"/>
              </a:lnSpc>
              <a:buFont typeface="Wingdings" pitchFamily="2" charset="2"/>
              <a:buNone/>
              <a:defRPr/>
            </a:pPr>
            <a:endParaRPr lang="tr-TR" i="1" dirty="0" smtClean="0">
              <a:latin typeface="Minion Pro" panose="02040503050201020203" pitchFamily="18" charset="0"/>
            </a:endParaRPr>
          </a:p>
          <a:p>
            <a:pPr lvl="2" algn="just">
              <a:lnSpc>
                <a:spcPct val="90000"/>
              </a:lnSpc>
              <a:buFont typeface="Wingdings" pitchFamily="2" charset="2"/>
              <a:buNone/>
              <a:defRPr/>
            </a:pPr>
            <a:r>
              <a:rPr lang="tr-TR" sz="1800" b="1" u="sng" dirty="0" smtClean="0">
                <a:latin typeface="Minion Pro" panose="02040503050201020203" pitchFamily="18" charset="0"/>
              </a:rPr>
              <a:t>Kınama </a:t>
            </a:r>
            <a:r>
              <a:rPr lang="tr-TR" sz="1800" b="1" u="sng" dirty="0">
                <a:latin typeface="Minion Pro" panose="02040503050201020203" pitchFamily="18" charset="0"/>
              </a:rPr>
              <a:t>cezasını gerektiren fiil ve haller </a:t>
            </a:r>
            <a:r>
              <a:rPr lang="tr-TR" sz="1800" b="1" u="sng" dirty="0" smtClean="0">
                <a:latin typeface="Minion Pro" panose="02040503050201020203" pitchFamily="18" charset="0"/>
              </a:rPr>
              <a:t>şunlardır:</a:t>
            </a:r>
          </a:p>
          <a:p>
            <a:pPr marL="914400" lvl="1" indent="-457200" algn="just">
              <a:lnSpc>
                <a:spcPct val="90000"/>
              </a:lnSpc>
              <a:buFont typeface="+mj-lt"/>
              <a:buAutoNum type="alphaLcPeriod"/>
              <a:defRPr/>
            </a:pPr>
            <a:r>
              <a:rPr lang="tr-TR" sz="1800" dirty="0" smtClean="0">
                <a:latin typeface="Minion Pro" panose="02040503050201020203" pitchFamily="18" charset="0"/>
              </a:rPr>
              <a:t>Verilen </a:t>
            </a:r>
            <a:r>
              <a:rPr lang="tr-TR" sz="1800" dirty="0">
                <a:latin typeface="Minion Pro" panose="02040503050201020203" pitchFamily="18" charset="0"/>
              </a:rPr>
              <a:t>emir ve görevlerin tam ve zamanında yapılmasında, görev mahallinde kurumlarca belirlenen usul ve esasların yerine getirilmesinde, görevle ilgili resmi belge, araç ve gereçlerin korunması, kullanılması ve bakımından kusurlu davranmak</a:t>
            </a:r>
            <a:r>
              <a:rPr lang="tr-TR" sz="1800" dirty="0" smtClean="0">
                <a:latin typeface="Minion Pro" panose="02040503050201020203" pitchFamily="18" charset="0"/>
              </a:rPr>
              <a:t>,</a:t>
            </a:r>
          </a:p>
          <a:p>
            <a:pPr marL="914400" lvl="1" indent="-457200" algn="just">
              <a:lnSpc>
                <a:spcPct val="90000"/>
              </a:lnSpc>
              <a:buFont typeface="+mj-lt"/>
              <a:buAutoNum type="alphaLcPeriod"/>
              <a:defRPr/>
            </a:pPr>
            <a:endParaRPr lang="tr-TR" sz="1800" dirty="0">
              <a:latin typeface="Minion Pro" panose="02040503050201020203" pitchFamily="18" charset="0"/>
            </a:endParaRPr>
          </a:p>
          <a:p>
            <a:pPr marL="914400" lvl="1" indent="-457200" algn="just">
              <a:lnSpc>
                <a:spcPct val="90000"/>
              </a:lnSpc>
              <a:buFont typeface="+mj-lt"/>
              <a:buAutoNum type="alphaLcPeriod"/>
              <a:defRPr/>
            </a:pPr>
            <a:r>
              <a:rPr lang="tr-TR" sz="1800" dirty="0" smtClean="0">
                <a:latin typeface="Minion Pro" panose="02040503050201020203" pitchFamily="18" charset="0"/>
              </a:rPr>
              <a:t>Eşlerinin</a:t>
            </a:r>
            <a:r>
              <a:rPr lang="tr-TR" sz="1800" dirty="0">
                <a:latin typeface="Minion Pro" panose="02040503050201020203" pitchFamily="18" charset="0"/>
              </a:rPr>
              <a:t>, reşit olmayan veya mahcur olan çocuklarının kazanç getiren sürekli faaliyetlerini belirlenen sürede kurumuna bildirmemek</a:t>
            </a:r>
            <a:r>
              <a:rPr lang="tr-TR" sz="1800" dirty="0" smtClean="0">
                <a:latin typeface="Minion Pro" panose="02040503050201020203" pitchFamily="18" charset="0"/>
              </a:rPr>
              <a:t>,</a:t>
            </a:r>
          </a:p>
          <a:p>
            <a:pPr marL="914400" lvl="1" indent="-457200" algn="just">
              <a:lnSpc>
                <a:spcPct val="90000"/>
              </a:lnSpc>
              <a:buFont typeface="+mj-lt"/>
              <a:buAutoNum type="alphaLcPeriod"/>
              <a:defRPr/>
            </a:pPr>
            <a:endParaRPr lang="tr-TR" sz="1800" dirty="0">
              <a:latin typeface="Minion Pro" panose="02040503050201020203" pitchFamily="18" charset="0"/>
            </a:endParaRPr>
          </a:p>
          <a:p>
            <a:pPr marL="914400" lvl="1" indent="-457200" algn="just">
              <a:lnSpc>
                <a:spcPct val="90000"/>
              </a:lnSpc>
              <a:buFont typeface="+mj-lt"/>
              <a:buAutoNum type="alphaLcPeriod"/>
              <a:defRPr/>
            </a:pPr>
            <a:r>
              <a:rPr lang="tr-TR" sz="1800" dirty="0" smtClean="0">
                <a:latin typeface="Minion Pro" panose="02040503050201020203" pitchFamily="18" charset="0"/>
              </a:rPr>
              <a:t>Görev </a:t>
            </a:r>
            <a:r>
              <a:rPr lang="tr-TR" sz="1800" dirty="0">
                <a:latin typeface="Minion Pro" panose="02040503050201020203" pitchFamily="18" charset="0"/>
              </a:rPr>
              <a:t>sırasında amire hal ve hareketi ile saygısız davranmak</a:t>
            </a:r>
            <a:r>
              <a:rPr lang="tr-TR" sz="1800" dirty="0" smtClean="0">
                <a:latin typeface="Minion Pro" panose="02040503050201020203" pitchFamily="18" charset="0"/>
              </a:rPr>
              <a:t>,</a:t>
            </a:r>
          </a:p>
          <a:p>
            <a:pPr marL="914400" lvl="1" indent="-457200" algn="just">
              <a:lnSpc>
                <a:spcPct val="90000"/>
              </a:lnSpc>
              <a:buFont typeface="+mj-lt"/>
              <a:buAutoNum type="alphaLcPeriod"/>
              <a:defRPr/>
            </a:pPr>
            <a:endParaRPr lang="tr-TR" sz="1800" dirty="0">
              <a:latin typeface="Minion Pro" panose="02040503050201020203" pitchFamily="18" charset="0"/>
            </a:endParaRPr>
          </a:p>
          <a:p>
            <a:pPr marL="914400" lvl="1" indent="-457200" algn="just">
              <a:lnSpc>
                <a:spcPct val="90000"/>
              </a:lnSpc>
              <a:buFont typeface="+mj-lt"/>
              <a:buAutoNum type="alphaLcPeriod"/>
              <a:defRPr/>
            </a:pPr>
            <a:r>
              <a:rPr lang="tr-TR" sz="1800" dirty="0" smtClean="0">
                <a:latin typeface="Minion Pro" panose="02040503050201020203" pitchFamily="18" charset="0"/>
              </a:rPr>
              <a:t>Hizmet </a:t>
            </a:r>
            <a:r>
              <a:rPr lang="tr-TR" sz="1800" dirty="0">
                <a:latin typeface="Minion Pro" panose="02040503050201020203" pitchFamily="18" charset="0"/>
              </a:rPr>
              <a:t>dışında Devlet memurunun itibar ve güven duygusunu sarsacak nitelikte davranışlarda bulunmak</a:t>
            </a:r>
            <a:r>
              <a:rPr lang="tr-TR" sz="1800" dirty="0" smtClean="0">
                <a:latin typeface="Minion Pro" panose="02040503050201020203" pitchFamily="18" charset="0"/>
              </a:rPr>
              <a:t>,</a:t>
            </a:r>
          </a:p>
          <a:p>
            <a:pPr marL="914400" lvl="1" indent="-457200" algn="just">
              <a:lnSpc>
                <a:spcPct val="90000"/>
              </a:lnSpc>
              <a:buFont typeface="+mj-lt"/>
              <a:buAutoNum type="alphaLcPeriod"/>
              <a:defRPr/>
            </a:pPr>
            <a:endParaRPr lang="tr-TR" sz="1800" dirty="0">
              <a:latin typeface="Minion Pro" panose="02040503050201020203" pitchFamily="18" charset="0"/>
            </a:endParaRPr>
          </a:p>
          <a:p>
            <a:pPr marL="914400" lvl="1" indent="-457200" algn="just">
              <a:lnSpc>
                <a:spcPct val="90000"/>
              </a:lnSpc>
              <a:buFont typeface="+mj-lt"/>
              <a:buAutoNum type="alphaLcPeriod"/>
              <a:defRPr/>
            </a:pPr>
            <a:r>
              <a:rPr lang="tr-TR" sz="1800" dirty="0" smtClean="0">
                <a:latin typeface="Minion Pro" panose="02040503050201020203" pitchFamily="18" charset="0"/>
              </a:rPr>
              <a:t>Devlete </a:t>
            </a:r>
            <a:r>
              <a:rPr lang="tr-TR" sz="1800" dirty="0">
                <a:latin typeface="Minion Pro" panose="02040503050201020203" pitchFamily="18" charset="0"/>
              </a:rPr>
              <a:t>ait resmi araç, gereç ve benzeri eşyayı özel işlerinde kullanmak,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7</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9814" y="692696"/>
            <a:ext cx="7272808" cy="5278368"/>
          </a:xfrm>
          <a:prstGeom prst="rect">
            <a:avLst/>
          </a:prstGeom>
        </p:spPr>
        <p:txBody>
          <a:bodyPr wrap="square">
            <a:spAutoFit/>
          </a:bodyPr>
          <a:lstStyle/>
          <a:p>
            <a:pPr marL="457200" lvl="3" algn="just">
              <a:lnSpc>
                <a:spcPct val="80000"/>
              </a:lnSpc>
              <a:defRPr/>
            </a:pPr>
            <a:r>
              <a:rPr lang="tr-TR" b="1" u="sng" dirty="0">
                <a:latin typeface="Minion Pro" panose="02040503050201020203" pitchFamily="18" charset="0"/>
              </a:rPr>
              <a:t>Kınama cezasını gerektiren fiil ve haller şunlardır</a:t>
            </a:r>
            <a:r>
              <a:rPr lang="tr-TR" b="1" u="sng" dirty="0" smtClean="0">
                <a:latin typeface="Minion Pro" panose="02040503050201020203" pitchFamily="18" charset="0"/>
              </a:rPr>
              <a:t>:</a:t>
            </a:r>
            <a:endParaRPr lang="tr-TR" dirty="0" smtClean="0">
              <a:latin typeface="Minion Pro" panose="02040503050201020203" pitchFamily="18" charset="0"/>
            </a:endParaRPr>
          </a:p>
          <a:p>
            <a:pPr marL="457200" indent="-457200" algn="just" eaLnBrk="1" hangingPunct="1">
              <a:lnSpc>
                <a:spcPct val="80000"/>
              </a:lnSpc>
              <a:buFont typeface="+mj-lt"/>
              <a:buAutoNum type="alphaLcPeriod" startAt="6"/>
              <a:defRPr/>
            </a:pPr>
            <a:r>
              <a:rPr lang="tr-TR" dirty="0" smtClean="0">
                <a:latin typeface="Minion Pro" panose="02040503050201020203" pitchFamily="18" charset="0"/>
              </a:rPr>
              <a:t>Devlete </a:t>
            </a:r>
            <a:r>
              <a:rPr lang="tr-TR" dirty="0">
                <a:latin typeface="Minion Pro" panose="02040503050201020203" pitchFamily="18" charset="0"/>
              </a:rPr>
              <a:t>ait resmi belge, araç, gereç ve benzeri eşyayı kaybetmek</a:t>
            </a:r>
            <a:r>
              <a:rPr lang="tr-TR" dirty="0" smtClean="0">
                <a:latin typeface="Minion Pro" panose="02040503050201020203" pitchFamily="18" charset="0"/>
              </a:rPr>
              <a:t>,</a:t>
            </a:r>
          </a:p>
          <a:p>
            <a:pPr marL="457200" indent="-457200" algn="just" eaLnBrk="1" hangingPunct="1">
              <a:lnSpc>
                <a:spcPct val="80000"/>
              </a:lnSpc>
              <a:buFont typeface="+mj-lt"/>
              <a:buAutoNum type="alphaLcPeriod" startAt="6"/>
              <a:defRPr/>
            </a:pPr>
            <a:endParaRPr lang="tr-TR" dirty="0">
              <a:latin typeface="Minion Pro" panose="02040503050201020203" pitchFamily="18" charset="0"/>
            </a:endParaRPr>
          </a:p>
          <a:p>
            <a:pPr marL="457200" indent="-457200" algn="just" eaLnBrk="1" hangingPunct="1">
              <a:lnSpc>
                <a:spcPct val="80000"/>
              </a:lnSpc>
              <a:buFont typeface="+mj-lt"/>
              <a:buAutoNum type="alphaLcPeriod" startAt="6"/>
              <a:defRPr/>
            </a:pPr>
            <a:r>
              <a:rPr lang="tr-TR" dirty="0" smtClean="0">
                <a:latin typeface="Minion Pro" panose="02040503050201020203" pitchFamily="18" charset="0"/>
              </a:rPr>
              <a:t>İş </a:t>
            </a:r>
            <a:r>
              <a:rPr lang="tr-TR" dirty="0">
                <a:latin typeface="Minion Pro" panose="02040503050201020203" pitchFamily="18" charset="0"/>
              </a:rPr>
              <a:t>arkadaşlarına, maiyetindeki personele ve iş sahiplerine kötü muamelede bulunmak</a:t>
            </a:r>
            <a:r>
              <a:rPr lang="tr-TR" dirty="0" smtClean="0">
                <a:latin typeface="Minion Pro" panose="02040503050201020203" pitchFamily="18" charset="0"/>
              </a:rPr>
              <a:t>,</a:t>
            </a:r>
          </a:p>
          <a:p>
            <a:pPr marL="457200" indent="-457200" algn="just" eaLnBrk="1" hangingPunct="1">
              <a:lnSpc>
                <a:spcPct val="80000"/>
              </a:lnSpc>
              <a:buFont typeface="+mj-lt"/>
              <a:buAutoNum type="alphaLcPeriod" startAt="6"/>
              <a:defRPr/>
            </a:pPr>
            <a:endParaRPr lang="tr-TR" dirty="0">
              <a:latin typeface="Minion Pro" panose="02040503050201020203" pitchFamily="18" charset="0"/>
            </a:endParaRPr>
          </a:p>
          <a:p>
            <a:pPr marL="457200" indent="-457200" algn="just" eaLnBrk="1" hangingPunct="1">
              <a:lnSpc>
                <a:spcPct val="80000"/>
              </a:lnSpc>
              <a:buFont typeface="+mj-lt"/>
              <a:buAutoNum type="alphaLcPeriod" startAt="6"/>
              <a:defRPr/>
            </a:pPr>
            <a:r>
              <a:rPr lang="tr-TR" dirty="0" smtClean="0">
                <a:latin typeface="Minion Pro" panose="02040503050201020203" pitchFamily="18" charset="0"/>
              </a:rPr>
              <a:t>İş </a:t>
            </a:r>
            <a:r>
              <a:rPr lang="tr-TR" dirty="0">
                <a:latin typeface="Minion Pro" panose="02040503050201020203" pitchFamily="18" charset="0"/>
              </a:rPr>
              <a:t>arkadaşlarına ve iş sahiplerine söz veya hareketle sataşmak</a:t>
            </a:r>
            <a:r>
              <a:rPr lang="tr-TR" dirty="0" smtClean="0">
                <a:latin typeface="Minion Pro" panose="02040503050201020203" pitchFamily="18" charset="0"/>
              </a:rPr>
              <a:t>,</a:t>
            </a:r>
          </a:p>
          <a:p>
            <a:pPr marL="457200" indent="-457200" algn="just" eaLnBrk="1" hangingPunct="1">
              <a:lnSpc>
                <a:spcPct val="80000"/>
              </a:lnSpc>
              <a:buFont typeface="+mj-lt"/>
              <a:buAutoNum type="alphaLcPeriod" startAt="6"/>
              <a:defRPr/>
            </a:pPr>
            <a:endParaRPr lang="tr-TR" dirty="0">
              <a:latin typeface="Minion Pro" panose="02040503050201020203" pitchFamily="18" charset="0"/>
            </a:endParaRPr>
          </a:p>
          <a:p>
            <a:pPr marL="457200" indent="-457200" algn="just" eaLnBrk="1" hangingPunct="1">
              <a:lnSpc>
                <a:spcPct val="80000"/>
              </a:lnSpc>
              <a:buFont typeface="+mj-lt"/>
              <a:buAutoNum type="alphaLcPeriod" startAt="6"/>
              <a:defRPr/>
            </a:pPr>
            <a:r>
              <a:rPr lang="tr-TR" dirty="0" smtClean="0">
                <a:latin typeface="Minion Pro" panose="02040503050201020203" pitchFamily="18" charset="0"/>
              </a:rPr>
              <a:t>Görev </a:t>
            </a:r>
            <a:r>
              <a:rPr lang="tr-TR" dirty="0">
                <a:latin typeface="Minion Pro" panose="02040503050201020203" pitchFamily="18" charset="0"/>
              </a:rPr>
              <a:t>mahallinde genel ahlak ve edep dışı davranışlarda bulunmak ve bu tür yazı yazmak, işaret, resim ve benzeri şekiller çizmek ve yapmak</a:t>
            </a:r>
            <a:r>
              <a:rPr lang="tr-TR" dirty="0" smtClean="0">
                <a:latin typeface="Minion Pro" panose="02040503050201020203" pitchFamily="18" charset="0"/>
              </a:rPr>
              <a:t>,</a:t>
            </a:r>
          </a:p>
          <a:p>
            <a:pPr marL="457200" indent="-457200" algn="just" eaLnBrk="1" hangingPunct="1">
              <a:lnSpc>
                <a:spcPct val="80000"/>
              </a:lnSpc>
              <a:buFont typeface="+mj-lt"/>
              <a:buAutoNum type="alphaLcPeriod" startAt="6"/>
              <a:defRPr/>
            </a:pPr>
            <a:endParaRPr lang="tr-TR" dirty="0">
              <a:latin typeface="Minion Pro" panose="02040503050201020203" pitchFamily="18" charset="0"/>
            </a:endParaRPr>
          </a:p>
          <a:p>
            <a:pPr marL="457200" indent="-457200" algn="just" eaLnBrk="1" hangingPunct="1">
              <a:lnSpc>
                <a:spcPct val="80000"/>
              </a:lnSpc>
              <a:buFont typeface="+mj-lt"/>
              <a:buAutoNum type="alphaLcPeriod" startAt="6"/>
              <a:defRPr/>
            </a:pPr>
            <a:r>
              <a:rPr lang="tr-TR" dirty="0" smtClean="0">
                <a:latin typeface="Minion Pro" panose="02040503050201020203" pitchFamily="18" charset="0"/>
              </a:rPr>
              <a:t>Verilen </a:t>
            </a:r>
            <a:r>
              <a:rPr lang="tr-TR" dirty="0">
                <a:latin typeface="Minion Pro" panose="02040503050201020203" pitchFamily="18" charset="0"/>
              </a:rPr>
              <a:t>emirlere itiraz etmek</a:t>
            </a:r>
            <a:r>
              <a:rPr lang="tr-TR" dirty="0" smtClean="0">
                <a:latin typeface="Minion Pro" panose="02040503050201020203" pitchFamily="18" charset="0"/>
              </a:rPr>
              <a:t>,</a:t>
            </a:r>
          </a:p>
          <a:p>
            <a:pPr marL="457200" indent="-457200" algn="just" eaLnBrk="1" hangingPunct="1">
              <a:lnSpc>
                <a:spcPct val="80000"/>
              </a:lnSpc>
              <a:buFont typeface="+mj-lt"/>
              <a:buAutoNum type="alphaLcPeriod" startAt="6"/>
              <a:defRPr/>
            </a:pPr>
            <a:endParaRPr lang="tr-TR" dirty="0">
              <a:latin typeface="Minion Pro" panose="02040503050201020203" pitchFamily="18" charset="0"/>
            </a:endParaRPr>
          </a:p>
          <a:p>
            <a:pPr marL="457200" indent="-457200" algn="just" eaLnBrk="1" hangingPunct="1">
              <a:lnSpc>
                <a:spcPct val="80000"/>
              </a:lnSpc>
              <a:buFont typeface="+mj-lt"/>
              <a:buAutoNum type="alphaLcPeriod" startAt="6"/>
              <a:defRPr/>
            </a:pPr>
            <a:r>
              <a:rPr lang="tr-TR" dirty="0" smtClean="0">
                <a:latin typeface="Minion Pro" panose="02040503050201020203" pitchFamily="18" charset="0"/>
              </a:rPr>
              <a:t>Borçlarını </a:t>
            </a:r>
            <a:r>
              <a:rPr lang="tr-TR" dirty="0">
                <a:latin typeface="Minion Pro" panose="02040503050201020203" pitchFamily="18" charset="0"/>
              </a:rPr>
              <a:t>kasten ödemeyerek hakkında yasal yollara başvurulmasına neden olmak</a:t>
            </a:r>
            <a:r>
              <a:rPr lang="tr-TR" dirty="0" smtClean="0">
                <a:latin typeface="Minion Pro" panose="02040503050201020203" pitchFamily="18" charset="0"/>
              </a:rPr>
              <a:t>,</a:t>
            </a:r>
          </a:p>
          <a:p>
            <a:pPr marL="457200" indent="-457200" algn="just" eaLnBrk="1" hangingPunct="1">
              <a:lnSpc>
                <a:spcPct val="80000"/>
              </a:lnSpc>
              <a:buFont typeface="+mj-lt"/>
              <a:buAutoNum type="alphaLcPeriod" startAt="6"/>
              <a:defRPr/>
            </a:pPr>
            <a:endParaRPr lang="tr-TR" dirty="0">
              <a:latin typeface="Minion Pro" panose="02040503050201020203" pitchFamily="18" charset="0"/>
            </a:endParaRPr>
          </a:p>
          <a:p>
            <a:pPr marL="457200" indent="-457200" algn="just" eaLnBrk="1" hangingPunct="1">
              <a:lnSpc>
                <a:spcPct val="80000"/>
              </a:lnSpc>
              <a:buFont typeface="+mj-lt"/>
              <a:buAutoNum type="alphaLcPeriod" startAt="6"/>
              <a:defRPr/>
            </a:pPr>
            <a:r>
              <a:rPr lang="tr-TR" dirty="0" smtClean="0">
                <a:latin typeface="Minion Pro" panose="02040503050201020203" pitchFamily="18" charset="0"/>
              </a:rPr>
              <a:t>Kurumların </a:t>
            </a:r>
            <a:r>
              <a:rPr lang="tr-TR" dirty="0">
                <a:latin typeface="Minion Pro" panose="02040503050201020203" pitchFamily="18" charset="0"/>
              </a:rPr>
              <a:t>huzur, sükun ve çalışma düzenini </a:t>
            </a:r>
            <a:r>
              <a:rPr lang="tr-TR" dirty="0" smtClean="0">
                <a:latin typeface="Minion Pro" panose="02040503050201020203" pitchFamily="18" charset="0"/>
              </a:rPr>
              <a:t>bozmak,</a:t>
            </a:r>
          </a:p>
          <a:p>
            <a:pPr marL="457200" indent="-457200" algn="just" eaLnBrk="1" hangingPunct="1">
              <a:lnSpc>
                <a:spcPct val="80000"/>
              </a:lnSpc>
              <a:buFont typeface="+mj-lt"/>
              <a:buAutoNum type="alphaLcPeriod" startAt="6"/>
              <a:defRPr/>
            </a:pPr>
            <a:endParaRPr lang="tr-TR" dirty="0">
              <a:latin typeface="Minion Pro" panose="02040503050201020203" pitchFamily="18" charset="0"/>
            </a:endParaRPr>
          </a:p>
          <a:p>
            <a:pPr marL="457200" indent="-457200" algn="just" eaLnBrk="1" hangingPunct="1">
              <a:lnSpc>
                <a:spcPct val="80000"/>
              </a:lnSpc>
              <a:buFont typeface="+mj-lt"/>
              <a:buAutoNum type="alphaLcPeriod" startAt="6"/>
              <a:defRPr/>
            </a:pPr>
            <a:r>
              <a:rPr lang="tr-TR" dirty="0" smtClean="0">
                <a:latin typeface="Minion Pro" panose="02040503050201020203" pitchFamily="18" charset="0"/>
              </a:rPr>
              <a:t>Yetkili </a:t>
            </a:r>
            <a:r>
              <a:rPr lang="tr-TR" dirty="0">
                <a:latin typeface="Minion Pro" panose="02040503050201020203" pitchFamily="18" charset="0"/>
              </a:rPr>
              <a:t>olmadığı halde basına, haber ajanslarına veya radyo ve televizyon kurumlarına bilgi veya demeç vermek.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8</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3608" y="764704"/>
            <a:ext cx="7488832" cy="5016758"/>
          </a:xfrm>
          <a:prstGeom prst="rect">
            <a:avLst/>
          </a:prstGeom>
        </p:spPr>
        <p:txBody>
          <a:bodyPr wrap="square">
            <a:spAutoFit/>
          </a:bodyPr>
          <a:lstStyle/>
          <a:p>
            <a:pPr marL="0" indent="0" algn="just" eaLnBrk="1" hangingPunct="1">
              <a:buFont typeface="Wingdings" pitchFamily="2" charset="2"/>
              <a:buNone/>
              <a:defRPr/>
            </a:pPr>
            <a:r>
              <a:rPr lang="tr-TR" b="1" dirty="0">
                <a:latin typeface="Minion Pro" panose="02040503050201020203" pitchFamily="18" charset="0"/>
              </a:rPr>
              <a:t>C - Aylıktan </a:t>
            </a:r>
            <a:r>
              <a:rPr lang="tr-TR" b="1" dirty="0" smtClean="0">
                <a:latin typeface="Minion Pro" panose="02040503050201020203" pitchFamily="18" charset="0"/>
              </a:rPr>
              <a:t>kesme:</a:t>
            </a:r>
            <a:r>
              <a:rPr lang="tr-TR" dirty="0" smtClean="0">
                <a:latin typeface="Minion Pro" panose="02040503050201020203" pitchFamily="18" charset="0"/>
              </a:rPr>
              <a:t> </a:t>
            </a:r>
            <a:r>
              <a:rPr lang="tr-TR" i="1" dirty="0">
                <a:latin typeface="Minion Pro" panose="02040503050201020203" pitchFamily="18" charset="0"/>
              </a:rPr>
              <a:t>Memurun, brüt aylığından 1/30 - 1/8 arasında kesinti yapılmasıdır. </a:t>
            </a:r>
            <a:endParaRPr lang="tr-TR" i="1" dirty="0" smtClean="0">
              <a:latin typeface="Minion Pro" panose="02040503050201020203" pitchFamily="18" charset="0"/>
            </a:endParaRPr>
          </a:p>
          <a:p>
            <a:pPr marL="0" indent="0" algn="just" eaLnBrk="1" hangingPunct="1">
              <a:buFont typeface="Wingdings" pitchFamily="2" charset="2"/>
              <a:buNone/>
              <a:defRPr/>
            </a:pPr>
            <a:endParaRPr lang="tr-TR" i="1" dirty="0">
              <a:latin typeface="Minion Pro" panose="02040503050201020203" pitchFamily="18" charset="0"/>
            </a:endParaRPr>
          </a:p>
          <a:p>
            <a:pPr lvl="2" algn="just">
              <a:buFont typeface="Wingdings" pitchFamily="2" charset="2"/>
              <a:buNone/>
              <a:defRPr/>
            </a:pPr>
            <a:r>
              <a:rPr lang="tr-TR" b="1" u="sng" dirty="0" smtClean="0">
                <a:latin typeface="Minion Pro" panose="02040503050201020203" pitchFamily="18" charset="0"/>
              </a:rPr>
              <a:t>Aylıktan </a:t>
            </a:r>
            <a:r>
              <a:rPr lang="tr-TR" b="1" u="sng" dirty="0">
                <a:latin typeface="Minion Pro" panose="02040503050201020203" pitchFamily="18" charset="0"/>
              </a:rPr>
              <a:t>kesme cezasını gerektiren fiil ve haller şunlardır:</a:t>
            </a:r>
          </a:p>
          <a:p>
            <a:pPr marL="914400" lvl="1" indent="-457200" algn="just">
              <a:buFont typeface="+mj-lt"/>
              <a:buAutoNum type="alphaLcPeriod"/>
              <a:defRPr/>
            </a:pPr>
            <a:r>
              <a:rPr lang="tr-TR" dirty="0" smtClean="0">
                <a:latin typeface="Minion Pro" panose="02040503050201020203" pitchFamily="18" charset="0"/>
              </a:rPr>
              <a:t>Kasıtlı </a:t>
            </a:r>
            <a:r>
              <a:rPr lang="tr-TR" dirty="0">
                <a:latin typeface="Minion Pro" panose="02040503050201020203" pitchFamily="18" charset="0"/>
              </a:rPr>
              <a:t>olarak; verilen emir ve görevleri tam ve zamanında yapmamak, görev mahallinde kurumlarca belirlenen usul ve esasları yerine getirmemek, görevle ilgili resmi belge, araç ve gereçleri korumamak, bakımını yapmamak, hor kullanmak, </a:t>
            </a:r>
            <a:endParaRPr lang="tr-TR" dirty="0" smtClean="0">
              <a:latin typeface="Minion Pro" panose="02040503050201020203" pitchFamily="18" charset="0"/>
            </a:endParaRPr>
          </a:p>
          <a:p>
            <a:pPr marL="914400" lvl="1" indent="-457200" algn="just">
              <a:buFont typeface="+mj-lt"/>
              <a:buAutoNum type="alphaLcPeriod"/>
              <a:defRPr/>
            </a:pPr>
            <a:endParaRPr lang="tr-TR" dirty="0">
              <a:latin typeface="Minion Pro" panose="02040503050201020203" pitchFamily="18" charset="0"/>
            </a:endParaRPr>
          </a:p>
          <a:p>
            <a:pPr marL="914400" lvl="1" indent="-457200" algn="just">
              <a:buFont typeface="+mj-lt"/>
              <a:buAutoNum type="alphaLcPeriod"/>
              <a:defRPr/>
            </a:pPr>
            <a:r>
              <a:rPr lang="tr-TR" dirty="0" smtClean="0">
                <a:latin typeface="Minion Pro" panose="02040503050201020203" pitchFamily="18" charset="0"/>
              </a:rPr>
              <a:t>Özürsüz </a:t>
            </a:r>
            <a:r>
              <a:rPr lang="tr-TR" dirty="0">
                <a:latin typeface="Minion Pro" panose="02040503050201020203" pitchFamily="18" charset="0"/>
              </a:rPr>
              <a:t>olarak bir veya iki gün göreve gelmemek, </a:t>
            </a:r>
            <a:endParaRPr lang="tr-TR" dirty="0" smtClean="0">
              <a:latin typeface="Minion Pro" panose="02040503050201020203" pitchFamily="18" charset="0"/>
            </a:endParaRPr>
          </a:p>
          <a:p>
            <a:pPr marL="914400" lvl="1" indent="-457200" algn="just">
              <a:buFont typeface="+mj-lt"/>
              <a:buAutoNum type="alphaLcPeriod"/>
              <a:defRPr/>
            </a:pPr>
            <a:endParaRPr lang="tr-TR" dirty="0">
              <a:latin typeface="Minion Pro" panose="02040503050201020203" pitchFamily="18" charset="0"/>
            </a:endParaRPr>
          </a:p>
          <a:p>
            <a:pPr marL="914400" lvl="1" indent="-457200" algn="just">
              <a:buFont typeface="+mj-lt"/>
              <a:buAutoNum type="alphaLcPeriod"/>
              <a:defRPr/>
            </a:pPr>
            <a:r>
              <a:rPr lang="tr-TR" dirty="0" smtClean="0">
                <a:latin typeface="Minion Pro" panose="02040503050201020203" pitchFamily="18" charset="0"/>
              </a:rPr>
              <a:t>Devlete </a:t>
            </a:r>
            <a:r>
              <a:rPr lang="tr-TR" dirty="0">
                <a:latin typeface="Minion Pro" panose="02040503050201020203" pitchFamily="18" charset="0"/>
              </a:rPr>
              <a:t>ait resmi belge, araç, gereç ve benzerlerini özel menfaat sağlamak için kullanmak</a:t>
            </a:r>
            <a:r>
              <a:rPr lang="tr-TR" dirty="0" smtClean="0">
                <a:latin typeface="Minion Pro" panose="02040503050201020203" pitchFamily="18" charset="0"/>
              </a:rPr>
              <a:t>,</a:t>
            </a:r>
          </a:p>
          <a:p>
            <a:pPr marL="914400" lvl="1" indent="-457200" algn="just">
              <a:buFont typeface="+mj-lt"/>
              <a:buAutoNum type="alphaLcPeriod"/>
              <a:defRPr/>
            </a:pPr>
            <a:endParaRPr lang="tr-TR" dirty="0">
              <a:latin typeface="Minion Pro" panose="02040503050201020203" pitchFamily="18" charset="0"/>
            </a:endParaRPr>
          </a:p>
          <a:p>
            <a:pPr marL="914400" lvl="1" indent="-457200" algn="just">
              <a:buFont typeface="+mj-lt"/>
              <a:buAutoNum type="alphaLcPeriod"/>
              <a:defRPr/>
            </a:pPr>
            <a:r>
              <a:rPr lang="tr-TR" dirty="0" smtClean="0">
                <a:latin typeface="Minion Pro" panose="02040503050201020203" pitchFamily="18" charset="0"/>
              </a:rPr>
              <a:t>Görevle </a:t>
            </a:r>
            <a:r>
              <a:rPr lang="tr-TR" dirty="0">
                <a:latin typeface="Minion Pro" panose="02040503050201020203" pitchFamily="18" charset="0"/>
              </a:rPr>
              <a:t>ilgili konularda yükümlü olduğu kişilere yalan ve yanlış beyanda bulunmak,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633" y="0"/>
            <a:ext cx="1141367" cy="1177104"/>
          </a:xfrm>
          <a:prstGeom prst="rect">
            <a:avLst/>
          </a:prstGeom>
        </p:spPr>
      </p:pic>
      <p:sp>
        <p:nvSpPr>
          <p:cNvPr id="3" name="Slayt Numarası Yer Tutucusu 2"/>
          <p:cNvSpPr>
            <a:spLocks noGrp="1"/>
          </p:cNvSpPr>
          <p:nvPr>
            <p:ph type="sldNum" sz="quarter" idx="12"/>
          </p:nvPr>
        </p:nvSpPr>
        <p:spPr/>
        <p:txBody>
          <a:bodyPr/>
          <a:lstStyle/>
          <a:p>
            <a:pPr>
              <a:defRPr/>
            </a:pPr>
            <a:fld id="{7DD282B4-FBA4-4A1E-BD40-41BDB66442AA}" type="slidenum">
              <a:rPr lang="tr-TR" smtClean="0"/>
              <a:pPr>
                <a:defRPr/>
              </a:pPr>
              <a:t>9</a:t>
            </a:fld>
            <a:endParaRPr lang="tr-TR"/>
          </a:p>
        </p:txBody>
      </p:sp>
      <p:sp>
        <p:nvSpPr>
          <p:cNvPr id="5" name="Dikdörtgen 4"/>
          <p:cNvSpPr/>
          <p:nvPr/>
        </p:nvSpPr>
        <p:spPr>
          <a:xfrm rot="16200000">
            <a:off x="-3238133" y="3237676"/>
            <a:ext cx="6844683" cy="369332"/>
          </a:xfrm>
          <a:prstGeom prst="rect">
            <a:avLst/>
          </a:prstGeom>
        </p:spPr>
        <p:txBody>
          <a:bodyPr wrap="square">
            <a:spAutoFit/>
          </a:bodyPr>
          <a:lstStyle/>
          <a:p>
            <a:pPr algn="ctr"/>
            <a:r>
              <a:rPr lang="tr-TR" sz="1800" b="1" dirty="0">
                <a:solidFill>
                  <a:srgbClr val="1F497D"/>
                </a:solidFill>
                <a:latin typeface="Adobe Caslon Pro" panose="0205050205050A020403" pitchFamily="18" charset="-94"/>
              </a:rPr>
              <a:t>Ayşe </a:t>
            </a:r>
            <a:r>
              <a:rPr lang="tr-TR" sz="1800" b="1" dirty="0" smtClean="0">
                <a:solidFill>
                  <a:srgbClr val="1F497D"/>
                </a:solidFill>
                <a:latin typeface="Adobe Caslon Pro" panose="0205050205050A020403" pitchFamily="18" charset="-94"/>
              </a:rPr>
              <a:t>COŞKUN - </a:t>
            </a:r>
            <a:r>
              <a:rPr lang="tr-TR" sz="1050" b="1" dirty="0" smtClean="0">
                <a:solidFill>
                  <a:srgbClr val="1F497D"/>
                </a:solidFill>
                <a:latin typeface="Adobe Caslon Pro" panose="0205050205050A020403" pitchFamily="18" charset="-94"/>
              </a:rPr>
              <a:t> </a:t>
            </a:r>
            <a:r>
              <a:rPr lang="tr-TR" sz="1400" b="1" dirty="0" smtClean="0">
                <a:solidFill>
                  <a:srgbClr val="1F497D"/>
                </a:solidFill>
                <a:latin typeface="Adobe Caslon Pro" panose="0205050205050A020403" pitchFamily="18" charset="-94"/>
              </a:rPr>
              <a:t>Bursa </a:t>
            </a:r>
            <a:r>
              <a:rPr lang="tr-TR" sz="1400" b="1" dirty="0">
                <a:solidFill>
                  <a:srgbClr val="1F497D"/>
                </a:solidFill>
                <a:latin typeface="Adobe Caslon Pro" panose="0205050205050A020403" pitchFamily="18" charset="-94"/>
              </a:rPr>
              <a:t>Vergi Dairesi </a:t>
            </a:r>
            <a:r>
              <a:rPr lang="tr-TR" sz="1400" b="1" dirty="0" smtClean="0">
                <a:solidFill>
                  <a:srgbClr val="1F497D"/>
                </a:solidFill>
                <a:latin typeface="Adobe Caslon Pro" panose="0205050205050A020403" pitchFamily="18" charset="-94"/>
              </a:rPr>
              <a:t>Başkanlığı - Gelir </a:t>
            </a:r>
            <a:r>
              <a:rPr lang="tr-TR" sz="1400" b="1" dirty="0">
                <a:solidFill>
                  <a:srgbClr val="1F497D"/>
                </a:solidFill>
                <a:latin typeface="Adobe Caslon Pro" panose="0205050205050A020403" pitchFamily="18" charset="-94"/>
              </a:rPr>
              <a:t>İdaresi Grup Müdürü</a:t>
            </a:r>
            <a:endParaRPr lang="tr-TR" sz="1800" b="1" dirty="0">
              <a:solidFill>
                <a:srgbClr val="1F497D"/>
              </a:solidFill>
              <a:latin typeface="Adobe Caslon Pro" panose="0205050205050A020403" pitchFamily="18" charset="-9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Crop" id="{EC9488ED-E761-4D60-9AC4-764D1FE2C171}" vid="{CE19780C-D67D-4C13-9DE9-A52BC3BA51B4}"/>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TM02900688[[fn=Model]]</Template>
  <TotalTime>124009</TotalTime>
  <Words>4473</Words>
  <Application>Microsoft Office PowerPoint</Application>
  <PresentationFormat>Ekran Gösterisi (4:3)</PresentationFormat>
  <Paragraphs>513</Paragraphs>
  <Slides>53</Slides>
  <Notes>1</Notes>
  <HiddenSlides>0</HiddenSlides>
  <MMClips>0</MMClips>
  <ScaleCrop>false</ScaleCrop>
  <HeadingPairs>
    <vt:vector size="4" baseType="variant">
      <vt:variant>
        <vt:lpstr>Tema</vt:lpstr>
      </vt:variant>
      <vt:variant>
        <vt:i4>2</vt:i4>
      </vt:variant>
      <vt:variant>
        <vt:lpstr>Slayt Başlıkları</vt:lpstr>
      </vt:variant>
      <vt:variant>
        <vt:i4>53</vt:i4>
      </vt:variant>
    </vt:vector>
  </HeadingPairs>
  <TitlesOfParts>
    <vt:vector size="55" baseType="lpstr">
      <vt:lpstr>HDOfficeLightV0</vt:lpstr>
      <vt:lpstr>Crop</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BÖLÜM 8 – GÖREVDEN UZAKLAŞTIRMA</vt:lpstr>
      <vt:lpstr>PowerPoint Sunusu</vt:lpstr>
      <vt:lpstr>PowerPoint Sunusu</vt:lpstr>
      <vt:lpstr>PowerPoint Sunusu</vt:lpstr>
      <vt:lpstr>GENEL KURALLAR</vt:lpstr>
      <vt:lpstr>PowerPoint Sunusu</vt:lpstr>
      <vt:lpstr>PowerPoint Sunusu</vt:lpstr>
      <vt:lpstr>PowerPoint Sunusu</vt:lpstr>
      <vt:lpstr>PowerPoint Sunusu</vt:lpstr>
      <vt:lpstr>KARŞILAŞTIĞIMIZ SORUNLAR VE  ÇÖZÜM ÖNERİLERİ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Gelirler Genel Müdürlüğü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HESAP  SINIFLARI ___________________________________</dc:title>
  <dc:creator>GGM</dc:creator>
  <cp:keywords>TÜRKER</cp:keywords>
  <cp:lastModifiedBy>User</cp:lastModifiedBy>
  <cp:revision>721</cp:revision>
  <dcterms:created xsi:type="dcterms:W3CDTF">2006-01-08T16:39:53Z</dcterms:created>
  <dcterms:modified xsi:type="dcterms:W3CDTF">2019-03-18T07:20:10Z</dcterms:modified>
</cp:coreProperties>
</file>