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76"/>
  </p:notesMasterIdLst>
  <p:sldIdLst>
    <p:sldId id="444" r:id="rId2"/>
    <p:sldId id="376" r:id="rId3"/>
    <p:sldId id="377" r:id="rId4"/>
    <p:sldId id="378" r:id="rId5"/>
    <p:sldId id="379" r:id="rId6"/>
    <p:sldId id="380" r:id="rId7"/>
    <p:sldId id="381" r:id="rId8"/>
    <p:sldId id="382" r:id="rId9"/>
    <p:sldId id="383" r:id="rId10"/>
    <p:sldId id="387" r:id="rId11"/>
    <p:sldId id="388" r:id="rId12"/>
    <p:sldId id="389" r:id="rId13"/>
    <p:sldId id="395" r:id="rId14"/>
    <p:sldId id="455" r:id="rId15"/>
    <p:sldId id="461" r:id="rId16"/>
    <p:sldId id="456" r:id="rId17"/>
    <p:sldId id="457" r:id="rId18"/>
    <p:sldId id="458" r:id="rId19"/>
    <p:sldId id="462" r:id="rId20"/>
    <p:sldId id="459" r:id="rId21"/>
    <p:sldId id="460" r:id="rId22"/>
    <p:sldId id="396" r:id="rId23"/>
    <p:sldId id="397" r:id="rId24"/>
    <p:sldId id="398" r:id="rId25"/>
    <p:sldId id="399" r:id="rId26"/>
    <p:sldId id="400" r:id="rId27"/>
    <p:sldId id="401" r:id="rId28"/>
    <p:sldId id="402" r:id="rId29"/>
    <p:sldId id="403" r:id="rId30"/>
    <p:sldId id="404" r:id="rId31"/>
    <p:sldId id="405" r:id="rId32"/>
    <p:sldId id="464" r:id="rId33"/>
    <p:sldId id="406" r:id="rId34"/>
    <p:sldId id="407" r:id="rId35"/>
    <p:sldId id="463" r:id="rId36"/>
    <p:sldId id="408" r:id="rId37"/>
    <p:sldId id="409" r:id="rId38"/>
    <p:sldId id="410" r:id="rId39"/>
    <p:sldId id="411" r:id="rId40"/>
    <p:sldId id="412" r:id="rId41"/>
    <p:sldId id="413" r:id="rId42"/>
    <p:sldId id="414" r:id="rId43"/>
    <p:sldId id="415" r:id="rId44"/>
    <p:sldId id="416" r:id="rId45"/>
    <p:sldId id="417" r:id="rId46"/>
    <p:sldId id="418" r:id="rId47"/>
    <p:sldId id="419" r:id="rId48"/>
    <p:sldId id="420" r:id="rId49"/>
    <p:sldId id="421" r:id="rId50"/>
    <p:sldId id="422" r:id="rId51"/>
    <p:sldId id="423" r:id="rId52"/>
    <p:sldId id="424" r:id="rId53"/>
    <p:sldId id="425" r:id="rId54"/>
    <p:sldId id="426" r:id="rId55"/>
    <p:sldId id="427" r:id="rId56"/>
    <p:sldId id="428" r:id="rId57"/>
    <p:sldId id="429" r:id="rId58"/>
    <p:sldId id="430" r:id="rId59"/>
    <p:sldId id="431" r:id="rId60"/>
    <p:sldId id="432" r:id="rId61"/>
    <p:sldId id="433" r:id="rId62"/>
    <p:sldId id="434" r:id="rId63"/>
    <p:sldId id="435" r:id="rId64"/>
    <p:sldId id="436" r:id="rId65"/>
    <p:sldId id="437" r:id="rId66"/>
    <p:sldId id="438" r:id="rId67"/>
    <p:sldId id="439" r:id="rId68"/>
    <p:sldId id="440" r:id="rId69"/>
    <p:sldId id="441" r:id="rId70"/>
    <p:sldId id="467" r:id="rId71"/>
    <p:sldId id="470" r:id="rId72"/>
    <p:sldId id="468" r:id="rId73"/>
    <p:sldId id="469" r:id="rId74"/>
    <p:sldId id="442" r:id="rId7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4660"/>
  </p:normalViewPr>
  <p:slideViewPr>
    <p:cSldViewPr snapToGrid="0">
      <p:cViewPr varScale="1">
        <p:scale>
          <a:sx n="108" d="100"/>
          <a:sy n="108" d="100"/>
        </p:scale>
        <p:origin x="157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549DA2-7930-4351-9ECA-DC777FF3BAF2}" type="datetimeFigureOut">
              <a:rPr lang="tr-TR" smtClean="0"/>
              <a:t>17.01.2022</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81EAC-0122-48FF-9FB9-357066E96965}" type="slidenum">
              <a:rPr lang="tr-TR" smtClean="0"/>
              <a:t>‹#›</a:t>
            </a:fld>
            <a:endParaRPr lang="tr-TR"/>
          </a:p>
        </p:txBody>
      </p:sp>
    </p:spTree>
    <p:extLst>
      <p:ext uri="{BB962C8B-B14F-4D97-AF65-F5344CB8AC3E}">
        <p14:creationId xmlns:p14="http://schemas.microsoft.com/office/powerpoint/2010/main" val="1584284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371600" y="1143000"/>
            <a:ext cx="4114800" cy="3086100"/>
          </a:xfrm>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EC9B636-1AE1-4093-B302-82F72BB0308D}" type="slidenum">
              <a:rPr lang="tr-TR" smtClean="0"/>
              <a:t>74</a:t>
            </a:fld>
            <a:endParaRPr lang="tr-TR"/>
          </a:p>
        </p:txBody>
      </p:sp>
    </p:spTree>
    <p:extLst>
      <p:ext uri="{BB962C8B-B14F-4D97-AF65-F5344CB8AC3E}">
        <p14:creationId xmlns:p14="http://schemas.microsoft.com/office/powerpoint/2010/main" val="694768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0DD6181-96ED-4C3C-8EF3-879E1E867CBC}" type="datetimeFigureOut">
              <a:rPr lang="tr-TR" smtClean="0"/>
              <a:t>17.01.2022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224500735"/>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0DD6181-96ED-4C3C-8EF3-879E1E867CBC}" type="datetimeFigureOut">
              <a:rPr lang="tr-TR" smtClean="0"/>
              <a:t>17.01.2022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418528690"/>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0DD6181-96ED-4C3C-8EF3-879E1E867CBC}" type="datetimeFigureOut">
              <a:rPr lang="tr-TR" smtClean="0"/>
              <a:t>17.01.2022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57169365"/>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0DD6181-96ED-4C3C-8EF3-879E1E867CBC}" type="datetimeFigureOut">
              <a:rPr lang="tr-TR" smtClean="0"/>
              <a:t>17.01.2022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2589370929"/>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0DD6181-96ED-4C3C-8EF3-879E1E867CBC}" type="datetimeFigureOut">
              <a:rPr lang="tr-TR" smtClean="0"/>
              <a:t>17.01.2022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90999088"/>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0DD6181-96ED-4C3C-8EF3-879E1E867CBC}" type="datetimeFigureOut">
              <a:rPr lang="tr-TR" smtClean="0"/>
              <a:t>17.01.2022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4049526859"/>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0DD6181-96ED-4C3C-8EF3-879E1E867CBC}" type="datetimeFigureOut">
              <a:rPr lang="tr-TR" smtClean="0"/>
              <a:t>17.01.2022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2019000115"/>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0DD6181-96ED-4C3C-8EF3-879E1E867CBC}" type="datetimeFigureOut">
              <a:rPr lang="tr-TR" smtClean="0"/>
              <a:t>17.01.2022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22303536"/>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0DD6181-96ED-4C3C-8EF3-879E1E867CBC}" type="datetimeFigureOut">
              <a:rPr lang="tr-TR" smtClean="0"/>
              <a:t>17.01.2022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2929947396"/>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0DD6181-96ED-4C3C-8EF3-879E1E867CBC}" type="datetimeFigureOut">
              <a:rPr lang="tr-TR" smtClean="0"/>
              <a:t>17.01.2022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397026383"/>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0DD6181-96ED-4C3C-8EF3-879E1E867CBC}" type="datetimeFigureOut">
              <a:rPr lang="tr-TR" smtClean="0"/>
              <a:t>17.01.2022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4277850751"/>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0DD6181-96ED-4C3C-8EF3-879E1E867CBC}" type="datetimeFigureOut">
              <a:rPr lang="tr-TR" smtClean="0"/>
              <a:t>17.01.2022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3919370602"/>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10DD6181-96ED-4C3C-8EF3-879E1E867CBC}" type="datetimeFigureOut">
              <a:rPr lang="tr-TR" smtClean="0"/>
              <a:t>17.01.2022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142078452"/>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DD6181-96ED-4C3C-8EF3-879E1E867CBC}" type="datetimeFigureOut">
              <a:rPr lang="tr-TR" smtClean="0"/>
              <a:t>17.01.2022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92755089"/>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10DD6181-96ED-4C3C-8EF3-879E1E867CBC}" type="datetimeFigureOut">
              <a:rPr lang="tr-TR" smtClean="0"/>
              <a:t>17.01.2022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376718910"/>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10DD6181-96ED-4C3C-8EF3-879E1E867CBC}" type="datetimeFigureOut">
              <a:rPr lang="tr-TR" smtClean="0"/>
              <a:t>17.01.2022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698504613"/>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DD6181-96ED-4C3C-8EF3-879E1E867CBC}" type="datetimeFigureOut">
              <a:rPr lang="tr-TR" smtClean="0"/>
              <a:t>17.01.2022</a:t>
            </a:fld>
            <a:endParaRPr lang="tr-T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BCE501A-FBEC-436F-9A73-422FF19295EA}" type="slidenum">
              <a:rPr lang="tr-TR" smtClean="0"/>
              <a:t>‹#›</a:t>
            </a:fld>
            <a:endParaRPr lang="tr-TR"/>
          </a:p>
        </p:txBody>
      </p:sp>
    </p:spTree>
    <p:extLst>
      <p:ext uri="{BB962C8B-B14F-4D97-AF65-F5344CB8AC3E}">
        <p14:creationId xmlns:p14="http://schemas.microsoft.com/office/powerpoint/2010/main" val="951394916"/>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Lst>
  <p:transition spd="slow">
    <p:wipe/>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3000" y="1167919"/>
            <a:ext cx="7886700" cy="1879036"/>
          </a:xfrm>
        </p:spPr>
        <p:txBody>
          <a:bodyPr>
            <a:normAutofit/>
          </a:bodyPr>
          <a:lstStyle/>
          <a:p>
            <a:pPr algn="ctr"/>
            <a:r>
              <a:rPr lang="tr-TR" b="1" dirty="0">
                <a:solidFill>
                  <a:srgbClr val="0070C0"/>
                </a:solidFill>
                <a:latin typeface="Arial" panose="020B0604020202020204" pitchFamily="34" charset="0"/>
                <a:cs typeface="Arial" panose="020B0604020202020204" pitchFamily="34" charset="0"/>
              </a:rPr>
              <a:t>KOLLUK GÖZETİM İLE İLGİLİ HUKUKİ DÜZENLEMELER</a:t>
            </a:r>
          </a:p>
        </p:txBody>
      </p:sp>
      <p:sp>
        <p:nvSpPr>
          <p:cNvPr id="3" name="Metin Yer Tutucusu 2"/>
          <p:cNvSpPr>
            <a:spLocks noGrp="1"/>
          </p:cNvSpPr>
          <p:nvPr>
            <p:ph type="body" idx="1"/>
          </p:nvPr>
        </p:nvSpPr>
        <p:spPr>
          <a:xfrm>
            <a:off x="510867" y="3399408"/>
            <a:ext cx="7850618" cy="3054146"/>
          </a:xfrm>
        </p:spPr>
        <p:txBody>
          <a:bodyPr>
            <a:noAutofit/>
          </a:bodyPr>
          <a:lstStyle/>
          <a:p>
            <a:pPr algn="ctr"/>
            <a:r>
              <a:rPr lang="tr-TR" sz="2800" dirty="0"/>
              <a:t>								</a:t>
            </a:r>
          </a:p>
          <a:p>
            <a:pPr algn="ctr"/>
            <a:r>
              <a:rPr lang="tr-TR" sz="2800" b="1" dirty="0">
                <a:solidFill>
                  <a:schemeClr val="tx1"/>
                </a:solidFill>
                <a:latin typeface="Arial" panose="020B0604020202020204" pitchFamily="34" charset="0"/>
                <a:cs typeface="Arial" panose="020B0604020202020204" pitchFamily="34" charset="0"/>
              </a:rPr>
              <a:t>  </a:t>
            </a:r>
            <a:r>
              <a:rPr lang="tr-TR" sz="2800" b="1" dirty="0">
                <a:solidFill>
                  <a:srgbClr val="0070C0"/>
                </a:solidFill>
                <a:latin typeface="Arial" panose="020B0604020202020204" pitchFamily="34" charset="0"/>
                <a:cs typeface="Arial" panose="020B0604020202020204" pitchFamily="34" charset="0"/>
              </a:rPr>
              <a:t>Abdurrahman UMUR</a:t>
            </a:r>
          </a:p>
          <a:p>
            <a:pPr algn="ctr"/>
            <a:r>
              <a:rPr lang="tr-TR" sz="2800" b="1" dirty="0">
                <a:solidFill>
                  <a:srgbClr val="0070C0"/>
                </a:solidFill>
                <a:latin typeface="Arial" panose="020B0604020202020204" pitchFamily="34" charset="0"/>
                <a:cs typeface="Arial" panose="020B0604020202020204" pitchFamily="34" charset="0"/>
              </a:rPr>
              <a:t>  İl İdare Kurulu Müdürü</a:t>
            </a:r>
          </a:p>
          <a:p>
            <a:pPr algn="ctr"/>
            <a:endParaRPr lang="tr-TR" sz="2800" b="1" dirty="0">
              <a:solidFill>
                <a:schemeClr val="tx1"/>
              </a:solidFill>
              <a:latin typeface="Arial" panose="020B0604020202020204" pitchFamily="34" charset="0"/>
              <a:cs typeface="Arial" panose="020B0604020202020204" pitchFamily="34" charset="0"/>
            </a:endParaRPr>
          </a:p>
          <a:p>
            <a:pPr algn="ctr"/>
            <a:r>
              <a:rPr lang="tr-TR" sz="2400" b="1" dirty="0">
                <a:solidFill>
                  <a:schemeClr val="accent1"/>
                </a:solidFill>
                <a:latin typeface="Arial" panose="020B0604020202020204" pitchFamily="34" charset="0"/>
                <a:cs typeface="Arial" panose="020B0604020202020204" pitchFamily="34" charset="0"/>
              </a:rPr>
              <a:t>Ocak 2022</a:t>
            </a:r>
            <a:endParaRPr lang="tr-TR" sz="2800" b="1" dirty="0">
              <a:solidFill>
                <a:schemeClr val="tx1"/>
              </a:solidFill>
              <a:latin typeface="Arial" panose="020B0604020202020204" pitchFamily="34" charset="0"/>
              <a:cs typeface="Arial" panose="020B0604020202020204" pitchFamily="34" charset="0"/>
            </a:endParaRP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spTree>
    <p:extLst>
      <p:ext uri="{BB962C8B-B14F-4D97-AF65-F5344CB8AC3E}">
        <p14:creationId xmlns:p14="http://schemas.microsoft.com/office/powerpoint/2010/main" val="4282905577"/>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1512094" y="376240"/>
            <a:ext cx="6481763" cy="1252537"/>
          </a:xfrm>
        </p:spPr>
        <p:txBody>
          <a:bodyPr rtlCol="0">
            <a:normAutofit fontScale="90000"/>
          </a:bodyPr>
          <a:lstStyle/>
          <a:p>
            <a:pPr algn="ctr">
              <a:defRPr/>
            </a:pPr>
            <a:r>
              <a:rPr lang="tr-TR" sz="3000" b="1" dirty="0">
                <a:solidFill>
                  <a:srgbClr val="0070C0"/>
                </a:solidFill>
                <a:latin typeface="Arial" panose="020B0604020202020204" pitchFamily="34" charset="0"/>
                <a:cs typeface="Arial" panose="020B0604020202020204" pitchFamily="34" charset="0"/>
              </a:rPr>
              <a:t>MÜLKİYE MÜFETTİŞLERİ TARAFINDAN SORUŞTURULACAK SUÇLAR  </a:t>
            </a:r>
          </a:p>
        </p:txBody>
      </p:sp>
      <p:sp>
        <p:nvSpPr>
          <p:cNvPr id="2" name="1 İçerik Yer Tutucusu"/>
          <p:cNvSpPr>
            <a:spLocks noGrp="1"/>
          </p:cNvSpPr>
          <p:nvPr>
            <p:ph idx="1"/>
          </p:nvPr>
        </p:nvSpPr>
        <p:spPr>
          <a:xfrm>
            <a:off x="339132" y="1714501"/>
            <a:ext cx="8621486" cy="4810125"/>
          </a:xfrm>
        </p:spPr>
        <p:txBody>
          <a:bodyPr rtlCol="0">
            <a:normAutofit fontScale="85000" lnSpcReduction="10000"/>
          </a:bodyPr>
          <a:lstStyle/>
          <a:p>
            <a:pPr marL="624078" indent="-514350" algn="just">
              <a:lnSpc>
                <a:spcPct val="120000"/>
              </a:lnSpc>
              <a:buFont typeface="+mj-lt"/>
              <a:buAutoNum type="arabicPeriod"/>
              <a:defRPr/>
            </a:pPr>
            <a:r>
              <a:rPr lang="tr-TR" sz="2400" b="1" u="sng" dirty="0">
                <a:solidFill>
                  <a:srgbClr val="FF0000"/>
                </a:solidFill>
                <a:latin typeface="Arial" panose="020B0604020202020204" pitchFamily="34" charset="0"/>
                <a:cs typeface="Arial" panose="020B0604020202020204" pitchFamily="34" charset="0"/>
              </a:rPr>
              <a:t>Öldürme suçu, </a:t>
            </a:r>
          </a:p>
          <a:p>
            <a:pPr marL="624078" indent="-514350" algn="just">
              <a:lnSpc>
                <a:spcPct val="120000"/>
              </a:lnSpc>
              <a:buFont typeface="+mj-lt"/>
              <a:buAutoNum type="arabicPeriod"/>
              <a:defRPr/>
            </a:pPr>
            <a:r>
              <a:rPr lang="tr-TR" sz="2400" b="1" u="sng" dirty="0">
                <a:solidFill>
                  <a:srgbClr val="FF0000"/>
                </a:solidFill>
                <a:latin typeface="Arial" panose="020B0604020202020204" pitchFamily="34" charset="0"/>
                <a:cs typeface="Arial" panose="020B0604020202020204" pitchFamily="34" charset="0"/>
              </a:rPr>
              <a:t>Kasten yaralama suçu, </a:t>
            </a:r>
          </a:p>
          <a:p>
            <a:pPr marL="624078" indent="-514350" algn="just">
              <a:lnSpc>
                <a:spcPct val="120000"/>
              </a:lnSpc>
              <a:buFont typeface="+mj-lt"/>
              <a:buAutoNum type="arabicPeriod"/>
              <a:defRPr/>
            </a:pPr>
            <a:r>
              <a:rPr lang="tr-TR" sz="2400" b="1" u="sng" dirty="0">
                <a:solidFill>
                  <a:srgbClr val="FF0000"/>
                </a:solidFill>
                <a:latin typeface="Arial" panose="020B0604020202020204" pitchFamily="34" charset="0"/>
                <a:cs typeface="Arial" panose="020B0604020202020204" pitchFamily="34" charset="0"/>
              </a:rPr>
              <a:t>İşkence suçu, </a:t>
            </a:r>
          </a:p>
          <a:p>
            <a:pPr marL="624078" indent="-514350" algn="just">
              <a:lnSpc>
                <a:spcPct val="120000"/>
              </a:lnSpc>
              <a:buFont typeface="+mj-lt"/>
              <a:buAutoNum type="arabicPeriod"/>
              <a:defRPr/>
            </a:pPr>
            <a:r>
              <a:rPr lang="tr-TR" sz="2400" b="1" u="sng" dirty="0">
                <a:solidFill>
                  <a:srgbClr val="FF0000"/>
                </a:solidFill>
                <a:latin typeface="Arial" panose="020B0604020202020204" pitchFamily="34" charset="0"/>
                <a:cs typeface="Arial" panose="020B0604020202020204" pitchFamily="34" charset="0"/>
              </a:rPr>
              <a:t>Zor kullanma yetkisine ilişkin sınırın aşılması suçu, </a:t>
            </a:r>
          </a:p>
          <a:p>
            <a:pPr marL="624078" indent="-514350" algn="just">
              <a:lnSpc>
                <a:spcPct val="120000"/>
              </a:lnSpc>
              <a:buFont typeface="+mj-lt"/>
              <a:buAutoNum type="arabicPeriod"/>
              <a:defRPr/>
            </a:pPr>
            <a:r>
              <a:rPr lang="tr-TR" sz="2400" b="1" u="sng" dirty="0">
                <a:solidFill>
                  <a:srgbClr val="FF0000"/>
                </a:solidFill>
                <a:latin typeface="Arial" panose="020B0604020202020204" pitchFamily="34" charset="0"/>
                <a:cs typeface="Arial" panose="020B0604020202020204" pitchFamily="34" charset="0"/>
              </a:rPr>
              <a:t>Suç işlemek amacıyla örgüt kurma suçu,</a:t>
            </a:r>
          </a:p>
          <a:p>
            <a:pPr marL="624078" indent="-514350" algn="just">
              <a:lnSpc>
                <a:spcPct val="120000"/>
              </a:lnSpc>
              <a:buFont typeface="+mj-lt"/>
              <a:buAutoNum type="arabicPeriod"/>
              <a:defRPr/>
            </a:pPr>
            <a:r>
              <a:rPr lang="tr-TR" sz="2400" b="1" u="sng" dirty="0">
                <a:solidFill>
                  <a:srgbClr val="FF0000"/>
                </a:solidFill>
                <a:latin typeface="Arial" panose="020B0604020202020204" pitchFamily="34" charset="0"/>
                <a:cs typeface="Arial" panose="020B0604020202020204" pitchFamily="34" charset="0"/>
              </a:rPr>
              <a:t>Örgüt faaliyeti çerçevesinde işlenen suçlar</a:t>
            </a:r>
          </a:p>
          <a:p>
            <a:pPr marL="184150" indent="15875" algn="just">
              <a:lnSpc>
                <a:spcPct val="120000"/>
              </a:lnSpc>
              <a:buNone/>
              <a:defRPr/>
            </a:pPr>
            <a:r>
              <a:rPr lang="tr-TR" sz="2400" b="1" dirty="0">
                <a:latin typeface="Arial" panose="020B0604020202020204" pitchFamily="34" charset="0"/>
                <a:cs typeface="Arial" panose="020B0604020202020204" pitchFamily="34" charset="0"/>
              </a:rPr>
              <a:t>ile ilgili ön incelemelerin ve/veya disiplin soruşturmalarının uzmanlaştırılmış mülkiye müfettişleri tarafından yapılması esastır.</a:t>
            </a:r>
          </a:p>
          <a:p>
            <a:pPr marL="527050" indent="-342900" algn="just">
              <a:lnSpc>
                <a:spcPct val="120000"/>
              </a:lnSpc>
              <a:buFont typeface="Wingdings" panose="05000000000000000000" pitchFamily="2" charset="2"/>
              <a:buChar char="Ø"/>
              <a:defRPr/>
            </a:pPr>
            <a:r>
              <a:rPr lang="tr-TR" sz="2400" b="1" dirty="0">
                <a:latin typeface="Arial" panose="020B0604020202020204" pitchFamily="34" charset="0"/>
                <a:cs typeface="Arial" panose="020B0604020202020204" pitchFamily="34" charset="0"/>
              </a:rPr>
              <a:t>Cumhuriyet savcılarının doğrudan soruşturma yapabilmelerine ilişkin özel hükümler saklıdır. </a:t>
            </a:r>
          </a:p>
          <a:p>
            <a:pPr marL="527050" indent="-342900" algn="just">
              <a:lnSpc>
                <a:spcPct val="120000"/>
              </a:lnSpc>
              <a:buFont typeface="Wingdings" panose="05000000000000000000" pitchFamily="2" charset="2"/>
              <a:buChar char="Ø"/>
              <a:defRPr/>
            </a:pPr>
            <a:r>
              <a:rPr lang="tr-TR" sz="2400" b="1" dirty="0">
                <a:latin typeface="Arial" panose="020B0604020202020204" pitchFamily="34" charset="0"/>
                <a:cs typeface="Arial" panose="020B0604020202020204" pitchFamily="34" charset="0"/>
              </a:rPr>
              <a:t>Cumhuriyet Savcıları bu soruşturmaları bizzat ve öncelikle yapar.</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1323513514"/>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2 Başlık"/>
          <p:cNvSpPr>
            <a:spLocks noGrp="1"/>
          </p:cNvSpPr>
          <p:nvPr>
            <p:ph type="title"/>
          </p:nvPr>
        </p:nvSpPr>
        <p:spPr>
          <a:xfrm>
            <a:off x="1748774" y="376646"/>
            <a:ext cx="6172200" cy="1439862"/>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MERKEZİ KAYIT SİSTEMİ </a:t>
            </a:r>
          </a:p>
        </p:txBody>
      </p:sp>
      <p:sp>
        <p:nvSpPr>
          <p:cNvPr id="21506" name="1 İçerik Yer Tutucusu"/>
          <p:cNvSpPr>
            <a:spLocks noGrp="1"/>
          </p:cNvSpPr>
          <p:nvPr>
            <p:ph idx="1"/>
          </p:nvPr>
        </p:nvSpPr>
        <p:spPr>
          <a:xfrm>
            <a:off x="230818" y="1438183"/>
            <a:ext cx="8309499" cy="4572000"/>
          </a:xfrm>
        </p:spPr>
        <p:txBody>
          <a:bodyPr>
            <a:noAutofit/>
          </a:bodyPr>
          <a:lstStyle/>
          <a:p>
            <a:pPr algn="just" eaLnBrk="1" hangingPunct="1">
              <a:lnSpc>
                <a:spcPct val="150000"/>
              </a:lnSpc>
              <a:buFont typeface="Wingdings" panose="05000000000000000000" pitchFamily="2" charset="2"/>
              <a:buChar char="Ø"/>
            </a:pPr>
            <a:r>
              <a:rPr lang="tr-TR" altLang="tr-TR" sz="2000" b="1" dirty="0">
                <a:latin typeface="Arial" panose="020B0604020202020204" pitchFamily="34" charset="0"/>
                <a:cs typeface="Arial" panose="020B0604020202020204" pitchFamily="34" charset="0"/>
              </a:rPr>
              <a:t>Kolluk personeli hakkında Bakanlık ve bağlı kuruluşlar ile valilikler ve kaymakamlıklarca gerçekleştirilen ceza ve disiplin işlemlerinin anında izlenebileceği bir sistemdir.</a:t>
            </a:r>
          </a:p>
          <a:p>
            <a:pPr algn="just" eaLnBrk="1" hangingPunct="1">
              <a:lnSpc>
                <a:spcPct val="150000"/>
              </a:lnSpc>
              <a:buFont typeface="Wingdings" panose="05000000000000000000" pitchFamily="2" charset="2"/>
              <a:buChar char="Ø"/>
            </a:pPr>
            <a:r>
              <a:rPr lang="tr-TR" altLang="tr-TR" sz="2000" b="1" dirty="0">
                <a:latin typeface="Arial" panose="020B0604020202020204" pitchFamily="34" charset="0"/>
                <a:cs typeface="Arial" panose="020B0604020202020204" pitchFamily="34" charset="0"/>
              </a:rPr>
              <a:t>Kolluk personeliyle ilgili tüm ihbar ve şikayetler kaydedilir.</a:t>
            </a:r>
          </a:p>
          <a:p>
            <a:pPr algn="just" eaLnBrk="1" hangingPunct="1">
              <a:lnSpc>
                <a:spcPct val="150000"/>
              </a:lnSpc>
              <a:buFont typeface="Wingdings" panose="05000000000000000000" pitchFamily="2" charset="2"/>
              <a:buChar char="Ø"/>
            </a:pPr>
            <a:r>
              <a:rPr lang="tr-TR" altLang="tr-TR" sz="2000" b="1" dirty="0">
                <a:latin typeface="Arial" panose="020B0604020202020204" pitchFamily="34" charset="0"/>
                <a:cs typeface="Arial" panose="020B0604020202020204" pitchFamily="34" charset="0"/>
              </a:rPr>
              <a:t>Her bir ihbar veya şikayete ayrı bir numara verilir.</a:t>
            </a:r>
          </a:p>
          <a:p>
            <a:pPr algn="just" eaLnBrk="1" hangingPunct="1">
              <a:lnSpc>
                <a:spcPct val="150000"/>
              </a:lnSpc>
              <a:buFont typeface="Wingdings" panose="05000000000000000000" pitchFamily="2" charset="2"/>
              <a:buChar char="Ø"/>
            </a:pPr>
            <a:r>
              <a:rPr lang="tr-TR" altLang="tr-TR" sz="2000" b="1" dirty="0">
                <a:solidFill>
                  <a:srgbClr val="FF0000"/>
                </a:solidFill>
                <a:latin typeface="Arial" panose="020B0604020202020204" pitchFamily="34" charset="0"/>
                <a:cs typeface="Arial" panose="020B0604020202020204" pitchFamily="34" charset="0"/>
              </a:rPr>
              <a:t>Ceza veya disiplin işlemi gerektiren fiil ve hallerin</a:t>
            </a:r>
            <a:r>
              <a:rPr lang="tr-TR" altLang="tr-TR" sz="2000" b="1" u="sng" dirty="0">
                <a:solidFill>
                  <a:srgbClr val="FF0000"/>
                </a:solidFill>
                <a:latin typeface="Arial" panose="020B0604020202020204" pitchFamily="34" charset="0"/>
                <a:cs typeface="Arial" panose="020B0604020202020204" pitchFamily="34" charset="0"/>
              </a:rPr>
              <a:t> </a:t>
            </a:r>
            <a:r>
              <a:rPr lang="tr-TR" altLang="tr-TR" sz="2000" b="1" u="sng" dirty="0" err="1">
                <a:solidFill>
                  <a:srgbClr val="FF0000"/>
                </a:solidFill>
                <a:latin typeface="Arial" panose="020B0604020202020204" pitchFamily="34" charset="0"/>
                <a:cs typeface="Arial" panose="020B0604020202020204" pitchFamily="34" charset="0"/>
              </a:rPr>
              <a:t>re’sen</a:t>
            </a:r>
            <a:r>
              <a:rPr lang="tr-TR" altLang="tr-TR" sz="2000" b="1" u="sng" dirty="0">
                <a:solidFill>
                  <a:srgbClr val="FF0000"/>
                </a:solidFill>
                <a:latin typeface="Arial" panose="020B0604020202020204" pitchFamily="34" charset="0"/>
                <a:cs typeface="Arial" panose="020B0604020202020204" pitchFamily="34" charset="0"/>
              </a:rPr>
              <a:t> </a:t>
            </a:r>
            <a:r>
              <a:rPr lang="tr-TR" altLang="tr-TR" sz="2000" b="1" dirty="0">
                <a:solidFill>
                  <a:srgbClr val="FF0000"/>
                </a:solidFill>
                <a:latin typeface="Arial" panose="020B0604020202020204" pitchFamily="34" charset="0"/>
                <a:cs typeface="Arial" panose="020B0604020202020204" pitchFamily="34" charset="0"/>
              </a:rPr>
              <a:t>tespit edilmesi durumunda da Merkezi Kayıt Sisteminden bir numara verilir.</a:t>
            </a:r>
            <a:r>
              <a:rPr lang="tr-TR" altLang="tr-TR" sz="2000" b="1" dirty="0">
                <a:latin typeface="Arial" panose="020B0604020202020204" pitchFamily="34" charset="0"/>
                <a:cs typeface="Arial" panose="020B0604020202020204" pitchFamily="34" charset="0"/>
              </a:rPr>
              <a:t> </a:t>
            </a:r>
          </a:p>
          <a:p>
            <a:pPr algn="just" eaLnBrk="1" hangingPunct="1">
              <a:lnSpc>
                <a:spcPct val="150000"/>
              </a:lnSpc>
              <a:buFont typeface="Wingdings" panose="05000000000000000000" pitchFamily="2" charset="2"/>
              <a:buChar char="Ø"/>
            </a:pPr>
            <a:r>
              <a:rPr lang="tr-TR" altLang="tr-TR" sz="2000" b="1" dirty="0">
                <a:latin typeface="Arial" panose="020B0604020202020204" pitchFamily="34" charset="0"/>
                <a:cs typeface="Arial" panose="020B0604020202020204" pitchFamily="34" charset="0"/>
              </a:rPr>
              <a:t>Merkezi Kayıt Sistemine işlenen veriler kişisel veri sayılır.</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2878852872"/>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Başlık 2"/>
          <p:cNvSpPr>
            <a:spLocks noGrp="1"/>
          </p:cNvSpPr>
          <p:nvPr>
            <p:ph type="title"/>
          </p:nvPr>
        </p:nvSpPr>
        <p:spPr>
          <a:xfrm>
            <a:off x="703000" y="380556"/>
            <a:ext cx="7886700" cy="1325563"/>
          </a:xfrm>
        </p:spPr>
        <p:txBody>
          <a:bodyPr>
            <a:normAutofit/>
          </a:bodyPr>
          <a:lstStyle/>
          <a:p>
            <a:pPr algn="ctr"/>
            <a:r>
              <a:rPr lang="tr-TR" altLang="tr-TR" sz="4000" b="1" dirty="0">
                <a:solidFill>
                  <a:srgbClr val="0070C0"/>
                </a:solidFill>
                <a:latin typeface="Arial" panose="020B0604020202020204" pitchFamily="34" charset="0"/>
                <a:cs typeface="Arial" panose="020B0604020202020204" pitchFamily="34" charset="0"/>
              </a:rPr>
              <a:t>SEKRETARYA</a:t>
            </a:r>
          </a:p>
        </p:txBody>
      </p:sp>
      <p:sp>
        <p:nvSpPr>
          <p:cNvPr id="22530" name="İçerik Yer Tutucusu 1"/>
          <p:cNvSpPr>
            <a:spLocks noGrp="1"/>
          </p:cNvSpPr>
          <p:nvPr>
            <p:ph idx="1"/>
          </p:nvPr>
        </p:nvSpPr>
        <p:spPr>
          <a:xfrm>
            <a:off x="124536" y="904082"/>
            <a:ext cx="8241533" cy="4351338"/>
          </a:xfrm>
        </p:spPr>
        <p:txBody>
          <a:bodyPr>
            <a:normAutofit/>
          </a:bodyPr>
          <a:lstStyle/>
          <a:p>
            <a:pPr algn="just">
              <a:lnSpc>
                <a:spcPct val="150000"/>
              </a:lnSpc>
              <a:buFont typeface="Wingdings" panose="05000000000000000000" pitchFamily="2" charset="2"/>
              <a:buChar char="Ø"/>
            </a:pPr>
            <a:endParaRPr lang="tr-TR" altLang="tr-TR" sz="24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endParaRPr lang="tr-TR" altLang="tr-TR" sz="24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tr-TR" altLang="tr-TR" sz="2400" b="1" dirty="0">
                <a:latin typeface="Arial" panose="020B0604020202020204" pitchFamily="34" charset="0"/>
                <a:cs typeface="Arial" panose="020B0604020202020204" pitchFamily="34" charset="0"/>
              </a:rPr>
              <a:t>Komisyonun sekretarya hizmetleri, Mülkiye Teftiş Kurulu Başkanlığı tarafından yerine getirilir. Komisyonun sekretarya hizmetleri için Kurul bünyesinde şube müdürlükleri oluşturulur.</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3412412006"/>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42420" y="633647"/>
            <a:ext cx="7129728" cy="5021430"/>
          </a:xfrm>
          <a:prstGeom prst="rect">
            <a:avLst/>
          </a:prstGeom>
        </p:spPr>
        <p:txBody>
          <a:bodyPr wrap="square">
            <a:spAutoFit/>
          </a:bodyPr>
          <a:lstStyle/>
          <a:p>
            <a:pPr algn="ctr">
              <a:lnSpc>
                <a:spcPct val="150000"/>
              </a:lnSpc>
            </a:pPr>
            <a:r>
              <a:rPr lang="tr-TR" sz="3000" b="1" dirty="0">
                <a:solidFill>
                  <a:srgbClr val="0070C0"/>
                </a:solidFill>
                <a:latin typeface="Arial" panose="020B0604020202020204" pitchFamily="34" charset="0"/>
                <a:cs typeface="Arial" panose="020B0604020202020204" pitchFamily="34" charset="0"/>
              </a:rPr>
              <a:t>6713 SAYILI KOLLUK GÖZETİM KOMİSYONU KURULMASI HAKKINDA KANUNUN UYGULANMASINA DAİR YÖNETMELİK </a:t>
            </a:r>
          </a:p>
          <a:p>
            <a:pPr algn="just">
              <a:lnSpc>
                <a:spcPct val="150000"/>
              </a:lnSpc>
            </a:pPr>
            <a:endParaRPr lang="tr-TR" sz="3000" dirty="0">
              <a:latin typeface="Arial" panose="020B0604020202020204" pitchFamily="34" charset="0"/>
              <a:cs typeface="Arial" panose="020B0604020202020204" pitchFamily="34" charset="0"/>
            </a:endParaRPr>
          </a:p>
          <a:p>
            <a:pPr algn="just">
              <a:lnSpc>
                <a:spcPct val="150000"/>
              </a:lnSpc>
            </a:pPr>
            <a:r>
              <a:rPr lang="tr-TR" sz="3200" b="1" dirty="0">
                <a:latin typeface="Arial" panose="020B0604020202020204" pitchFamily="34" charset="0"/>
                <a:cs typeface="Arial" panose="020B0604020202020204" pitchFamily="34" charset="0"/>
              </a:rPr>
              <a:t>7 AĞUSTOS 2019 TARİH VE 30855 SAYILI R.G.</a:t>
            </a:r>
          </a:p>
        </p:txBody>
      </p:sp>
      <p:pic>
        <p:nvPicPr>
          <p:cNvPr id="5" name="Resim 4"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6" name="Resim 5"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3922466681"/>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820" y="-728776"/>
            <a:ext cx="8528997" cy="6458180"/>
          </a:xfrm>
        </p:spPr>
        <p:txBody>
          <a:bodyPr>
            <a:noAutofit/>
          </a:bodyPr>
          <a:lstStyle/>
          <a:p>
            <a:pPr marL="0" indent="0">
              <a:buNone/>
            </a:pPr>
            <a:endParaRPr lang="tr-TR" sz="2400" dirty="0"/>
          </a:p>
          <a:p>
            <a:endParaRPr lang="tr-TR" sz="2400" dirty="0"/>
          </a:p>
          <a:p>
            <a:endParaRPr lang="tr-TR" sz="2400" dirty="0"/>
          </a:p>
          <a:p>
            <a:endParaRPr lang="tr-TR" sz="2400" dirty="0"/>
          </a:p>
          <a:p>
            <a:pPr algn="just"/>
            <a:r>
              <a:rPr lang="tr-TR" sz="2400" b="1" dirty="0"/>
              <a:t>“6713 sayılı Kolluk Gözetim Komisyonu Kurulması Hakkında Kanunun Uygulanmasına Dair Yönetmelik” 3/5/2016 tarihli ve 6713 sayılı Kolluk Gözetim Komisyonu Kurulması Hakkında Kanuna dayanılarak hazırlanmıştır. Başka bir deyişle, bu </a:t>
            </a:r>
            <a:r>
              <a:rPr lang="tr-TR" sz="2400" b="1" u="sng" dirty="0"/>
              <a:t>Yönetmeliğin temel amacı</a:t>
            </a:r>
            <a:r>
              <a:rPr lang="tr-TR" sz="2400" b="1" dirty="0"/>
              <a:t>; </a:t>
            </a:r>
          </a:p>
          <a:p>
            <a:pPr algn="just"/>
            <a:r>
              <a:rPr lang="tr-TR" sz="2400" b="1" dirty="0"/>
              <a:t>Kolluk hakkındaki şikayetlerin incelenmesi, izlenmesi ve sonuçlandırılmasını sağlayan mevcut mekanizmaların daha etkili ve hızlı işlemesi, ayrıca kolluk şikayetlerinde saydamlığı sağlamak sureti ile kolluk kuvvetlerimizin töhmet altında kalmalarının önlenmesini hedefleyen 6713 sayılı Kanunun uygulanmasını sağlamaktır.</a:t>
            </a:r>
          </a:p>
          <a:p>
            <a:endParaRPr lang="tr-TR" sz="2400" dirty="0"/>
          </a:p>
        </p:txBody>
      </p:sp>
      <p:pic>
        <p:nvPicPr>
          <p:cNvPr id="4" name="Resim 3"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0969" y="81704"/>
            <a:ext cx="929696" cy="925862"/>
          </a:xfrm>
          <a:prstGeom prst="rect">
            <a:avLst/>
          </a:prstGeom>
          <a:noFill/>
          <a:ln>
            <a:noFill/>
          </a:ln>
        </p:spPr>
      </p:pic>
      <p:pic>
        <p:nvPicPr>
          <p:cNvPr id="6" name="Resim 5"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250" y="71324"/>
            <a:ext cx="944111" cy="997204"/>
          </a:xfrm>
          <a:prstGeom prst="rect">
            <a:avLst/>
          </a:prstGeom>
          <a:noFill/>
        </p:spPr>
      </p:pic>
    </p:spTree>
    <p:extLst>
      <p:ext uri="{BB962C8B-B14F-4D97-AF65-F5344CB8AC3E}">
        <p14:creationId xmlns:p14="http://schemas.microsoft.com/office/powerpoint/2010/main" val="1672414986"/>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7604" y="1442427"/>
            <a:ext cx="7886700" cy="4351338"/>
          </a:xfrm>
        </p:spPr>
        <p:txBody>
          <a:bodyPr>
            <a:normAutofit lnSpcReduction="10000"/>
          </a:bodyPr>
          <a:lstStyle/>
          <a:p>
            <a:pPr algn="just"/>
            <a:r>
              <a:rPr lang="tr-TR" sz="2400" b="1" dirty="0"/>
              <a:t>Bu bağlamda, 6713 sayılı Kanunda; </a:t>
            </a:r>
          </a:p>
          <a:p>
            <a:pPr algn="just"/>
            <a:r>
              <a:rPr lang="tr-TR" sz="2400" b="1" dirty="0"/>
              <a:t>Kolluk Gözetim Komisyonu sekretarya hizmetlerinin yürütülmesi, merkezi kayıt sistemin işleyişi ile Mülkiye Teftiş Kurulu içinde oluşturulacak müfettişler grubunun belirlenmesi, görevlendirilmesi ile hizmet içi eğitimlerine ilişkin usul ve esasların İçişleri Bakanlığı tarafından hazırlanarak Bakanlar Kurulu kararıyla yürürlüğe konulacak Yönetmeliklerle düzenleneceği hüküm altına alınmıştır. Yönetmelik bu hususlar ile Kanunda yer alan diğer hükümlerin uygulamasını düzenlemektedir. </a:t>
            </a:r>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7340"/>
            <a:ext cx="944111" cy="997204"/>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42019046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8600" y="1068529"/>
            <a:ext cx="7985704" cy="4311340"/>
          </a:xfrm>
        </p:spPr>
        <p:txBody>
          <a:bodyPr>
            <a:normAutofit/>
          </a:bodyPr>
          <a:lstStyle/>
          <a:p>
            <a:endParaRPr lang="tr-TR" dirty="0"/>
          </a:p>
          <a:p>
            <a:pPr algn="just"/>
            <a:r>
              <a:rPr lang="tr-TR" sz="2000" b="1" dirty="0"/>
              <a:t>Yönetmelik, 6713 sayılı Kanun hükümlerine paralel olarak, </a:t>
            </a:r>
            <a:r>
              <a:rPr lang="tr-TR" sz="2000" b="1" u="sng" dirty="0">
                <a:solidFill>
                  <a:srgbClr val="FF0000"/>
                </a:solidFill>
              </a:rPr>
              <a:t>Emniyet Genel Müdürlüğü, Jandarma Genel Komutanlığı ve Sahil Güvenlik Komutanlığında görev yapan kolluk görevlilerinin işlediği iddia edilen suçlarla veya disiplin cezasını gerektiren eylem, tutum ve davranışlarıyla ilgili idarî merciler tarafından yapılan iş ve işlemleri kapsamaktadır. </a:t>
            </a:r>
            <a:r>
              <a:rPr lang="tr-TR" sz="2000" b="1" dirty="0"/>
              <a:t>Bu iddialara ilişkin adlî merciler tarafından yürütülen iş ve işlemler, özel mevzuatında yer alan hükümler çerçevesinde yerine getirilmesine devam edilecektir.</a:t>
            </a:r>
          </a:p>
          <a:p>
            <a:pPr marL="0" indent="0" algn="just">
              <a:buNone/>
            </a:pPr>
            <a:endParaRPr lang="tr-TR" sz="2000" b="1" dirty="0"/>
          </a:p>
          <a:p>
            <a:pPr algn="just"/>
            <a:r>
              <a:rPr lang="tr-TR" sz="2000" b="1" dirty="0"/>
              <a:t>Bu amaçla hazırlanan Yönetmelik (4) kısımdan oluşmaktadır.</a:t>
            </a:r>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1324"/>
            <a:ext cx="904875" cy="997204"/>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77933587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816077"/>
            <a:ext cx="6775327" cy="5131962"/>
          </a:xfrm>
        </p:spPr>
        <p:txBody>
          <a:bodyPr>
            <a:normAutofit/>
          </a:bodyPr>
          <a:lstStyle/>
          <a:p>
            <a:endParaRPr lang="tr-TR" b="1" dirty="0"/>
          </a:p>
          <a:p>
            <a:pPr algn="just"/>
            <a:r>
              <a:rPr lang="tr-TR" b="1" dirty="0"/>
              <a:t>a)Birinci kısım iki bölümden oluşmaktadır.</a:t>
            </a:r>
          </a:p>
          <a:p>
            <a:pPr marL="0" indent="0" algn="just">
              <a:buNone/>
            </a:pPr>
            <a:endParaRPr lang="tr-TR" b="1" dirty="0"/>
          </a:p>
          <a:p>
            <a:pPr algn="just"/>
            <a:r>
              <a:rPr lang="tr-TR" b="1" dirty="0"/>
              <a:t>- Birinci bölümde, Yönetmelikte yer alan düzenlemelere açıklık getirmek amacıyla gerekli olan kavramların tanımlarına yer verilmektedir. </a:t>
            </a:r>
          </a:p>
          <a:p>
            <a:pPr algn="just"/>
            <a:endParaRPr lang="tr-TR" b="1" dirty="0"/>
          </a:p>
          <a:p>
            <a:pPr algn="just"/>
            <a:r>
              <a:rPr lang="tr-TR" b="1" dirty="0"/>
              <a:t>- İkinci bölümde kolluk şikâyet sisteminin temel ilkeleri düzenlenmektedir. Yönetmelikte kolluk şikâyet sistemine ilişkin olarak yürütülen bütün iş ve işlemlerin uzmanlaşma, şeffaflık, hesap verebilirlik, zamanlılık, katılımcılık ile bağımsızlık ve tarafsızlık ilkelerine uygun olarak yerine getirileceği hüküm altına alınmaktadır. </a:t>
            </a:r>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908659" cy="997204"/>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813405230"/>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3844" y="71324"/>
            <a:ext cx="7448203" cy="6001002"/>
          </a:xfrm>
        </p:spPr>
        <p:txBody>
          <a:bodyPr>
            <a:noAutofit/>
          </a:bodyPr>
          <a:lstStyle/>
          <a:p>
            <a:endParaRPr lang="tr-TR" sz="1800" dirty="0"/>
          </a:p>
          <a:p>
            <a:endParaRPr lang="tr-TR" sz="1800" dirty="0"/>
          </a:p>
          <a:p>
            <a:endParaRPr lang="tr-TR" sz="1800" dirty="0"/>
          </a:p>
          <a:p>
            <a:pPr algn="just"/>
            <a:r>
              <a:rPr lang="tr-TR" sz="2000" b="1" dirty="0"/>
              <a:t>b) İkinci kısım beş bölümden oluşmaktadır.</a:t>
            </a:r>
          </a:p>
          <a:p>
            <a:pPr algn="just"/>
            <a:endParaRPr lang="tr-TR" sz="2000" b="1" dirty="0"/>
          </a:p>
          <a:p>
            <a:pPr marL="0" indent="0" algn="just">
              <a:buNone/>
            </a:pPr>
            <a:r>
              <a:rPr lang="tr-TR" sz="2000" b="1" dirty="0"/>
              <a:t> Kanunda, Kolluk Gözetim Komisyonu özerk bir yapı şeklinde örgütlendirilmemiş, İçişleri Bakanlığı bünyesinde sürekli bir kurul olarak teşekkül ettirilmiştir. Komisyonun organik değil, fonksiyonel ve </a:t>
            </a:r>
            <a:r>
              <a:rPr lang="tr-TR" sz="2000" b="1" dirty="0" err="1"/>
              <a:t>operasyonel</a:t>
            </a:r>
            <a:r>
              <a:rPr lang="tr-TR" sz="2000" b="1" dirty="0"/>
              <a:t> anlamda bağımsızlığının sağlanması hedeflenmiştir.  Yönetmeliğin bu kısmında Kanun ile öngörmüş olan bu yapı çerçevesinde, Kolluk Gözetim Komisyonu’nun oluşumu, görev ve yetkileri ile çalışma usul ve esasları düzenlenmektedir. Komisyona Kanun ile verilen görev ve yetkiler ayrıntılı olarak ele alınmakta, hangi esaslar içerisinde yerine getirileceği hüküm altına alınmaktadır.</a:t>
            </a:r>
          </a:p>
          <a:p>
            <a:endParaRPr lang="tr-TR" sz="1400" dirty="0"/>
          </a:p>
          <a:p>
            <a:endParaRPr lang="tr-TR" sz="1400" dirty="0"/>
          </a:p>
          <a:p>
            <a:endParaRPr lang="tr-TR" sz="1400"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5106" y="93518"/>
            <a:ext cx="1091953" cy="1060716"/>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254894788"/>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091953"/>
            <a:ext cx="7094923" cy="5415379"/>
          </a:xfrm>
        </p:spPr>
        <p:txBody>
          <a:bodyPr>
            <a:normAutofit fontScale="70000" lnSpcReduction="20000"/>
          </a:bodyPr>
          <a:lstStyle/>
          <a:p>
            <a:pPr algn="just"/>
            <a:r>
              <a:rPr lang="tr-TR" sz="2600" b="1" dirty="0"/>
              <a:t>Komisyonun temel görevi, şikâyet sisteminin Kolluk Gözetim Komisyonu tarafından izlenmesi, gözetlenmesi ve standartlarının belirlenmesi konusunda önerilerde bulunmaktır. Komisyonun doğrudan </a:t>
            </a:r>
            <a:r>
              <a:rPr lang="tr-TR" sz="2600" b="1" dirty="0" err="1"/>
              <a:t>icrai</a:t>
            </a:r>
            <a:r>
              <a:rPr lang="tr-TR" sz="2600" b="1" dirty="0"/>
              <a:t> bir görevi bulunmamaktadır Kanun ile Kolluk Gözetim Komisyonunun merkezî bir otorite sıfatıyla kolluk şikâyet sistemine ilişkin konularda Jandarma Genel Komutanlığı, Emniyet Genel Müdürlüğü ve Sahil Güvenlik Komutanlığı arasında uygulama birliğini sağlaması hedeflenmekte, ayrıca oluşturulacak veri tabanı ile ileriye dönük politikalar geliştirilmesine katkı sağlaması, kolluk teşkilâtının hesap verebilirliği, etkinliği ve saydamlığını güçlendirmesi, kolluğa yönelik toplumsal güvenin artmasına katkı sağlaması amaçlanmaktadır. Yönetmelikte Kanunda yer alan bu hükümlere uygun olarak düzenlemeler öngörülmüş, Komisyonun almış olduğu kararların Bakanlık Makamına sunulması hüküm altına alınmıştır.</a:t>
            </a:r>
          </a:p>
          <a:p>
            <a:pPr algn="just"/>
            <a:endParaRPr lang="tr-TR" sz="2600" b="1" dirty="0"/>
          </a:p>
          <a:p>
            <a:pPr algn="just"/>
            <a:r>
              <a:rPr lang="tr-TR" sz="2600" b="1" dirty="0"/>
              <a:t>Bunun yanı sıra Komisyon sekretaryası ve bağlı şube müdürlüklerinin oluşumu, görev ve yetkileri, müfettişler grubunun teşekkül esasları ve görevlendirme yöntemleri, yetki ve sorumlulukları, hizmet içi eğitime ilişkin hükümleri yine bu kısımda ayrıntılı olarak düzenlenmektedir.</a:t>
            </a:r>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6229" y="71324"/>
            <a:ext cx="1083076" cy="1020629"/>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099683665"/>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ctrTitle"/>
          </p:nvPr>
        </p:nvSpPr>
        <p:spPr>
          <a:xfrm>
            <a:off x="-117857" y="972228"/>
            <a:ext cx="7980902" cy="1134209"/>
          </a:xfrm>
        </p:spPr>
        <p:txBody>
          <a:bodyPr>
            <a:normAutofit/>
          </a:bodyPr>
          <a:lstStyle/>
          <a:p>
            <a:pPr eaLnBrk="1" hangingPunct="1">
              <a:defRPr/>
            </a:pPr>
            <a:r>
              <a:rPr lang="tr-TR" altLang="tr-TR" sz="3000" b="1" dirty="0">
                <a:solidFill>
                  <a:srgbClr val="0070C0"/>
                </a:solidFill>
                <a:latin typeface="Arial" panose="020B0604020202020204" pitchFamily="34" charset="0"/>
                <a:cs typeface="Arial" panose="020B0604020202020204" pitchFamily="34" charset="0"/>
              </a:rPr>
              <a:t>KOLLUK GÖZETİM KOMİSYONU KURULMASI HAKKINDA KANUN</a:t>
            </a:r>
            <a:endParaRPr lang="tr-TR" altLang="tr-TR" sz="3000" b="1" dirty="0">
              <a:solidFill>
                <a:srgbClr val="0070C0"/>
              </a:solidFill>
              <a:latin typeface="Bookman Old Style" panose="02050604050505020204" pitchFamily="18" charset="0"/>
            </a:endParaRPr>
          </a:p>
        </p:txBody>
      </p:sp>
      <p:sp>
        <p:nvSpPr>
          <p:cNvPr id="9219" name="Dikdörtgen 4"/>
          <p:cNvSpPr>
            <a:spLocks noChangeArrowheads="1"/>
          </p:cNvSpPr>
          <p:nvPr/>
        </p:nvSpPr>
        <p:spPr bwMode="auto">
          <a:xfrm>
            <a:off x="2028931" y="2927000"/>
            <a:ext cx="5395964"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tr-TR" sz="2000" b="1" dirty="0"/>
              <a:t>Kanun Numarası	: 6713</a:t>
            </a:r>
          </a:p>
          <a:p>
            <a:endParaRPr lang="tr-TR" altLang="tr-TR" sz="2000" b="1" dirty="0"/>
          </a:p>
          <a:p>
            <a:r>
              <a:rPr lang="tr-TR" altLang="tr-TR" sz="2000" b="1" dirty="0"/>
              <a:t>Kabul Tarihi		: 3/5/2016</a:t>
            </a:r>
          </a:p>
          <a:p>
            <a:endParaRPr lang="tr-TR" altLang="tr-TR" sz="2000" b="1" dirty="0"/>
          </a:p>
          <a:p>
            <a:r>
              <a:rPr lang="tr-TR" altLang="tr-TR" sz="2000" b="1" dirty="0"/>
              <a:t>Yayımlandığı Resmî Gazete	</a:t>
            </a:r>
          </a:p>
          <a:p>
            <a:r>
              <a:rPr lang="tr-TR" altLang="tr-TR" sz="2000" b="1" dirty="0"/>
              <a:t>Tarih	: 20/5/2016	Sayı	: 29717</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1365018180"/>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927" y="899494"/>
            <a:ext cx="7630219" cy="5323754"/>
          </a:xfrm>
        </p:spPr>
        <p:txBody>
          <a:bodyPr>
            <a:normAutofit/>
          </a:bodyPr>
          <a:lstStyle/>
          <a:p>
            <a:pPr algn="just"/>
            <a:r>
              <a:rPr lang="tr-TR" b="1" dirty="0"/>
              <a:t>c) Üçüncü kısım üç bölümden oluşmaktadır. Kolluk personeli hakkındaki ihbar ve şikâyetler, memnuniyet bildirimleri, ihbar ve şikâyetlere ilişkin başvuru esasları, ihbar ve şikâyetler üzerine yapılacak iş ve işlemler ayrıntılı olarak düzenlenmektedir. Katalog suçlara ilişkin soruşturma usulü ile bu suçlarla ilgili araştırma, ön inceleme ve/veya disiplin soruşturmalarının yerine getirilmesi kararına esas olacak değerlendirme kriterleri ortaya konulmaktadır.</a:t>
            </a:r>
          </a:p>
          <a:p>
            <a:pPr algn="just"/>
            <a:r>
              <a:rPr lang="tr-TR" b="1" dirty="0"/>
              <a:t>Bu kısımda ayrıca kolluk şikâyetlerine ilişkin yeni sistemin etkin şekilde işlemesini temin etmek amacıyla valilik ve kaymakamlık ile kolluk birimlerinde oluşturulması ön görülen şikâyet bürolarının teşekkülüne ve görevlerine ilişkin hükümlere yer verilmektedir.  </a:t>
            </a:r>
          </a:p>
          <a:p>
            <a:pPr algn="just"/>
            <a:r>
              <a:rPr lang="tr-TR" b="1" dirty="0"/>
              <a:t>Merkezi kayıt sisteminin kurulumu ve genel olarak işleyişine ilişkin esaslar ile sistemde kayıt altına alınacak verilere ve bu verilerin gizliliğinin korunmasına ilişkin hükümler bu kısımda ayrıntılı olarak düzenlenmektedir. </a:t>
            </a:r>
          </a:p>
          <a:p>
            <a:endParaRPr lang="tr-TR" dirty="0"/>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1324"/>
            <a:ext cx="885825" cy="1090726"/>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01025" y="71324"/>
            <a:ext cx="942975" cy="1090726"/>
          </a:xfrm>
          <a:prstGeom prst="rect">
            <a:avLst/>
          </a:prstGeom>
          <a:noFill/>
          <a:ln>
            <a:noFill/>
          </a:ln>
        </p:spPr>
      </p:pic>
    </p:spTree>
    <p:extLst>
      <p:ext uri="{BB962C8B-B14F-4D97-AF65-F5344CB8AC3E}">
        <p14:creationId xmlns:p14="http://schemas.microsoft.com/office/powerpoint/2010/main" val="3076371075"/>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6555" y="500849"/>
            <a:ext cx="7610699" cy="6121893"/>
          </a:xfrm>
        </p:spPr>
        <p:txBody>
          <a:bodyPr>
            <a:noAutofit/>
          </a:bodyPr>
          <a:lstStyle/>
          <a:p>
            <a:endParaRPr lang="tr-TR" sz="1600" dirty="0"/>
          </a:p>
          <a:p>
            <a:pPr algn="just"/>
            <a:r>
              <a:rPr lang="tr-TR" sz="1200" b="1" dirty="0"/>
              <a:t>ç) Dördüncü kısım ise üç bölümden oluşmaktadır.</a:t>
            </a:r>
          </a:p>
          <a:p>
            <a:pPr algn="just"/>
            <a:r>
              <a:rPr lang="tr-TR" sz="1200" b="1" dirty="0"/>
              <a:t>Birinci bölümde disiplin soruşturmasına ilişkin şikâyetçi ve şikâyet edilen kolluk görevlilerine yapılacak bildirimlerin” ve “ihbar ve şikâyetler üzerine yürütülen araştırma görevinin” hangi esaslar dairesinde yerine getirileceği hususları düzenlenmektedir. Ayrıca, “araştırma görevi sonunda alınan kararının da şikâyetçi ile ihbar ve şikâyet edilen kolluk personeline bildirilmesi” hususu Yönetmelik ile hüküm altına alınmaktadır.  </a:t>
            </a:r>
          </a:p>
          <a:p>
            <a:pPr algn="just"/>
            <a:endParaRPr lang="tr-TR" sz="1200" b="1" dirty="0"/>
          </a:p>
          <a:p>
            <a:pPr algn="just"/>
            <a:r>
              <a:rPr lang="tr-TR" sz="1200" b="1" dirty="0"/>
              <a:t>İkinci bölümde “Cumhuriyet savcılıkları tarafından kolluk personeli hakkında yürüttükleri soruşturmalara ilişkin idari mercileri bilgilendirmelerine” ve “Cumhuriyet savcılıklarının müfettiş ve muhakkiklerin ihtiyaç duydukları belgeleri vermesine” ilişkin hususlar düzenlenmektedir.</a:t>
            </a:r>
          </a:p>
          <a:p>
            <a:pPr algn="just"/>
            <a:endParaRPr lang="tr-TR" sz="1200" b="1" dirty="0"/>
          </a:p>
          <a:p>
            <a:pPr algn="just"/>
            <a:r>
              <a:rPr lang="tr-TR" sz="1200" b="1" dirty="0"/>
              <a:t>Üçüncü bölümde ise bütçe ve mali hükümler ile denetime ve düzenleyici işlemlere ilişkin esaslar yer almaktadır. Yönetmeliğin 87 inci maddesi çerçevesinde, İçişleri Bakanlığının gerek görülen hallerde, Yönetmeliğin uygulanması sağlamak amacıyla düzenleyici işlemleri çıkarmakla görevli ve yetkili olduğu hüküm altına alınmakta, 89 uncu maddesiyle de Yönetmeliğin uygulanmasından doğabilecek tereddütleri gidermeye ve diğer usul ve esasları belirlemeye İçişleri Bakanı yetkili kılınmaktadır. Yönetmeliğin 84 üncü maddesinde, 5442 sayılı İl İdaresi Kanunun amir hükümleri çerçevesinde, Komisyon ile bağlı kuruluşların taşra teşkilatları arasındaki her türlü yazışmanın mülki idare amirlikleri aracılığı ile yapılacağı hususu düzenlenmektedir. Yönetmeliğin 81 inci maddesinde ise, Kanun ve Yönetmelikte belirtilen hususlar dışında mülkiye müfettişleri ile bağlı kuruluş müfettişlerinin çalışma usul ve esaslarının kendi özel mevzuatlarına tabi olacağı vurgulanmaktadır. Yönetmeliğin 85 inci maddesi ile de Komisyonun, görev alanı ile ilgili olarak, diğer ülke kurum ve kuruluşları ile uluslararası kuruluşların ilgili birimleriyle iletişim ve işbirliği içerisinde bulunacağı hususu düzenlenmektedir.</a:t>
            </a:r>
          </a:p>
          <a:p>
            <a:endParaRPr lang="tr-TR" sz="1200" dirty="0"/>
          </a:p>
          <a:p>
            <a:endParaRPr lang="tr-TR" sz="1200" dirty="0"/>
          </a:p>
        </p:txBody>
      </p:sp>
      <p:pic>
        <p:nvPicPr>
          <p:cNvPr id="4" name="Resim 3"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pic>
        <p:nvPicPr>
          <p:cNvPr id="5" name="Resim 4"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8" y="71324"/>
            <a:ext cx="1025971" cy="997204"/>
          </a:xfrm>
          <a:prstGeom prst="rect">
            <a:avLst/>
          </a:prstGeom>
          <a:noFill/>
        </p:spPr>
      </p:pic>
    </p:spTree>
    <p:extLst>
      <p:ext uri="{BB962C8B-B14F-4D97-AF65-F5344CB8AC3E}">
        <p14:creationId xmlns:p14="http://schemas.microsoft.com/office/powerpoint/2010/main" val="383392422"/>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540538" y="1809541"/>
            <a:ext cx="5810459" cy="3949002"/>
          </a:xfrm>
        </p:spPr>
        <p:txBody>
          <a:bodyPr>
            <a:normAutofit fontScale="90000"/>
          </a:bodyPr>
          <a:lstStyle/>
          <a:p>
            <a:pPr algn="l">
              <a:lnSpc>
                <a:spcPct val="150000"/>
              </a:lnSpc>
            </a:pPr>
            <a:r>
              <a:rPr lang="tr-TR" sz="3200" b="1" dirty="0">
                <a:solidFill>
                  <a:schemeClr val="tx1"/>
                </a:solidFill>
                <a:latin typeface="Arial" panose="020B0604020202020204" pitchFamily="34" charset="0"/>
                <a:cs typeface="Arial" panose="020B0604020202020204" pitchFamily="34" charset="0"/>
              </a:rPr>
              <a:t>- Hızlı ve Etkili Sistem</a:t>
            </a:r>
            <a:br>
              <a:rPr lang="tr-TR" sz="3200" b="1" dirty="0">
                <a:solidFill>
                  <a:schemeClr val="tx1"/>
                </a:solidFill>
                <a:latin typeface="Arial" panose="020B0604020202020204" pitchFamily="34" charset="0"/>
                <a:cs typeface="Arial" panose="020B0604020202020204" pitchFamily="34" charset="0"/>
              </a:rPr>
            </a:br>
            <a:r>
              <a:rPr lang="tr-TR" sz="3200" b="1" dirty="0">
                <a:solidFill>
                  <a:schemeClr val="tx1"/>
                </a:solidFill>
                <a:latin typeface="Arial" panose="020B0604020202020204" pitchFamily="34" charset="0"/>
                <a:cs typeface="Arial" panose="020B0604020202020204" pitchFamily="34" charset="0"/>
              </a:rPr>
              <a:t>- Usul ve Esasların Belirlenmesi</a:t>
            </a:r>
            <a:br>
              <a:rPr lang="tr-TR" sz="3200" b="1" dirty="0">
                <a:solidFill>
                  <a:schemeClr val="tx1"/>
                </a:solidFill>
                <a:latin typeface="Arial" panose="020B0604020202020204" pitchFamily="34" charset="0"/>
                <a:cs typeface="Arial" panose="020B0604020202020204" pitchFamily="34" charset="0"/>
              </a:rPr>
            </a:br>
            <a:r>
              <a:rPr lang="tr-TR" sz="3200" b="1" dirty="0">
                <a:solidFill>
                  <a:schemeClr val="tx1"/>
                </a:solidFill>
                <a:latin typeface="Arial" panose="020B0604020202020204" pitchFamily="34" charset="0"/>
                <a:cs typeface="Arial" panose="020B0604020202020204" pitchFamily="34" charset="0"/>
              </a:rPr>
              <a:t>- Merkezi Kayıt Sistemi</a:t>
            </a:r>
            <a:br>
              <a:rPr lang="tr-TR" sz="3200" b="1" dirty="0">
                <a:solidFill>
                  <a:schemeClr val="tx1"/>
                </a:solidFill>
                <a:latin typeface="Arial" panose="020B0604020202020204" pitchFamily="34" charset="0"/>
                <a:cs typeface="Arial" panose="020B0604020202020204" pitchFamily="34" charset="0"/>
              </a:rPr>
            </a:br>
            <a:r>
              <a:rPr lang="tr-TR" sz="3200" b="1" dirty="0">
                <a:solidFill>
                  <a:schemeClr val="tx1"/>
                </a:solidFill>
                <a:latin typeface="Arial" panose="020B0604020202020204" pitchFamily="34" charset="0"/>
                <a:cs typeface="Arial" panose="020B0604020202020204" pitchFamily="34" charset="0"/>
              </a:rPr>
              <a:t>- Müfettişlerin Belirlenmesi</a:t>
            </a:r>
            <a:br>
              <a:rPr lang="tr-TR" sz="3200" b="1" dirty="0">
                <a:solidFill>
                  <a:schemeClr val="tx1"/>
                </a:solidFill>
                <a:latin typeface="Arial" panose="020B0604020202020204" pitchFamily="34" charset="0"/>
                <a:cs typeface="Arial" panose="020B0604020202020204" pitchFamily="34" charset="0"/>
              </a:rPr>
            </a:br>
            <a:r>
              <a:rPr lang="tr-TR" sz="3200" b="1" dirty="0">
                <a:solidFill>
                  <a:schemeClr val="tx1"/>
                </a:solidFill>
                <a:latin typeface="Arial" panose="020B0604020202020204" pitchFamily="34" charset="0"/>
                <a:cs typeface="Arial" panose="020B0604020202020204" pitchFamily="34" charset="0"/>
              </a:rPr>
              <a:t>- Görevlendirilme Yöntemi</a:t>
            </a:r>
            <a:br>
              <a:rPr lang="tr-TR" sz="3200" b="1" dirty="0">
                <a:solidFill>
                  <a:schemeClr val="tx1"/>
                </a:solidFill>
                <a:latin typeface="Arial" panose="020B0604020202020204" pitchFamily="34" charset="0"/>
                <a:cs typeface="Arial" panose="020B0604020202020204" pitchFamily="34" charset="0"/>
              </a:rPr>
            </a:br>
            <a:r>
              <a:rPr lang="tr-TR" sz="3200" b="1" dirty="0">
                <a:solidFill>
                  <a:schemeClr val="tx1"/>
                </a:solidFill>
                <a:latin typeface="Arial" panose="020B0604020202020204" pitchFamily="34" charset="0"/>
                <a:cs typeface="Arial" panose="020B0604020202020204" pitchFamily="34" charset="0"/>
              </a:rPr>
              <a:t>- Hizmet İçi Eğitim</a:t>
            </a:r>
            <a:endParaRPr lang="tr-TR" b="1" dirty="0">
              <a:solidFill>
                <a:schemeClr val="tx1"/>
              </a:solidFill>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3" name="Metin kutusu 2"/>
          <p:cNvSpPr txBox="1"/>
          <p:nvPr/>
        </p:nvSpPr>
        <p:spPr>
          <a:xfrm>
            <a:off x="1885009" y="569926"/>
            <a:ext cx="5864468" cy="553998"/>
          </a:xfrm>
          <a:prstGeom prst="rect">
            <a:avLst/>
          </a:prstGeom>
          <a:noFill/>
        </p:spPr>
        <p:txBody>
          <a:bodyPr wrap="square" rtlCol="0">
            <a:spAutoFit/>
          </a:bodyPr>
          <a:lstStyle/>
          <a:p>
            <a:pPr algn="ctr"/>
            <a:r>
              <a:rPr lang="tr-TR" sz="3000" b="1" dirty="0">
                <a:solidFill>
                  <a:srgbClr val="0070C0"/>
                </a:solidFill>
                <a:latin typeface="Arial" panose="020B0604020202020204" pitchFamily="34" charset="0"/>
                <a:cs typeface="Arial" panose="020B0604020202020204" pitchFamily="34" charset="0"/>
              </a:rPr>
              <a:t>AMAÇ VE KAPSAM</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851350705"/>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370106" y="1230141"/>
            <a:ext cx="5678394" cy="4661468"/>
          </a:xfrm>
        </p:spPr>
        <p:txBody>
          <a:bodyPr>
            <a:normAutofit fontScale="90000"/>
          </a:bodyPr>
          <a:lstStyle/>
          <a:p>
            <a:pPr algn="l">
              <a:lnSpc>
                <a:spcPct val="150000"/>
              </a:lnSpc>
            </a:pPr>
            <a:br>
              <a:rPr lang="tr-TR" dirty="0"/>
            </a:br>
            <a:r>
              <a:rPr lang="tr-TR" sz="3600" b="1" dirty="0">
                <a:solidFill>
                  <a:schemeClr val="tx1"/>
                </a:solidFill>
                <a:latin typeface="Arial" panose="020B0604020202020204" pitchFamily="34" charset="0"/>
                <a:cs typeface="Arial" panose="020B0604020202020204" pitchFamily="34" charset="0"/>
              </a:rPr>
              <a:t>- Uzmanlaşma</a:t>
            </a:r>
            <a:br>
              <a:rPr lang="tr-TR" sz="3600" b="1" dirty="0">
                <a:solidFill>
                  <a:schemeClr val="tx1"/>
                </a:solidFill>
                <a:latin typeface="Arial" panose="020B0604020202020204" pitchFamily="34" charset="0"/>
                <a:cs typeface="Arial" panose="020B0604020202020204" pitchFamily="34" charset="0"/>
              </a:rPr>
            </a:br>
            <a:r>
              <a:rPr lang="tr-TR" sz="3600" b="1" dirty="0">
                <a:solidFill>
                  <a:schemeClr val="tx1"/>
                </a:solidFill>
                <a:latin typeface="Arial" panose="020B0604020202020204" pitchFamily="34" charset="0"/>
                <a:cs typeface="Arial" panose="020B0604020202020204" pitchFamily="34" charset="0"/>
              </a:rPr>
              <a:t>- Şeffaflık </a:t>
            </a:r>
            <a:br>
              <a:rPr lang="tr-TR" sz="3600" b="1" dirty="0">
                <a:solidFill>
                  <a:schemeClr val="tx1"/>
                </a:solidFill>
                <a:latin typeface="Arial" panose="020B0604020202020204" pitchFamily="34" charset="0"/>
                <a:cs typeface="Arial" panose="020B0604020202020204" pitchFamily="34" charset="0"/>
              </a:rPr>
            </a:br>
            <a:r>
              <a:rPr lang="tr-TR" sz="3600" b="1" dirty="0">
                <a:solidFill>
                  <a:schemeClr val="tx1"/>
                </a:solidFill>
                <a:latin typeface="Arial" panose="020B0604020202020204" pitchFamily="34" charset="0"/>
                <a:cs typeface="Arial" panose="020B0604020202020204" pitchFamily="34" charset="0"/>
              </a:rPr>
              <a:t>- Hesap Verebilirlik</a:t>
            </a:r>
            <a:br>
              <a:rPr lang="tr-TR" sz="3600" b="1" dirty="0">
                <a:solidFill>
                  <a:schemeClr val="tx1"/>
                </a:solidFill>
                <a:latin typeface="Arial" panose="020B0604020202020204" pitchFamily="34" charset="0"/>
                <a:cs typeface="Arial" panose="020B0604020202020204" pitchFamily="34" charset="0"/>
              </a:rPr>
            </a:br>
            <a:r>
              <a:rPr lang="tr-TR" sz="3600" b="1" dirty="0">
                <a:solidFill>
                  <a:schemeClr val="tx1"/>
                </a:solidFill>
                <a:latin typeface="Arial" panose="020B0604020202020204" pitchFamily="34" charset="0"/>
                <a:cs typeface="Arial" panose="020B0604020202020204" pitchFamily="34" charset="0"/>
              </a:rPr>
              <a:t>- Zamanlılık</a:t>
            </a:r>
            <a:br>
              <a:rPr lang="tr-TR" sz="3600" b="1" dirty="0">
                <a:solidFill>
                  <a:schemeClr val="tx1"/>
                </a:solidFill>
                <a:latin typeface="Arial" panose="020B0604020202020204" pitchFamily="34" charset="0"/>
                <a:cs typeface="Arial" panose="020B0604020202020204" pitchFamily="34" charset="0"/>
              </a:rPr>
            </a:br>
            <a:r>
              <a:rPr lang="tr-TR" sz="3600" b="1" dirty="0">
                <a:solidFill>
                  <a:schemeClr val="tx1"/>
                </a:solidFill>
                <a:latin typeface="Arial" panose="020B0604020202020204" pitchFamily="34" charset="0"/>
                <a:cs typeface="Arial" panose="020B0604020202020204" pitchFamily="34" charset="0"/>
              </a:rPr>
              <a:t>- Katılımcılık</a:t>
            </a:r>
            <a:br>
              <a:rPr lang="tr-TR" sz="3600" b="1" dirty="0">
                <a:solidFill>
                  <a:schemeClr val="tx1"/>
                </a:solidFill>
                <a:latin typeface="Arial" panose="020B0604020202020204" pitchFamily="34" charset="0"/>
                <a:cs typeface="Arial" panose="020B0604020202020204" pitchFamily="34" charset="0"/>
              </a:rPr>
            </a:br>
            <a:r>
              <a:rPr lang="tr-TR" sz="3600" b="1" dirty="0">
                <a:solidFill>
                  <a:schemeClr val="tx1"/>
                </a:solidFill>
                <a:latin typeface="Arial" panose="020B0604020202020204" pitchFamily="34" charset="0"/>
                <a:cs typeface="Arial" panose="020B0604020202020204" pitchFamily="34" charset="0"/>
              </a:rPr>
              <a:t>- Bağımsızlık ve Tarafsızlık</a:t>
            </a:r>
          </a:p>
        </p:txBody>
      </p:sp>
      <p:sp>
        <p:nvSpPr>
          <p:cNvPr id="2" name="Dikdörtgen 1"/>
          <p:cNvSpPr/>
          <p:nvPr/>
        </p:nvSpPr>
        <p:spPr>
          <a:xfrm>
            <a:off x="3119071" y="569926"/>
            <a:ext cx="4350503" cy="553998"/>
          </a:xfrm>
          <a:prstGeom prst="rect">
            <a:avLst/>
          </a:prstGeom>
        </p:spPr>
        <p:txBody>
          <a:bodyPr wrap="square">
            <a:spAutoFit/>
          </a:bodyPr>
          <a:lstStyle/>
          <a:p>
            <a:r>
              <a:rPr lang="tr-TR" sz="3000" b="1" dirty="0">
                <a:solidFill>
                  <a:srgbClr val="0070C0"/>
                </a:solidFill>
                <a:latin typeface="Arial" panose="020B0604020202020204" pitchFamily="34" charset="0"/>
                <a:cs typeface="Arial" panose="020B0604020202020204" pitchFamily="34" charset="0"/>
              </a:rPr>
              <a:t>TEMEL İLKELER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1021462" cy="997204"/>
          </a:xfrm>
          <a:prstGeom prst="rect">
            <a:avLst/>
          </a:prstGeom>
          <a:noFill/>
        </p:spPr>
      </p:pic>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413335560"/>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69760" y="1530593"/>
            <a:ext cx="7812601" cy="3920296"/>
          </a:xfrm>
        </p:spPr>
        <p:txBody>
          <a:bodyPr>
            <a:normAutofit fontScale="90000"/>
          </a:bodyPr>
          <a:lstStyle/>
          <a:p>
            <a:pPr algn="l">
              <a:lnSpc>
                <a:spcPct val="150000"/>
              </a:lnSpc>
            </a:pP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Herkesin hak arama hürriyeti kapsamında ihbar ve şikayet hakkı</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Tutum ve davranışları ile ilgili memnuniyet bildirme </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Kanuni temsilci veya vekil ise kanıtlayıcı belge</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(adı, soyadı, imzası, adresi, e-posta, tel, faks)</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9324"/>
            <a:ext cx="809768" cy="997204"/>
          </a:xfrm>
          <a:prstGeom prst="rect">
            <a:avLst/>
          </a:prstGeom>
          <a:noFill/>
        </p:spPr>
      </p:pic>
      <p:sp>
        <p:nvSpPr>
          <p:cNvPr id="10" name="Dikdörtgen 9"/>
          <p:cNvSpPr/>
          <p:nvPr/>
        </p:nvSpPr>
        <p:spPr>
          <a:xfrm>
            <a:off x="1908411" y="762279"/>
            <a:ext cx="5854038"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İHBAR-ŞİKAYET-MEMNUNİYET</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31350947"/>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52822" y="311397"/>
            <a:ext cx="7784960" cy="5364786"/>
          </a:xfrm>
        </p:spPr>
        <p:txBody>
          <a:bodyPr>
            <a:noAutofit/>
          </a:bodyPr>
          <a:lstStyle/>
          <a:p>
            <a:pPr algn="l">
              <a:lnSpc>
                <a:spcPct val="150000"/>
              </a:lnSpc>
            </a:pPr>
            <a:br>
              <a:rPr lang="tr-TR" sz="2400" b="1" dirty="0"/>
            </a:br>
            <a:r>
              <a:rPr lang="tr-TR" sz="1800" b="1" dirty="0">
                <a:solidFill>
                  <a:schemeClr val="tx1"/>
                </a:solidFill>
                <a:latin typeface="Arial" panose="020B0604020202020204" pitchFamily="34" charset="0"/>
                <a:cs typeface="Arial" panose="020B0604020202020204" pitchFamily="34" charset="0"/>
              </a:rPr>
              <a:t>- Ad, </a:t>
            </a:r>
            <a:r>
              <a:rPr lang="tr-TR" sz="1800" b="1" dirty="0" err="1">
                <a:solidFill>
                  <a:schemeClr val="tx1"/>
                </a:solidFill>
                <a:latin typeface="Arial" panose="020B0604020202020204" pitchFamily="34" charset="0"/>
                <a:cs typeface="Arial" panose="020B0604020202020204" pitchFamily="34" charset="0"/>
              </a:rPr>
              <a:t>Soyad</a:t>
            </a:r>
            <a:r>
              <a:rPr lang="tr-TR" sz="1800" b="1" dirty="0">
                <a:solidFill>
                  <a:schemeClr val="tx1"/>
                </a:solidFill>
                <a:latin typeface="Arial" panose="020B0604020202020204" pitchFamily="34" charset="0"/>
                <a:cs typeface="Arial" panose="020B0604020202020204" pitchFamily="34" charset="0"/>
              </a:rPr>
              <a:t>, Adres, TC kimlik No, Pasaport No, olayın meydana geldiği yer ve zaman, kişi veya kişiler</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Islak imza, güvenli elektronik imza, e-posta yolu</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Varsa video kaydı, fotoğraf, karar, haber ve yazışma örnekleri, sosyal medya yazışmaları ve benzeri belgeler</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Medeni hakları kullanmaktan yoksunluk durumunda buna ilişkin rapor</a:t>
            </a:r>
            <a:br>
              <a:rPr lang="tr-TR" sz="1800" b="1" dirty="0">
                <a:solidFill>
                  <a:schemeClr val="tx1"/>
                </a:solidFill>
                <a:latin typeface="Arial" panose="020B0604020202020204" pitchFamily="34" charset="0"/>
                <a:cs typeface="Arial" panose="020B0604020202020204" pitchFamily="34" charset="0"/>
              </a:rPr>
            </a:br>
            <a:r>
              <a:rPr lang="tr-TR" sz="1800" b="1" u="sng" dirty="0">
                <a:solidFill>
                  <a:srgbClr val="FF0000"/>
                </a:solidFill>
                <a:latin typeface="Arial" panose="020B0604020202020204" pitchFamily="34" charset="0"/>
                <a:cs typeface="Arial" panose="020B0604020202020204" pitchFamily="34" charset="0"/>
              </a:rPr>
              <a:t>İddiaların sıhhatinin şüpheye yer vermeyecek belgelerle ortaya konulması halinde kişisel bilgilere gerek yok</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3"/>
            <a:ext cx="1047750" cy="1043866"/>
          </a:xfrm>
          <a:prstGeom prst="rect">
            <a:avLst/>
          </a:prstGeom>
          <a:noFill/>
        </p:spPr>
      </p:pic>
      <p:sp>
        <p:nvSpPr>
          <p:cNvPr id="10" name="Dikdörtgen 9"/>
          <p:cNvSpPr/>
          <p:nvPr/>
        </p:nvSpPr>
        <p:spPr>
          <a:xfrm>
            <a:off x="1593064" y="311397"/>
            <a:ext cx="6742551" cy="1015663"/>
          </a:xfrm>
          <a:prstGeom prst="rect">
            <a:avLst/>
          </a:prstGeom>
        </p:spPr>
        <p:txBody>
          <a:bodyPr wrap="none">
            <a:spAutoFit/>
          </a:bodyPr>
          <a:lstStyle/>
          <a:p>
            <a:pPr algn="ctr"/>
            <a:r>
              <a:rPr lang="tr-TR" sz="3000" b="1" dirty="0">
                <a:solidFill>
                  <a:srgbClr val="0070C0"/>
                </a:solidFill>
                <a:latin typeface="Arial" panose="020B0604020202020204" pitchFamily="34" charset="0"/>
                <a:cs typeface="Arial" panose="020B0604020202020204" pitchFamily="34" charset="0"/>
              </a:rPr>
              <a:t>İHBAR VE ŞİKAYETTE </a:t>
            </a:r>
          </a:p>
          <a:p>
            <a:pPr algn="ctr"/>
            <a:r>
              <a:rPr lang="tr-TR" sz="3000" b="1" dirty="0">
                <a:solidFill>
                  <a:srgbClr val="0070C0"/>
                </a:solidFill>
                <a:latin typeface="Arial" panose="020B0604020202020204" pitchFamily="34" charset="0"/>
                <a:cs typeface="Arial" panose="020B0604020202020204" pitchFamily="34" charset="0"/>
              </a:rPr>
              <a:t>BULUNMASI GEREKEN HUSUSLAR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106934517"/>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581436" y="1537187"/>
            <a:ext cx="8276814" cy="4818185"/>
          </a:xfrm>
        </p:spPr>
        <p:txBody>
          <a:bodyPr>
            <a:normAutofit fontScale="90000"/>
          </a:bodyPr>
          <a:lstStyle/>
          <a:p>
            <a:pPr algn="l">
              <a:lnSpc>
                <a:spcPct val="150000"/>
              </a:lnSpc>
            </a:pPr>
            <a:r>
              <a:rPr lang="tr-TR" sz="2900" b="1" dirty="0">
                <a:solidFill>
                  <a:schemeClr val="tx1"/>
                </a:solidFill>
                <a:latin typeface="Arial" panose="020B0604020202020204" pitchFamily="34" charset="0"/>
                <a:cs typeface="Arial" panose="020B0604020202020204" pitchFamily="34" charset="0"/>
              </a:rPr>
              <a:t>Madde 61:</a:t>
            </a:r>
            <a:br>
              <a:rPr lang="tr-TR" sz="2900" b="1" dirty="0">
                <a:solidFill>
                  <a:schemeClr val="tx1"/>
                </a:solidFill>
                <a:latin typeface="Arial" panose="020B0604020202020204" pitchFamily="34" charset="0"/>
                <a:cs typeface="Arial" panose="020B0604020202020204" pitchFamily="34" charset="0"/>
              </a:rPr>
            </a:br>
            <a:r>
              <a:rPr lang="tr-TR" sz="2900" b="1" dirty="0">
                <a:solidFill>
                  <a:schemeClr val="tx1"/>
                </a:solidFill>
                <a:latin typeface="Arial" panose="020B0604020202020204" pitchFamily="34" charset="0"/>
                <a:cs typeface="Arial" panose="020B0604020202020204" pitchFamily="34" charset="0"/>
              </a:rPr>
              <a:t>- </a:t>
            </a:r>
            <a:r>
              <a:rPr lang="tr-TR" sz="2700" b="1" dirty="0">
                <a:solidFill>
                  <a:schemeClr val="tx1"/>
                </a:solidFill>
                <a:latin typeface="Arial" panose="020B0604020202020204" pitchFamily="34" charset="0"/>
                <a:cs typeface="Arial" panose="020B0604020202020204" pitchFamily="34" charset="0"/>
              </a:rPr>
              <a:t>Cumhurbaşkanlığı, </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İçişleri Bakanlığı</a:t>
            </a:r>
            <a:br>
              <a:rPr lang="tr-TR" sz="2700" b="1" dirty="0">
                <a:solidFill>
                  <a:schemeClr val="tx1"/>
                </a:solidFill>
              </a:rPr>
            </a:br>
            <a:r>
              <a:rPr lang="tr-TR" sz="2700" b="1" dirty="0">
                <a:solidFill>
                  <a:schemeClr val="tx1"/>
                </a:solidFill>
                <a:latin typeface="Arial" panose="020B0604020202020204" pitchFamily="34" charset="0"/>
                <a:cs typeface="Arial" panose="020B0604020202020204" pitchFamily="34" charset="0"/>
              </a:rPr>
              <a:t>- Mülki Makamlar</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Taşra Kolluk Birimleri</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Bağlı Kuruluşlar (İlgili Merkez Birimleri)</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-Elden, yazılı dilekçe, sözlü, telefon, mektup, faks, eposta, başvuru formu</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1" y="89324"/>
            <a:ext cx="995085" cy="997204"/>
          </a:xfrm>
          <a:prstGeom prst="rect">
            <a:avLst/>
          </a:prstGeom>
          <a:noFill/>
        </p:spPr>
      </p:pic>
      <p:sp>
        <p:nvSpPr>
          <p:cNvPr id="10" name="Dikdörtgen 9"/>
          <p:cNvSpPr/>
          <p:nvPr/>
        </p:nvSpPr>
        <p:spPr>
          <a:xfrm>
            <a:off x="688641" y="807017"/>
            <a:ext cx="10233585" cy="830997"/>
          </a:xfrm>
          <a:prstGeom prst="rect">
            <a:avLst/>
          </a:prstGeom>
        </p:spPr>
        <p:txBody>
          <a:bodyPr wrap="square">
            <a:spAutoFit/>
          </a:bodyPr>
          <a:lstStyle/>
          <a:p>
            <a:r>
              <a:rPr lang="tr-TR" sz="2400" dirty="0">
                <a:latin typeface="Arial" panose="020B0604020202020204" pitchFamily="34" charset="0"/>
                <a:cs typeface="Arial" panose="020B0604020202020204" pitchFamily="34" charset="0"/>
              </a:rPr>
              <a:t>	</a:t>
            </a:r>
            <a:r>
              <a:rPr lang="tr-TR" sz="2400" b="1" dirty="0">
                <a:solidFill>
                  <a:srgbClr val="0070C0"/>
                </a:solidFill>
                <a:latin typeface="Arial" panose="020B0604020202020204" pitchFamily="34" charset="0"/>
                <a:cs typeface="Arial" panose="020B0604020202020204" pitchFamily="34" charset="0"/>
              </a:rPr>
              <a:t>ŞİKAYET VE MEMNUNİYET BİLDİRİM MERCİLERİ,</a:t>
            </a:r>
          </a:p>
          <a:p>
            <a:r>
              <a:rPr lang="tr-TR" sz="2400" b="1" dirty="0">
                <a:solidFill>
                  <a:srgbClr val="0070C0"/>
                </a:solidFill>
                <a:latin typeface="Arial" panose="020B0604020202020204" pitchFamily="34" charset="0"/>
                <a:cs typeface="Arial" panose="020B0604020202020204" pitchFamily="34" charset="0"/>
              </a:rPr>
              <a:t>				YÖNTEMLERİ</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562665594"/>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329711" y="1464598"/>
            <a:ext cx="8512448" cy="5238043"/>
          </a:xfrm>
        </p:spPr>
        <p:txBody>
          <a:bodyPr>
            <a:noAutofit/>
          </a:bodyPr>
          <a:lstStyle/>
          <a:p>
            <a:pPr marL="285750" indent="-285750" algn="l">
              <a:lnSpc>
                <a:spcPct val="150000"/>
              </a:lnSpc>
              <a:buFont typeface="Wingdings" panose="05000000000000000000" pitchFamily="2" charset="2"/>
              <a:buChar char="Ø"/>
            </a:pPr>
            <a:br>
              <a:rPr lang="tr-TR" sz="1600" dirty="0">
                <a:latin typeface="Arial" panose="020B0604020202020204" pitchFamily="34" charset="0"/>
                <a:cs typeface="Arial" panose="020B0604020202020204" pitchFamily="34" charset="0"/>
              </a:rPr>
            </a:br>
            <a:r>
              <a:rPr lang="tr-TR" sz="1600" b="1" dirty="0">
                <a:solidFill>
                  <a:schemeClr val="tx1"/>
                </a:solidFill>
                <a:latin typeface="Arial" panose="020B0604020202020204" pitchFamily="34" charset="0"/>
                <a:cs typeface="Arial" panose="020B0604020202020204" pitchFamily="34" charset="0"/>
              </a:rPr>
              <a:t>Madde 61:</a:t>
            </a:r>
            <a:br>
              <a:rPr lang="tr-TR" sz="1600" b="1" dirty="0">
                <a:solidFill>
                  <a:schemeClr val="tx1"/>
                </a:solidFill>
                <a:latin typeface="Arial" panose="020B0604020202020204" pitchFamily="34" charset="0"/>
                <a:cs typeface="Arial" panose="020B0604020202020204" pitchFamily="34" charset="0"/>
              </a:rPr>
            </a:br>
            <a:r>
              <a:rPr lang="tr-TR" sz="1600" b="1" dirty="0">
                <a:solidFill>
                  <a:schemeClr val="tx1"/>
                </a:solidFill>
                <a:latin typeface="Arial" panose="020B0604020202020204" pitchFamily="34" charset="0"/>
                <a:cs typeface="Arial" panose="020B0604020202020204" pitchFamily="34" charset="0"/>
              </a:rPr>
              <a:t>2- Yapılan sözlü ihbar ve şikayetlerde öncelikle şikayetçi veya ihbarcının kimlik bilgisi tespit edilerek, ifadesi tutanağa geçirilir.</a:t>
            </a:r>
            <a:br>
              <a:rPr lang="tr-TR" sz="1600" b="1" dirty="0">
                <a:solidFill>
                  <a:schemeClr val="tx1"/>
                </a:solidFill>
                <a:latin typeface="Arial" panose="020B0604020202020204" pitchFamily="34" charset="0"/>
                <a:cs typeface="Arial" panose="020B0604020202020204" pitchFamily="34" charset="0"/>
              </a:rPr>
            </a:br>
            <a:br>
              <a:rPr lang="tr-TR" sz="1600" b="1" dirty="0">
                <a:solidFill>
                  <a:schemeClr val="tx1"/>
                </a:solidFill>
                <a:latin typeface="Arial" panose="020B0604020202020204" pitchFamily="34" charset="0"/>
                <a:cs typeface="Arial" panose="020B0604020202020204" pitchFamily="34" charset="0"/>
              </a:rPr>
            </a:br>
            <a:r>
              <a:rPr lang="tr-TR" sz="1600" b="1" dirty="0">
                <a:solidFill>
                  <a:schemeClr val="tx1"/>
                </a:solidFill>
                <a:latin typeface="Arial" panose="020B0604020202020204" pitchFamily="34" charset="0"/>
                <a:cs typeface="Arial" panose="020B0604020202020204" pitchFamily="34" charset="0"/>
              </a:rPr>
              <a:t> Muhbir ve müştekinin ihbar ve şikayete esas konu, biliniyorsa kişi veya kişiler açıkça belirtilir, varsa deliller tutanağa ek yapılır. </a:t>
            </a:r>
            <a:br>
              <a:rPr lang="tr-TR" sz="1600" b="1" dirty="0">
                <a:solidFill>
                  <a:schemeClr val="tx1"/>
                </a:solidFill>
                <a:latin typeface="Arial" panose="020B0604020202020204" pitchFamily="34" charset="0"/>
                <a:cs typeface="Arial" panose="020B0604020202020204" pitchFamily="34" charset="0"/>
              </a:rPr>
            </a:br>
            <a:br>
              <a:rPr lang="tr-TR" sz="1600" b="1" dirty="0">
                <a:solidFill>
                  <a:schemeClr val="tx1"/>
                </a:solidFill>
                <a:latin typeface="Arial" panose="020B0604020202020204" pitchFamily="34" charset="0"/>
                <a:cs typeface="Arial" panose="020B0604020202020204" pitchFamily="34" charset="0"/>
              </a:rPr>
            </a:br>
            <a:r>
              <a:rPr lang="tr-TR" sz="1600" b="1" dirty="0">
                <a:solidFill>
                  <a:schemeClr val="tx1"/>
                </a:solidFill>
                <a:latin typeface="Arial" panose="020B0604020202020204" pitchFamily="34" charset="0"/>
                <a:cs typeface="Arial" panose="020B0604020202020204" pitchFamily="34" charset="0"/>
              </a:rPr>
              <a:t>Başvurunun tutanağa geçirilmek koşuluyla sözlü yapılması durumunda başvuranın imzası ve adresi de tutanağa alınır.</a:t>
            </a:r>
            <a:br>
              <a:rPr lang="tr-TR" sz="1600" b="1" dirty="0">
                <a:solidFill>
                  <a:schemeClr val="tx1"/>
                </a:solidFill>
                <a:latin typeface="Arial" panose="020B0604020202020204" pitchFamily="34" charset="0"/>
                <a:cs typeface="Arial" panose="020B0604020202020204" pitchFamily="34" charset="0"/>
              </a:rPr>
            </a:br>
            <a:br>
              <a:rPr lang="tr-TR" sz="1600" b="1" dirty="0">
                <a:solidFill>
                  <a:schemeClr val="tx1"/>
                </a:solidFill>
                <a:latin typeface="Arial" panose="020B0604020202020204" pitchFamily="34" charset="0"/>
                <a:cs typeface="Arial" panose="020B0604020202020204" pitchFamily="34" charset="0"/>
              </a:rPr>
            </a:br>
            <a:r>
              <a:rPr lang="tr-TR" sz="1600" b="1" dirty="0">
                <a:solidFill>
                  <a:schemeClr val="tx1"/>
                </a:solidFill>
                <a:latin typeface="Arial" panose="020B0604020202020204" pitchFamily="34" charset="0"/>
                <a:cs typeface="Arial" panose="020B0604020202020204" pitchFamily="34" charset="0"/>
              </a:rPr>
              <a:t> Telefonla yapılan başvurularda 59’ uncu ve 60’ </a:t>
            </a:r>
            <a:r>
              <a:rPr lang="tr-TR" sz="1600" b="1" dirty="0" err="1">
                <a:solidFill>
                  <a:schemeClr val="tx1"/>
                </a:solidFill>
                <a:latin typeface="Arial" panose="020B0604020202020204" pitchFamily="34" charset="0"/>
                <a:cs typeface="Arial" panose="020B0604020202020204" pitchFamily="34" charset="0"/>
              </a:rPr>
              <a:t>ıncı</a:t>
            </a:r>
            <a:r>
              <a:rPr lang="tr-TR" sz="1600" b="1" dirty="0">
                <a:solidFill>
                  <a:schemeClr val="tx1"/>
                </a:solidFill>
                <a:latin typeface="Arial" panose="020B0604020202020204" pitchFamily="34" charset="0"/>
                <a:cs typeface="Arial" panose="020B0604020202020204" pitchFamily="34" charset="0"/>
              </a:rPr>
              <a:t> maddelerde belirtilen ihbar ve şikayette bulunması gereken unsurlar, ihbar ve şikayeti alan personel tarafından derhal tutanağa bağlanır. Bu tutanağın ihbarcı ve şikayetçi tarafından imzalanması şartı aranmaz. </a:t>
            </a:r>
            <a:br>
              <a:rPr lang="tr-TR" sz="2400" b="1" dirty="0">
                <a:solidFill>
                  <a:schemeClr val="tx1"/>
                </a:solidFill>
                <a:latin typeface="Arial" panose="020B0604020202020204" pitchFamily="34" charset="0"/>
                <a:cs typeface="Arial" panose="020B0604020202020204" pitchFamily="34" charset="0"/>
              </a:rPr>
            </a:br>
            <a:endParaRPr lang="tr-TR" sz="2400" b="1" dirty="0">
              <a:solidFill>
                <a:schemeClr val="tx1"/>
              </a:solidFill>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995085" cy="997204"/>
          </a:xfrm>
          <a:prstGeom prst="rect">
            <a:avLst/>
          </a:prstGeom>
          <a:noFill/>
        </p:spPr>
      </p:pic>
      <p:sp>
        <p:nvSpPr>
          <p:cNvPr id="10" name="Dikdörtgen 9"/>
          <p:cNvSpPr/>
          <p:nvPr/>
        </p:nvSpPr>
        <p:spPr>
          <a:xfrm>
            <a:off x="2541482" y="443188"/>
            <a:ext cx="4445384"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YAPILACAK İŞLEMLER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553103587"/>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11407" y="1556238"/>
            <a:ext cx="8252208" cy="3900017"/>
          </a:xfrm>
        </p:spPr>
        <p:txBody>
          <a:bodyPr>
            <a:normAutofit/>
          </a:bodyPr>
          <a:lstStyle/>
          <a:p>
            <a:pPr algn="l">
              <a:lnSpc>
                <a:spcPct val="150000"/>
              </a:lnSpc>
            </a:pPr>
            <a:r>
              <a:rPr lang="tr-TR" sz="1600" b="1" dirty="0">
                <a:solidFill>
                  <a:schemeClr val="tx1"/>
                </a:solidFill>
                <a:latin typeface="Arial" panose="020B0604020202020204" pitchFamily="34" charset="0"/>
                <a:cs typeface="Arial" panose="020B0604020202020204" pitchFamily="34" charset="0"/>
              </a:rPr>
              <a:t>3- İhbar ve şikayetin ya da memnuniyet bildiriminin yetkili olmayan bir idari makama yapılması durumunda, başvuru yetkili idari makama gönderilir ve ayrıca başvuru sahibine de bilgi verilir.</a:t>
            </a:r>
            <a:br>
              <a:rPr lang="tr-TR" sz="1600" b="1" dirty="0">
                <a:solidFill>
                  <a:schemeClr val="tx1"/>
                </a:solidFill>
                <a:latin typeface="Arial" panose="020B0604020202020204" pitchFamily="34" charset="0"/>
                <a:cs typeface="Arial" panose="020B0604020202020204" pitchFamily="34" charset="0"/>
              </a:rPr>
            </a:br>
            <a:br>
              <a:rPr lang="tr-TR" sz="1600" b="1" dirty="0">
                <a:solidFill>
                  <a:schemeClr val="tx1"/>
                </a:solidFill>
                <a:latin typeface="Arial" panose="020B0604020202020204" pitchFamily="34" charset="0"/>
                <a:cs typeface="Arial" panose="020B0604020202020204" pitchFamily="34" charset="0"/>
              </a:rPr>
            </a:br>
            <a:r>
              <a:rPr lang="tr-TR" sz="1600" b="1" dirty="0">
                <a:solidFill>
                  <a:schemeClr val="tx1"/>
                </a:solidFill>
                <a:latin typeface="Arial" panose="020B0604020202020204" pitchFamily="34" charset="0"/>
                <a:cs typeface="Arial" panose="020B0604020202020204" pitchFamily="34" charset="0"/>
              </a:rPr>
              <a:t>4- Engelli bireylerin başvurularını kolaylaştırmak için gerekli tedbirler alınır.</a:t>
            </a:r>
            <a:br>
              <a:rPr lang="tr-TR" sz="1600" b="1" dirty="0">
                <a:solidFill>
                  <a:schemeClr val="tx1"/>
                </a:solidFill>
                <a:latin typeface="Arial" panose="020B0604020202020204" pitchFamily="34" charset="0"/>
                <a:cs typeface="Arial" panose="020B0604020202020204" pitchFamily="34" charset="0"/>
              </a:rPr>
            </a:br>
            <a:br>
              <a:rPr lang="tr-TR" sz="1600" b="1" dirty="0">
                <a:solidFill>
                  <a:schemeClr val="tx1"/>
                </a:solidFill>
                <a:latin typeface="Arial" panose="020B0604020202020204" pitchFamily="34" charset="0"/>
                <a:cs typeface="Arial" panose="020B0604020202020204" pitchFamily="34" charset="0"/>
              </a:rPr>
            </a:br>
            <a:r>
              <a:rPr lang="tr-TR" sz="1600" b="1" dirty="0">
                <a:solidFill>
                  <a:schemeClr val="tx1"/>
                </a:solidFill>
                <a:latin typeface="Arial" panose="020B0604020202020204" pitchFamily="34" charset="0"/>
                <a:cs typeface="Arial" panose="020B0604020202020204" pitchFamily="34" charset="0"/>
              </a:rPr>
              <a:t>5- Kolluk personeli hakkındaki Cumhurbaşkanlığı İletişim Merkezi (CİMER) ile diğer kurumsal başvuru kanalları kullanılarak yapılan ihbar ve şikayetler ya da memnuniyet bildirimleri hakkında da bu Yönetmelik hükümleri uygulanır.</a:t>
            </a:r>
            <a:br>
              <a:rPr lang="tr-TR" sz="1600" dirty="0"/>
            </a:br>
            <a:endParaRPr lang="tr-TR" sz="16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1324"/>
            <a:ext cx="994299" cy="925862"/>
          </a:xfrm>
          <a:prstGeom prst="rect">
            <a:avLst/>
          </a:prstGeom>
          <a:noFill/>
        </p:spPr>
      </p:pic>
      <p:sp>
        <p:nvSpPr>
          <p:cNvPr id="10" name="Dikdörtgen 9"/>
          <p:cNvSpPr/>
          <p:nvPr/>
        </p:nvSpPr>
        <p:spPr>
          <a:xfrm>
            <a:off x="2514819" y="443188"/>
            <a:ext cx="4445384"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YAPILACAK İŞLEMLER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41009121"/>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77472" y="1363527"/>
            <a:ext cx="7887380" cy="4534318"/>
          </a:xfrm>
        </p:spPr>
        <p:txBody>
          <a:bodyPr>
            <a:normAutofit fontScale="90000"/>
          </a:bodyPr>
          <a:lstStyle/>
          <a:p>
            <a:pPr algn="l">
              <a:lnSpc>
                <a:spcPct val="150000"/>
              </a:lnSpc>
            </a:pPr>
            <a:r>
              <a:rPr lang="tr-TR" sz="2000" b="1" dirty="0">
                <a:solidFill>
                  <a:schemeClr val="tx1"/>
                </a:solidFill>
                <a:latin typeface="Arial" panose="020B0604020202020204" pitchFamily="34" charset="0"/>
                <a:cs typeface="Arial" panose="020B0604020202020204" pitchFamily="34" charset="0"/>
              </a:rPr>
              <a:t>Kolluk personeli hakkındaki ihbar ve şikayetin, garaz veya mücerret hakaret için, uydurma bir suç isnadı suretiyle yapıldığının araştırma, ön inceleme sonucunda veya soruşturma ve yargılamanın tabi olduğu kanuni işlem sonucunda bu isnadın sabit olmadığının anlaşılması halinde merkezde bu memurun en üst amiri, illerde valiler tarafından isnatta bulunanlar hakkında kamu davasının açılması Cumhuriyet Savcılığından talep edilir.</a:t>
            </a:r>
            <a:br>
              <a:rPr lang="tr-TR" sz="2000" b="1" dirty="0">
                <a:solidFill>
                  <a:schemeClr val="tx1"/>
                </a:solidFill>
                <a:latin typeface="Arial" panose="020B0604020202020204" pitchFamily="34" charset="0"/>
                <a:cs typeface="Arial" panose="020B0604020202020204" pitchFamily="34" charset="0"/>
              </a:rPr>
            </a:br>
            <a:br>
              <a:rPr lang="tr-TR" sz="2000" b="1" dirty="0">
                <a:solidFill>
                  <a:schemeClr val="tx1"/>
                </a:solidFill>
                <a:latin typeface="Arial" panose="020B0604020202020204" pitchFamily="34" charset="0"/>
                <a:cs typeface="Arial" panose="020B0604020202020204" pitchFamily="34" charset="0"/>
              </a:rPr>
            </a:br>
            <a:endParaRPr lang="tr-TR" sz="2000" b="1" dirty="0">
              <a:solidFill>
                <a:schemeClr val="tx1"/>
              </a:solidFill>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9324"/>
            <a:ext cx="1074216" cy="997204"/>
          </a:xfrm>
          <a:prstGeom prst="rect">
            <a:avLst/>
          </a:prstGeom>
          <a:noFill/>
        </p:spPr>
      </p:pic>
      <p:sp>
        <p:nvSpPr>
          <p:cNvPr id="10" name="Dikdörtgen 9"/>
          <p:cNvSpPr/>
          <p:nvPr/>
        </p:nvSpPr>
        <p:spPr>
          <a:xfrm>
            <a:off x="1554699" y="809529"/>
            <a:ext cx="6381875"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HAKKIN KÖTÜYE KULLANILMASI</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43937458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2 Başlık"/>
          <p:cNvSpPr>
            <a:spLocks noGrp="1"/>
          </p:cNvSpPr>
          <p:nvPr>
            <p:ph type="title"/>
          </p:nvPr>
        </p:nvSpPr>
        <p:spPr>
          <a:xfrm>
            <a:off x="1422893" y="507519"/>
            <a:ext cx="6347713" cy="1320800"/>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KANUNUN AMACI</a:t>
            </a:r>
          </a:p>
        </p:txBody>
      </p:sp>
      <p:sp>
        <p:nvSpPr>
          <p:cNvPr id="10242" name="1 İçerik Yer Tutucusu"/>
          <p:cNvSpPr>
            <a:spLocks noGrp="1"/>
          </p:cNvSpPr>
          <p:nvPr>
            <p:ph idx="1"/>
          </p:nvPr>
        </p:nvSpPr>
        <p:spPr>
          <a:xfrm>
            <a:off x="628650" y="1576389"/>
            <a:ext cx="8038053" cy="4820643"/>
          </a:xfrm>
        </p:spPr>
        <p:txBody>
          <a:bodyPr rtlCol="0">
            <a:normAutofit/>
          </a:bodyPr>
          <a:lstStyle/>
          <a:p>
            <a:pPr algn="just">
              <a:lnSpc>
                <a:spcPct val="160000"/>
              </a:lnSpc>
              <a:buFont typeface="Wingdings" panose="05000000000000000000" pitchFamily="2" charset="2"/>
              <a:buChar char="Ø"/>
              <a:defRPr/>
            </a:pPr>
            <a:r>
              <a:rPr lang="tr-TR" altLang="tr-TR" b="1" dirty="0">
                <a:latin typeface="Arial" panose="020B0604020202020204" pitchFamily="34" charset="0"/>
                <a:cs typeface="Arial" panose="020B0604020202020204" pitchFamily="34" charset="0"/>
              </a:rPr>
              <a:t>Kolluk personeli hakkındaki şikayetlerin incelenmesi, izlenmesi ve sonuçlandırılmasını sağlayan mekanizmaların daha etkili ve hızlı işlemesini sağlamak,</a:t>
            </a:r>
          </a:p>
          <a:p>
            <a:pPr algn="just">
              <a:lnSpc>
                <a:spcPct val="160000"/>
              </a:lnSpc>
              <a:buFont typeface="Wingdings" panose="05000000000000000000" pitchFamily="2" charset="2"/>
              <a:buChar char="Ø"/>
              <a:defRPr/>
            </a:pPr>
            <a:r>
              <a:rPr lang="tr-TR" altLang="tr-TR" b="1" dirty="0">
                <a:latin typeface="Arial" panose="020B0604020202020204" pitchFamily="34" charset="0"/>
                <a:cs typeface="Arial" panose="020B0604020202020204" pitchFamily="34" charset="0"/>
              </a:rPr>
              <a:t>Kolluk şikayet sisteminin saydamlığını ve güvenirliliğini artırmak,</a:t>
            </a:r>
          </a:p>
          <a:p>
            <a:pPr marL="0" indent="0" algn="just">
              <a:lnSpc>
                <a:spcPct val="160000"/>
              </a:lnSpc>
              <a:buNone/>
              <a:defRPr/>
            </a:pPr>
            <a:r>
              <a:rPr lang="tr-TR" altLang="tr-TR" b="1" dirty="0">
                <a:latin typeface="Arial" panose="020B0604020202020204" pitchFamily="34" charset="0"/>
                <a:cs typeface="Arial" panose="020B0604020202020204" pitchFamily="34" charset="0"/>
              </a:rPr>
              <a:t>      Bu suretle;</a:t>
            </a:r>
          </a:p>
          <a:p>
            <a:pPr algn="just">
              <a:lnSpc>
                <a:spcPct val="160000"/>
              </a:lnSpc>
              <a:buFont typeface="Wingdings" panose="05000000000000000000" pitchFamily="2" charset="2"/>
              <a:buChar char="Ø"/>
              <a:defRPr/>
            </a:pPr>
            <a:r>
              <a:rPr lang="tr-TR" altLang="tr-TR" b="1" dirty="0">
                <a:latin typeface="Arial" panose="020B0604020202020204" pitchFamily="34" charset="0"/>
                <a:cs typeface="Arial" panose="020B0604020202020204" pitchFamily="34" charset="0"/>
              </a:rPr>
              <a:t>Kolluk kuvvetlerine duyulan toplumsal güveni artırmak amaçlanmıştır.</a:t>
            </a:r>
          </a:p>
          <a:p>
            <a:pPr algn="just">
              <a:lnSpc>
                <a:spcPct val="160000"/>
              </a:lnSpc>
              <a:buFont typeface="Wingdings" panose="05000000000000000000" pitchFamily="2" charset="2"/>
              <a:buChar char="Ø"/>
              <a:defRPr/>
            </a:pPr>
            <a:r>
              <a:rPr lang="tr-TR" altLang="tr-TR" b="1" dirty="0">
                <a:latin typeface="Arial" panose="020B0604020202020204" pitchFamily="34" charset="0"/>
                <a:cs typeface="Arial" panose="020B0604020202020204" pitchFamily="34" charset="0"/>
              </a:rPr>
              <a:t>Kolluk teşkilatlarının hesap verebilirliğini, etkinliğini ve saydamlığını güçlendirmek hedeflenmiştir.</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274368462"/>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36355" y="1447799"/>
            <a:ext cx="6750295" cy="2798991"/>
          </a:xfrm>
        </p:spPr>
        <p:txBody>
          <a:bodyPr>
            <a:normAutofit/>
          </a:bodyPr>
          <a:lstStyle/>
          <a:p>
            <a:pPr algn="just">
              <a:lnSpc>
                <a:spcPct val="150000"/>
              </a:lnSpc>
            </a:pPr>
            <a:br>
              <a:rPr lang="tr-TR" sz="3600" dirty="0"/>
            </a:br>
            <a:r>
              <a:rPr lang="tr-TR" sz="1800" b="1" dirty="0">
                <a:solidFill>
                  <a:schemeClr val="tx1"/>
                </a:solidFill>
                <a:latin typeface="Arial" panose="020B0604020202020204" pitchFamily="34" charset="0"/>
                <a:cs typeface="Arial" panose="020B0604020202020204" pitchFamily="34" charset="0"/>
              </a:rPr>
              <a:t>Kolluk personelinin birinci fıkrada belirtilen durumlarda kamu davası açılması için Cumhuriyet Başsavcılığına başvurma ve haksız isnatta bulunanlar hakkında genel hükümlere göre tazminat davası açma hakları saklıdır.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4924"/>
            <a:ext cx="1139817" cy="997204"/>
          </a:xfrm>
          <a:prstGeom prst="rect">
            <a:avLst/>
          </a:prstGeom>
          <a:noFill/>
        </p:spPr>
      </p:pic>
      <p:sp>
        <p:nvSpPr>
          <p:cNvPr id="10" name="Dikdörtgen 9"/>
          <p:cNvSpPr/>
          <p:nvPr/>
        </p:nvSpPr>
        <p:spPr>
          <a:xfrm>
            <a:off x="1516119" y="720187"/>
            <a:ext cx="6381875" cy="553998"/>
          </a:xfrm>
          <a:prstGeom prst="rect">
            <a:avLst/>
          </a:prstGeom>
        </p:spPr>
        <p:txBody>
          <a:bodyPr wrap="none">
            <a:spAutoFit/>
          </a:bodyPr>
          <a:lstStyle/>
          <a:p>
            <a:pPr algn="ctr"/>
            <a:r>
              <a:rPr lang="tr-TR" sz="3000" b="1" dirty="0">
                <a:solidFill>
                  <a:srgbClr val="0070C0"/>
                </a:solidFill>
                <a:latin typeface="Arial" panose="020B0604020202020204" pitchFamily="34" charset="0"/>
                <a:cs typeface="Arial" panose="020B0604020202020204" pitchFamily="34" charset="0"/>
              </a:rPr>
              <a:t>HAKKIN KÖTÜYE KULLANILMASI</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293139198"/>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523919" y="266724"/>
            <a:ext cx="7877131" cy="5448276"/>
          </a:xfrm>
        </p:spPr>
        <p:txBody>
          <a:bodyPr>
            <a:noAutofit/>
          </a:bodyPr>
          <a:lstStyle/>
          <a:p>
            <a:pPr algn="l">
              <a:lnSpc>
                <a:spcPct val="150000"/>
              </a:lnSpc>
            </a:pPr>
            <a:r>
              <a:rPr lang="tr-TR" sz="1800" b="1" dirty="0">
                <a:solidFill>
                  <a:schemeClr val="tx1"/>
                </a:solidFill>
                <a:latin typeface="Arial" panose="020B0604020202020204" pitchFamily="34" charset="0"/>
                <a:cs typeface="Arial" panose="020B0604020202020204" pitchFamily="34" charset="0"/>
              </a:rPr>
              <a:t>Madde 63:</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a:t>
            </a:r>
            <a:r>
              <a:rPr lang="tr-TR" sz="1800" b="1" dirty="0">
                <a:solidFill>
                  <a:srgbClr val="FF0000"/>
                </a:solidFill>
                <a:latin typeface="Arial" panose="020B0604020202020204" pitchFamily="34" charset="0"/>
                <a:cs typeface="Arial" panose="020B0604020202020204" pitchFamily="34" charset="0"/>
              </a:rPr>
              <a:t>Araştırma;</a:t>
            </a:r>
            <a:r>
              <a:rPr lang="tr-TR" sz="1800" b="1" dirty="0">
                <a:solidFill>
                  <a:schemeClr val="tx1"/>
                </a:solidFill>
                <a:latin typeface="Arial" panose="020B0604020202020204" pitchFamily="34" charset="0"/>
                <a:cs typeface="Arial" panose="020B0604020202020204" pitchFamily="34" charset="0"/>
              </a:rPr>
              <a:t> Suç iddiası içeren herhangi bir ihbar ve şikayet, taşrada görevli personel için mülki idare amirliklerince, bağlı kuruluşların merkez teşkilatlarında görevli personel için ilgili personel birimlerince, evvela, 59’ uncu ve 60’ </a:t>
            </a:r>
            <a:r>
              <a:rPr lang="tr-TR" sz="1800" b="1" dirty="0" err="1">
                <a:solidFill>
                  <a:schemeClr val="tx1"/>
                </a:solidFill>
                <a:latin typeface="Arial" panose="020B0604020202020204" pitchFamily="34" charset="0"/>
                <a:cs typeface="Arial" panose="020B0604020202020204" pitchFamily="34" charset="0"/>
              </a:rPr>
              <a:t>ıncı</a:t>
            </a:r>
            <a:r>
              <a:rPr lang="tr-TR" sz="1800" b="1" dirty="0">
                <a:solidFill>
                  <a:schemeClr val="tx1"/>
                </a:solidFill>
                <a:latin typeface="Arial" panose="020B0604020202020204" pitchFamily="34" charset="0"/>
                <a:cs typeface="Arial" panose="020B0604020202020204" pitchFamily="34" charset="0"/>
              </a:rPr>
              <a:t> maddelerde belirtilen unsurları taşıyıp taşımadığı yönüyle incelenir. </a:t>
            </a:r>
            <a:br>
              <a:rPr lang="tr-TR" sz="1800" b="1" dirty="0">
                <a:solidFill>
                  <a:schemeClr val="tx1"/>
                </a:solidFill>
                <a:latin typeface="Arial" panose="020B0604020202020204" pitchFamily="34" charset="0"/>
                <a:cs typeface="Arial" panose="020B0604020202020204" pitchFamily="34" charset="0"/>
              </a:rPr>
            </a:b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Zamanaşımına uğrama ihtimali bulunan ihbar ve şikayetlere öncelik verilir. </a:t>
            </a:r>
            <a:endParaRPr lang="tr-TR" sz="18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1047839" cy="997204"/>
          </a:xfrm>
          <a:prstGeom prst="rect">
            <a:avLst/>
          </a:prstGeom>
          <a:noFill/>
        </p:spPr>
      </p:pic>
      <p:sp>
        <p:nvSpPr>
          <p:cNvPr id="10" name="Dikdörtgen 9"/>
          <p:cNvSpPr/>
          <p:nvPr/>
        </p:nvSpPr>
        <p:spPr>
          <a:xfrm>
            <a:off x="869761" y="587925"/>
            <a:ext cx="7210370" cy="830997"/>
          </a:xfrm>
          <a:prstGeom prst="rect">
            <a:avLst/>
          </a:prstGeom>
        </p:spPr>
        <p:txBody>
          <a:bodyPr wrap="square">
            <a:spAutoFit/>
          </a:bodyPr>
          <a:lstStyle/>
          <a:p>
            <a:pPr algn="ctr"/>
            <a:r>
              <a:rPr lang="tr-TR" sz="2400" b="1" dirty="0">
                <a:solidFill>
                  <a:srgbClr val="0070C0"/>
                </a:solidFill>
                <a:latin typeface="Arial" panose="020B0604020202020204" pitchFamily="34" charset="0"/>
                <a:cs typeface="Arial" panose="020B0604020202020204" pitchFamily="34" charset="0"/>
              </a:rPr>
              <a:t>İHBAR VE ŞİKAYET DİLEKÇELERİ ÜZERİNE YAPILACAK İŞLEMLER </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887140457"/>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03050" y="723924"/>
            <a:ext cx="7477081" cy="5062147"/>
          </a:xfrm>
        </p:spPr>
        <p:txBody>
          <a:bodyPr>
            <a:noAutofit/>
          </a:bodyPr>
          <a:lstStyle/>
          <a:p>
            <a:pPr algn="l">
              <a:lnSpc>
                <a:spcPct val="150000"/>
              </a:lnSpc>
            </a:pPr>
            <a:br>
              <a:rPr lang="tr-TR" sz="1800" b="1" dirty="0">
                <a:solidFill>
                  <a:schemeClr val="tx1"/>
                </a:solidFill>
                <a:latin typeface="Arial" panose="020B0604020202020204" pitchFamily="34" charset="0"/>
                <a:cs typeface="Arial" panose="020B0604020202020204" pitchFamily="34" charset="0"/>
              </a:rPr>
            </a:b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Kimlik bilgileri hiç bulunmayan ya da yanlış olan ihbar ve şikayetler ile kimliğin tespit edilemediği durumlarda (telefon, mektup, e-posta gibi) </a:t>
            </a:r>
            <a:br>
              <a:rPr lang="tr-TR" sz="1800" b="1" dirty="0">
                <a:solidFill>
                  <a:schemeClr val="tx1"/>
                </a:solidFill>
                <a:latin typeface="Arial" panose="020B0604020202020204" pitchFamily="34" charset="0"/>
                <a:cs typeface="Arial" panose="020B0604020202020204" pitchFamily="34" charset="0"/>
              </a:rPr>
            </a:b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İddiaların somut verileri içerip içermediği değerlendirilir. İhbar ve şikayetin içeriğinden Kanunda belirtilen unsurları taşıyıp taşımadığı hususu doğrudan veya olağan idari usullerle anlaşılmıyor ise müfettiş veya muhakkik eliyle araştırma yaptırılır.</a:t>
            </a:r>
            <a:br>
              <a:rPr lang="tr-TR" sz="1800" dirty="0">
                <a:latin typeface="Arial" panose="020B0604020202020204" pitchFamily="34" charset="0"/>
                <a:cs typeface="Arial" panose="020B0604020202020204" pitchFamily="34" charset="0"/>
              </a:rPr>
            </a:br>
            <a:endParaRPr lang="tr-TR" sz="18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1047839" cy="997204"/>
          </a:xfrm>
          <a:prstGeom prst="rect">
            <a:avLst/>
          </a:prstGeom>
          <a:noFill/>
        </p:spPr>
      </p:pic>
      <p:sp>
        <p:nvSpPr>
          <p:cNvPr id="10" name="Dikdörtgen 9"/>
          <p:cNvSpPr/>
          <p:nvPr/>
        </p:nvSpPr>
        <p:spPr>
          <a:xfrm>
            <a:off x="869761" y="587925"/>
            <a:ext cx="7210370" cy="830997"/>
          </a:xfrm>
          <a:prstGeom prst="rect">
            <a:avLst/>
          </a:prstGeom>
        </p:spPr>
        <p:txBody>
          <a:bodyPr wrap="square">
            <a:spAutoFit/>
          </a:bodyPr>
          <a:lstStyle/>
          <a:p>
            <a:pPr algn="ctr"/>
            <a:r>
              <a:rPr lang="tr-TR" sz="2400" b="1" dirty="0">
                <a:solidFill>
                  <a:srgbClr val="0070C0"/>
                </a:solidFill>
                <a:latin typeface="Arial" panose="020B0604020202020204" pitchFamily="34" charset="0"/>
                <a:cs typeface="Arial" panose="020B0604020202020204" pitchFamily="34" charset="0"/>
              </a:rPr>
              <a:t>İHBAR VE ŞİKAYET DİLEKÇELERİ ÜZERİNE YAPILACAK İŞLEMLER </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412395599"/>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028020" y="2040782"/>
            <a:ext cx="7178971" cy="4058567"/>
          </a:xfrm>
        </p:spPr>
        <p:txBody>
          <a:bodyPr>
            <a:normAutofit fontScale="90000"/>
          </a:bodyPr>
          <a:lstStyle/>
          <a:p>
            <a:pPr algn="l">
              <a:lnSpc>
                <a:spcPct val="150000"/>
              </a:lnSpc>
            </a:pPr>
            <a:br>
              <a:rPr lang="tr-TR" sz="3600" b="1" dirty="0"/>
            </a:br>
            <a:r>
              <a:rPr lang="tr-TR" sz="3600" b="1" u="sng" dirty="0">
                <a:solidFill>
                  <a:schemeClr val="tx1"/>
                </a:solidFill>
              </a:rPr>
              <a:t>Araştırma;</a:t>
            </a:r>
            <a:br>
              <a:rPr lang="tr-TR" sz="3600" b="1" dirty="0">
                <a:solidFill>
                  <a:schemeClr val="tx1"/>
                </a:solidFill>
              </a:rPr>
            </a:br>
            <a:r>
              <a:rPr lang="tr-TR" sz="2800" b="1" dirty="0">
                <a:solidFill>
                  <a:schemeClr val="tx1"/>
                </a:solidFill>
                <a:latin typeface="Arial" panose="020B0604020202020204" pitchFamily="34" charset="0"/>
                <a:cs typeface="Arial" panose="020B0604020202020204" pitchFamily="34" charset="0"/>
              </a:rPr>
              <a:t>- MİA Sınıfı veya Kolluk Görevlilerinin Üstü</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- 45 gün içinde Araştırma Raporu/Gerekiyorsa Soruşturma Talebi</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Gerekçe gösterilmek sureti ile ek süre talep edilir.</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-İhbar ve şikayet niteliği taşımayanlarla ilgili olarak 3071 sayılı Kanuna göre işlem yapılır.</a:t>
            </a:r>
            <a:br>
              <a:rPr lang="tr-TR" sz="2800" dirty="0"/>
            </a:br>
            <a:endParaRPr lang="tr-TR" sz="28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968028" cy="997204"/>
          </a:xfrm>
          <a:prstGeom prst="rect">
            <a:avLst/>
          </a:prstGeom>
          <a:noFill/>
        </p:spPr>
      </p:pic>
      <p:sp>
        <p:nvSpPr>
          <p:cNvPr id="10" name="Dikdörtgen 9"/>
          <p:cNvSpPr/>
          <p:nvPr/>
        </p:nvSpPr>
        <p:spPr>
          <a:xfrm>
            <a:off x="2479802" y="443188"/>
            <a:ext cx="4445384" cy="553998"/>
          </a:xfrm>
          <a:prstGeom prst="rect">
            <a:avLst/>
          </a:prstGeom>
        </p:spPr>
        <p:txBody>
          <a:bodyPr wrap="square">
            <a:spAutoFit/>
          </a:bodyPr>
          <a:lstStyle/>
          <a:p>
            <a:r>
              <a:rPr lang="tr-TR" sz="3000" b="1" dirty="0">
                <a:solidFill>
                  <a:srgbClr val="0070C0"/>
                </a:solidFill>
                <a:latin typeface="Arial" panose="020B0604020202020204" pitchFamily="34" charset="0"/>
                <a:cs typeface="Arial" panose="020B0604020202020204" pitchFamily="34" charset="0"/>
              </a:rPr>
              <a:t>YAPILACAK İŞLEMLER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476546661"/>
      </p:ext>
    </p:extLst>
  </p:cSld>
  <p:clrMapOvr>
    <a:masterClrMapping/>
  </p:clrMapOvr>
  <p:transition spd="slow">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08135" y="534255"/>
            <a:ext cx="8897815" cy="5838092"/>
          </a:xfrm>
        </p:spPr>
        <p:txBody>
          <a:bodyPr>
            <a:normAutofit fontScale="90000"/>
          </a:bodyPr>
          <a:lstStyle/>
          <a:p>
            <a:pPr algn="l">
              <a:lnSpc>
                <a:spcPct val="150000"/>
              </a:lnSpc>
            </a:pPr>
            <a:br>
              <a:rPr lang="tr-TR" sz="2000" b="1" dirty="0">
                <a:latin typeface="Arial" panose="020B0604020202020204" pitchFamily="34" charset="0"/>
                <a:cs typeface="Arial" panose="020B0604020202020204" pitchFamily="34" charset="0"/>
              </a:rPr>
            </a:br>
            <a:br>
              <a:rPr lang="tr-TR" sz="2000" b="1" dirty="0">
                <a:latin typeface="Arial" panose="020B0604020202020204" pitchFamily="34" charset="0"/>
                <a:cs typeface="Arial" panose="020B0604020202020204" pitchFamily="34" charset="0"/>
              </a:rPr>
            </a:br>
            <a:br>
              <a:rPr lang="tr-TR" sz="2000" b="1" dirty="0">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Madde 64:</a:t>
            </a:r>
            <a:br>
              <a:rPr lang="tr-TR" sz="2000" b="1" dirty="0">
                <a:solidFill>
                  <a:schemeClr val="tx1"/>
                </a:solidFill>
                <a:latin typeface="Arial" panose="020B0604020202020204" pitchFamily="34" charset="0"/>
                <a:cs typeface="Arial" panose="020B0604020202020204" pitchFamily="34" charset="0"/>
              </a:rPr>
            </a:b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 Soyut ve genel</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 Kişi ve olay belirtilmemesi</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 Ciddi bulgu ve belgelere dayanmama</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 Yanlış ad, </a:t>
            </a:r>
            <a:r>
              <a:rPr lang="tr-TR" sz="2000" b="1" dirty="0" err="1">
                <a:solidFill>
                  <a:schemeClr val="tx1"/>
                </a:solidFill>
                <a:latin typeface="Arial" panose="020B0604020202020204" pitchFamily="34" charset="0"/>
                <a:cs typeface="Arial" panose="020B0604020202020204" pitchFamily="34" charset="0"/>
              </a:rPr>
              <a:t>soyad</a:t>
            </a:r>
            <a:r>
              <a:rPr lang="tr-TR" sz="2000" b="1" dirty="0">
                <a:solidFill>
                  <a:schemeClr val="tx1"/>
                </a:solidFill>
                <a:latin typeface="Arial" panose="020B0604020202020204" pitchFamily="34" charset="0"/>
                <a:cs typeface="Arial" panose="020B0604020202020204" pitchFamily="34" charset="0"/>
              </a:rPr>
              <a:t>, imza veya adres</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Durumlarında,</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İHBAR VE ŞİKAYET 4483 sayılı Kanunun 3. maddesinde belirtilen </a:t>
            </a:r>
            <a:r>
              <a:rPr lang="tr-TR" sz="2000" b="1" u="sng" dirty="0">
                <a:solidFill>
                  <a:srgbClr val="FF0000"/>
                </a:solidFill>
                <a:latin typeface="Arial" panose="020B0604020202020204" pitchFamily="34" charset="0"/>
                <a:cs typeface="Arial" panose="020B0604020202020204" pitchFamily="34" charset="0"/>
              </a:rPr>
              <a:t>SORUŞTURMA İZNİ VERMEYE YETKİLİ MERCİLERCE  İŞLEME KONULMAZ.</a:t>
            </a:r>
            <a:br>
              <a:rPr lang="tr-TR" sz="2600" dirty="0">
                <a:latin typeface="Arial" panose="020B0604020202020204" pitchFamily="34" charset="0"/>
                <a:cs typeface="Arial" panose="020B0604020202020204" pitchFamily="34" charset="0"/>
              </a:rPr>
            </a:br>
            <a:endParaRPr lang="tr-TR" sz="26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1021462" cy="997204"/>
          </a:xfrm>
          <a:prstGeom prst="rect">
            <a:avLst/>
          </a:prstGeom>
          <a:noFill/>
        </p:spPr>
      </p:pic>
      <p:sp>
        <p:nvSpPr>
          <p:cNvPr id="10" name="Dikdörtgen 9"/>
          <p:cNvSpPr/>
          <p:nvPr/>
        </p:nvSpPr>
        <p:spPr>
          <a:xfrm>
            <a:off x="2661420" y="980325"/>
            <a:ext cx="4288353"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İŞLEME KONULMAMA</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220769544"/>
      </p:ext>
    </p:extLst>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10245" y="534255"/>
            <a:ext cx="6347713" cy="1320800"/>
          </a:xfrm>
        </p:spPr>
        <p:txBody>
          <a:bodyPr>
            <a:normAutofit/>
          </a:bodyPr>
          <a:lstStyle/>
          <a:p>
            <a:pPr algn="ctr"/>
            <a:r>
              <a:rPr lang="tr-TR" sz="2400" b="1" dirty="0">
                <a:solidFill>
                  <a:srgbClr val="0070C0"/>
                </a:solidFill>
                <a:latin typeface="Arial" panose="020B0604020202020204" pitchFamily="34" charset="0"/>
                <a:cs typeface="Arial" panose="020B0604020202020204" pitchFamily="34" charset="0"/>
              </a:rPr>
              <a:t>İŞLEME KONULMAMA</a:t>
            </a:r>
          </a:p>
        </p:txBody>
      </p:sp>
      <p:sp>
        <p:nvSpPr>
          <p:cNvPr id="3" name="İçerik Yer Tutucusu 2"/>
          <p:cNvSpPr>
            <a:spLocks noGrp="1"/>
          </p:cNvSpPr>
          <p:nvPr>
            <p:ph idx="1"/>
          </p:nvPr>
        </p:nvSpPr>
        <p:spPr>
          <a:xfrm>
            <a:off x="0" y="1463674"/>
            <a:ext cx="8110904" cy="4399329"/>
          </a:xfrm>
        </p:spPr>
        <p:txBody>
          <a:bodyPr>
            <a:normAutofit lnSpcReduction="10000"/>
          </a:bodyPr>
          <a:lstStyle/>
          <a:p>
            <a:pPr algn="just"/>
            <a:r>
              <a:rPr lang="tr-TR" sz="2400" b="1" dirty="0">
                <a:solidFill>
                  <a:schemeClr val="tx1"/>
                </a:solidFill>
              </a:rPr>
              <a:t>Yalnızca disiplin suçu iddiası niteliğinde olan ve 59’ uncu ve 60’ </a:t>
            </a:r>
            <a:r>
              <a:rPr lang="tr-TR" sz="2400" b="1" dirty="0" err="1">
                <a:solidFill>
                  <a:schemeClr val="tx1"/>
                </a:solidFill>
              </a:rPr>
              <a:t>ıncı</a:t>
            </a:r>
            <a:r>
              <a:rPr lang="tr-TR" sz="2400" b="1" dirty="0">
                <a:solidFill>
                  <a:schemeClr val="tx1"/>
                </a:solidFill>
              </a:rPr>
              <a:t> maddelerde belirtilen şartları taşımadığı anlaşılan ihbar ve şikâyetler ise </a:t>
            </a:r>
            <a:r>
              <a:rPr lang="tr-TR" sz="2400" b="1" u="sng" dirty="0">
                <a:solidFill>
                  <a:srgbClr val="FF0000"/>
                </a:solidFill>
              </a:rPr>
              <a:t>başvurunun intikal ettiği disiplin amirince</a:t>
            </a:r>
            <a:r>
              <a:rPr lang="tr-TR" sz="2400" b="1" dirty="0">
                <a:solidFill>
                  <a:srgbClr val="FF0000"/>
                </a:solidFill>
              </a:rPr>
              <a:t>, </a:t>
            </a:r>
            <a:r>
              <a:rPr lang="tr-TR" sz="2400" b="1" dirty="0">
                <a:solidFill>
                  <a:schemeClr val="tx1"/>
                </a:solidFill>
              </a:rPr>
              <a:t>araştırma yapılmış ise </a:t>
            </a:r>
            <a:r>
              <a:rPr lang="tr-TR" sz="2400" b="1" u="sng" dirty="0">
                <a:solidFill>
                  <a:srgbClr val="FF0000"/>
                </a:solidFill>
              </a:rPr>
              <a:t>araştırma emrini veren disiplin amirince işleme konulmaz</a:t>
            </a:r>
            <a:r>
              <a:rPr lang="tr-TR" sz="2400" b="1" dirty="0">
                <a:solidFill>
                  <a:srgbClr val="FF0000"/>
                </a:solidFill>
              </a:rPr>
              <a:t>.</a:t>
            </a:r>
            <a:r>
              <a:rPr lang="tr-TR" sz="2400" b="1" dirty="0">
                <a:solidFill>
                  <a:schemeClr val="tx1"/>
                </a:solidFill>
              </a:rPr>
              <a:t> Bu bendin tatbikinde </a:t>
            </a:r>
            <a:r>
              <a:rPr lang="tr-TR" sz="2400" b="1" u="sng" dirty="0">
                <a:solidFill>
                  <a:srgbClr val="FF0000"/>
                </a:solidFill>
              </a:rPr>
              <a:t>disiplin amiri olarak; ilde vali, ilçede kaymakam,</a:t>
            </a:r>
            <a:r>
              <a:rPr lang="tr-TR" sz="2400" dirty="0">
                <a:solidFill>
                  <a:schemeClr val="tx1"/>
                </a:solidFill>
              </a:rPr>
              <a:t> </a:t>
            </a:r>
            <a:r>
              <a:rPr lang="tr-TR" sz="2400" b="1" dirty="0">
                <a:solidFill>
                  <a:schemeClr val="tx1"/>
                </a:solidFill>
              </a:rPr>
              <a:t>bağlı kuruluşların merkez teşkilatlarında, Cumhurbaşkanı kararı veya Cumhurbaşkanı onayı ile atananlar için İçişleri Bakanı, diğerleri için ilgisine göre Jandarma Genel Komutanı, Emniyet Genel Müdürü veya Sahil Güvenlik Komutanı anlaşılır. </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25" y="35653"/>
            <a:ext cx="1021462" cy="997204"/>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71324"/>
            <a:ext cx="1143000" cy="925862"/>
          </a:xfrm>
          <a:prstGeom prst="rect">
            <a:avLst/>
          </a:prstGeom>
          <a:noFill/>
          <a:ln>
            <a:noFill/>
          </a:ln>
        </p:spPr>
      </p:pic>
    </p:spTree>
    <p:extLst>
      <p:ext uri="{BB962C8B-B14F-4D97-AF65-F5344CB8AC3E}">
        <p14:creationId xmlns:p14="http://schemas.microsoft.com/office/powerpoint/2010/main" val="2629271441"/>
      </p:ext>
    </p:extLst>
  </p:cSld>
  <p:clrMapOvr>
    <a:masterClrMapping/>
  </p:clrMapOvr>
  <p:transition spd="slow">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396798" y="1255726"/>
            <a:ext cx="8282354" cy="5324450"/>
          </a:xfrm>
        </p:spPr>
        <p:txBody>
          <a:bodyPr>
            <a:noAutofit/>
          </a:bodyPr>
          <a:lstStyle/>
          <a:p>
            <a:pPr algn="l">
              <a:lnSpc>
                <a:spcPct val="150000"/>
              </a:lnSpc>
            </a:pPr>
            <a:r>
              <a:rPr lang="tr-TR" sz="1800" b="1" dirty="0">
                <a:solidFill>
                  <a:schemeClr val="tx1"/>
                </a:solidFill>
                <a:latin typeface="Arial" panose="020B0604020202020204" pitchFamily="34" charset="0"/>
                <a:cs typeface="Arial" panose="020B0604020202020204" pitchFamily="34" charset="0"/>
              </a:rPr>
              <a:t>a) Kamu kurum ve kuruluşlarından talep mahiyeti taşıyan ve idari bir işlem veya eylemle çözümlenebilecek vasıfta olan,</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b) Kamu kurum ve kuruluşlarının ifa ettikleri hizmetlerde, tesis ettikleri idari işlemlere ilişkin olup ihtilaf halinde idari yargıda dava konusu edilebilecek nitelikte olan,</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c) İdare ile gerçek ya da tüzel kişiler arasında özel hukuk ilişkilerinden kaynaklanan ve taraflarca adli yargı mercilerinde dava konusu edilebilecek hukuki uyuşmazlıklara ilişkin bulunan,</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ç) İdarenin veya personelin hukuki sorumluluğunu gerektirebilecek nitelikte bulunan,</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ihbar veya şikayetlerin ilgili mevzuat çerçevesinde sonuçlandırılması sağlanır.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189033" y="534255"/>
            <a:ext cx="7159268"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KAPSAM DIŞI İHBAR VE ŞİKAYETLER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533741985"/>
      </p:ext>
    </p:extLst>
  </p:cSld>
  <p:clrMapOvr>
    <a:masterClrMapping/>
  </p:clrMapOvr>
  <p:transition spd="slow">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04884" y="755348"/>
            <a:ext cx="8523515" cy="4912677"/>
          </a:xfrm>
        </p:spPr>
        <p:txBody>
          <a:bodyPr>
            <a:normAutofit fontScale="90000"/>
          </a:bodyPr>
          <a:lstStyle/>
          <a:p>
            <a:pPr algn="just">
              <a:lnSpc>
                <a:spcPct val="150000"/>
              </a:lnSpc>
            </a:pPr>
            <a:r>
              <a:rPr lang="tr-TR" sz="2000" b="1" dirty="0">
                <a:solidFill>
                  <a:schemeClr val="tx1"/>
                </a:solidFill>
                <a:latin typeface="Arial" panose="020B0604020202020204" pitchFamily="34" charset="0"/>
                <a:cs typeface="Arial" panose="020B0604020202020204" pitchFamily="34" charset="0"/>
              </a:rPr>
              <a:t>İhbar ve şikayet birinci fıkradaki nitelikte olup, konunun Bakanlık, Komisyon, bağlı kuruluşlar ve mülki idare amirliklerinin görev, yetki ve sorumluluk alanında bulunması halinde; yargı mercilerinin görevine giren konularla ilgili olanlar hariç, gerekli karar ve tedbirler alınır ve yapılan işlem hakkında başvuru sahibine bilgi verilir. İstemin yerine getirilmesi maddi ve/veya hukuki sebeplerle mümkün değilse durum başvuru sahibine gerekçesiyle bildirilir. </a:t>
            </a:r>
            <a:r>
              <a:rPr lang="tr-TR" sz="2000" b="1" i="1" u="sng" dirty="0">
                <a:solidFill>
                  <a:srgbClr val="FF0000"/>
                </a:solidFill>
                <a:latin typeface="Arial" panose="020B0604020202020204" pitchFamily="34" charset="0"/>
                <a:cs typeface="Arial" panose="020B0604020202020204" pitchFamily="34" charset="0"/>
              </a:rPr>
              <a:t>Bu fıkra kapsamındaki başvurular en geç otuz gün içinde sonuçlandırılır.</a:t>
            </a:r>
            <a:r>
              <a:rPr lang="tr-TR" sz="2000" b="1" dirty="0">
                <a:solidFill>
                  <a:schemeClr val="tx1"/>
                </a:solidFill>
                <a:latin typeface="Arial" panose="020B0604020202020204" pitchFamily="34" charset="0"/>
                <a:cs typeface="Arial" panose="020B0604020202020204" pitchFamily="34" charset="0"/>
              </a:rPr>
              <a:t> Bu süre içinde sonuçlandırılamayan başvurularla ilgili işlemin safahatı hakkında dilekçe sahiplerine bilgi verilir. İşlem safahatının duyurulması halinde alınan sonuç ayrıca bildirilir.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055036" y="443188"/>
            <a:ext cx="7159268"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KAPSAM DIŞI İHBAR VE ŞİKAYETLER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706163043"/>
      </p:ext>
    </p:extLst>
  </p:cSld>
  <p:clrMapOvr>
    <a:masterClrMapping/>
  </p:clrMapOvr>
  <p:transition spd="slow">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96645" y="1647435"/>
            <a:ext cx="6853561" cy="4442647"/>
          </a:xfrm>
        </p:spPr>
        <p:txBody>
          <a:bodyPr>
            <a:noAutofit/>
          </a:bodyPr>
          <a:lstStyle/>
          <a:p>
            <a:pPr algn="l">
              <a:lnSpc>
                <a:spcPct val="150000"/>
              </a:lnSpc>
            </a:pPr>
            <a:r>
              <a:rPr lang="tr-TR" sz="2400" b="1" dirty="0">
                <a:solidFill>
                  <a:schemeClr val="tx1"/>
                </a:solidFill>
                <a:latin typeface="Arial" panose="020B0604020202020204" pitchFamily="34" charset="0"/>
                <a:cs typeface="Arial" panose="020B0604020202020204" pitchFamily="34" charset="0"/>
              </a:rPr>
              <a:t>- ÖLDÜRME</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KASTEN YARALAMA</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İŞKENCE</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ZOR KULLANMA YETKİSİNE İLİŞKİN      SINIRIN AŞILMASI</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SUÇ İŞLEMEK AMACIYLA ÖRGÜT KURMA</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ÖRGÜT FAALİYETİ ÇERÇEVESİNDE İŞLENEN SUÇLAR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2914533" y="443188"/>
            <a:ext cx="3739165"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KATALOG SUÇLAR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310048521"/>
      </p:ext>
    </p:extLst>
  </p:cSld>
  <p:clrMapOvr>
    <a:masterClrMapping/>
  </p:clrMapOvr>
  <p:transition spd="slow">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69760" y="2543200"/>
            <a:ext cx="7423220" cy="3571850"/>
          </a:xfrm>
        </p:spPr>
        <p:txBody>
          <a:bodyPr>
            <a:normAutofit fontScale="90000"/>
          </a:bodyPr>
          <a:lstStyle/>
          <a:p>
            <a:pPr algn="l">
              <a:lnSpc>
                <a:spcPct val="150000"/>
              </a:lnSpc>
            </a:pPr>
            <a:br>
              <a:rPr lang="tr-TR" sz="3200" b="1" dirty="0"/>
            </a:br>
            <a:br>
              <a:rPr lang="tr-TR" sz="3200" b="1" dirty="0"/>
            </a:br>
            <a:r>
              <a:rPr lang="tr-TR" sz="2800" b="1" dirty="0">
                <a:solidFill>
                  <a:schemeClr val="tx1"/>
                </a:solidFill>
                <a:latin typeface="Arial" panose="020B0604020202020204" pitchFamily="34" charset="0"/>
                <a:cs typeface="Arial" panose="020B0604020202020204" pitchFamily="34" charset="0"/>
              </a:rPr>
              <a:t>- 4483 S.K. kapsamı dışında ise genel hükümlere göre Cumhuriyet Savcılığına, kapsamında ise ön inceleme</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Disiplin işlemi için Kurul Başkanlığına</a:t>
            </a:r>
            <a:br>
              <a:rPr lang="tr-TR" sz="2800" b="1" dirty="0">
                <a:solidFill>
                  <a:schemeClr val="tx1"/>
                </a:solidFill>
                <a:latin typeface="Arial" panose="020B0604020202020204" pitchFamily="34" charset="0"/>
                <a:cs typeface="Arial" panose="020B0604020202020204" pitchFamily="34" charset="0"/>
              </a:rPr>
            </a:br>
            <a:r>
              <a:rPr lang="tr-TR" sz="2800" b="1" u="sng" dirty="0">
                <a:solidFill>
                  <a:srgbClr val="FF0000"/>
                </a:solidFill>
                <a:latin typeface="Arial" panose="020B0604020202020204" pitchFamily="34" charset="0"/>
                <a:cs typeface="Arial" panose="020B0604020202020204" pitchFamily="34" charset="0"/>
              </a:rPr>
              <a:t>Valilik ve Kaymakamlıklar tarafından yürütülmesi</a:t>
            </a:r>
            <a:r>
              <a:rPr lang="tr-TR" sz="2800" b="1" dirty="0">
                <a:solidFill>
                  <a:schemeClr val="tx1"/>
                </a:solidFill>
                <a:latin typeface="Arial" panose="020B0604020202020204" pitchFamily="34" charset="0"/>
                <a:cs typeface="Arial" panose="020B0604020202020204" pitchFamily="34" charset="0"/>
              </a:rPr>
              <a:t> halinde öncelik MİA/Olmadığı takdirde gerekçe ve Komisyona bildirim</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İhtiyaç halinde ortak görev</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141151" y="309153"/>
            <a:ext cx="6516949" cy="830997"/>
          </a:xfrm>
          <a:prstGeom prst="rect">
            <a:avLst/>
          </a:prstGeom>
        </p:spPr>
        <p:txBody>
          <a:bodyPr wrap="square">
            <a:spAutoFit/>
          </a:bodyPr>
          <a:lstStyle/>
          <a:p>
            <a:pPr algn="ctr"/>
            <a:r>
              <a:rPr lang="tr-TR" sz="2400" b="1" dirty="0">
                <a:solidFill>
                  <a:srgbClr val="0070C0"/>
                </a:solidFill>
                <a:latin typeface="Arial" panose="020B0604020202020204" pitchFamily="34" charset="0"/>
                <a:cs typeface="Arial" panose="020B0604020202020204" pitchFamily="34" charset="0"/>
              </a:rPr>
              <a:t>KATALOG SUÇLARA İLİŞKİN SORUŞTURMA USULÜ</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43735698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2 Başlık"/>
          <p:cNvSpPr>
            <a:spLocks noGrp="1"/>
          </p:cNvSpPr>
          <p:nvPr>
            <p:ph type="title"/>
          </p:nvPr>
        </p:nvSpPr>
        <p:spPr>
          <a:xfrm>
            <a:off x="1533524" y="436177"/>
            <a:ext cx="6347713" cy="1320800"/>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KANUNUN KAPSAMI</a:t>
            </a:r>
          </a:p>
        </p:txBody>
      </p:sp>
      <p:sp>
        <p:nvSpPr>
          <p:cNvPr id="2" name="1 İçerik Yer Tutucusu"/>
          <p:cNvSpPr>
            <a:spLocks noGrp="1"/>
          </p:cNvSpPr>
          <p:nvPr>
            <p:ph idx="1"/>
          </p:nvPr>
        </p:nvSpPr>
        <p:spPr>
          <a:xfrm>
            <a:off x="666687" y="1643064"/>
            <a:ext cx="8387861" cy="4850369"/>
          </a:xfrm>
        </p:spPr>
        <p:txBody>
          <a:bodyPr rtlCol="0">
            <a:normAutofit/>
          </a:bodyPr>
          <a:lstStyle/>
          <a:p>
            <a:pPr marL="109728" indent="0">
              <a:lnSpc>
                <a:spcPct val="170000"/>
              </a:lnSpc>
              <a:buNone/>
              <a:defRPr/>
            </a:pPr>
            <a:r>
              <a:rPr lang="tr-TR" b="1" dirty="0">
                <a:solidFill>
                  <a:schemeClr val="tx1"/>
                </a:solidFill>
                <a:latin typeface="Arial" panose="020B0604020202020204" pitchFamily="34" charset="0"/>
                <a:cs typeface="Arial" panose="020B0604020202020204" pitchFamily="34" charset="0"/>
              </a:rPr>
              <a:t>1- Emniyet Genel Müdürlüğü</a:t>
            </a:r>
          </a:p>
          <a:p>
            <a:pPr marL="109728" indent="0">
              <a:lnSpc>
                <a:spcPct val="170000"/>
              </a:lnSpc>
              <a:buNone/>
              <a:defRPr/>
            </a:pPr>
            <a:r>
              <a:rPr lang="tr-TR" b="1" dirty="0">
                <a:solidFill>
                  <a:schemeClr val="tx1"/>
                </a:solidFill>
                <a:latin typeface="Arial" panose="020B0604020202020204" pitchFamily="34" charset="0"/>
                <a:cs typeface="Arial" panose="020B0604020202020204" pitchFamily="34" charset="0"/>
              </a:rPr>
              <a:t>2- Jandarma Genel Komutanlığı</a:t>
            </a:r>
          </a:p>
          <a:p>
            <a:pPr marL="109728" indent="0">
              <a:lnSpc>
                <a:spcPct val="170000"/>
              </a:lnSpc>
              <a:buNone/>
              <a:defRPr/>
            </a:pPr>
            <a:r>
              <a:rPr lang="tr-TR" b="1" dirty="0">
                <a:solidFill>
                  <a:schemeClr val="tx1"/>
                </a:solidFill>
                <a:latin typeface="Arial" panose="020B0604020202020204" pitchFamily="34" charset="0"/>
                <a:cs typeface="Arial" panose="020B0604020202020204" pitchFamily="34" charset="0"/>
              </a:rPr>
              <a:t>3- Sahil Güvenlik Komutanlığı</a:t>
            </a:r>
          </a:p>
          <a:p>
            <a:pPr marL="184150" indent="-1588" algn="just">
              <a:lnSpc>
                <a:spcPct val="170000"/>
              </a:lnSpc>
              <a:buNone/>
              <a:defRPr/>
            </a:pPr>
            <a:r>
              <a:rPr lang="tr-TR" b="1" dirty="0">
                <a:solidFill>
                  <a:schemeClr val="tx1"/>
                </a:solidFill>
                <a:latin typeface="Arial" panose="020B0604020202020204" pitchFamily="34" charset="0"/>
                <a:cs typeface="Arial" panose="020B0604020202020204" pitchFamily="34" charset="0"/>
              </a:rPr>
              <a:t>Personeli hakkındaki ihbar, şikayet ve </a:t>
            </a:r>
            <a:r>
              <a:rPr lang="tr-TR" b="1" dirty="0" err="1">
                <a:solidFill>
                  <a:schemeClr val="tx1"/>
                </a:solidFill>
                <a:latin typeface="Arial" panose="020B0604020202020204" pitchFamily="34" charset="0"/>
                <a:cs typeface="Arial" panose="020B0604020202020204" pitchFamily="34" charset="0"/>
              </a:rPr>
              <a:t>re’sen</a:t>
            </a:r>
            <a:r>
              <a:rPr lang="tr-TR" b="1" dirty="0">
                <a:solidFill>
                  <a:schemeClr val="tx1"/>
                </a:solidFill>
                <a:latin typeface="Arial" panose="020B0604020202020204" pitchFamily="34" charset="0"/>
                <a:cs typeface="Arial" panose="020B0604020202020204" pitchFamily="34" charset="0"/>
              </a:rPr>
              <a:t> başlatılan işlemlerin merkezi bir sistemde kayıt altına alınarak izlenmesini ve belirli suçların soruşturulmasını kapsamaktadır.</a:t>
            </a:r>
          </a:p>
          <a:p>
            <a:pPr marL="184150" indent="-1588" algn="just">
              <a:lnSpc>
                <a:spcPct val="170000"/>
              </a:lnSpc>
              <a:buNone/>
              <a:defRPr/>
            </a:pPr>
            <a:r>
              <a:rPr lang="tr-TR" b="1" dirty="0">
                <a:solidFill>
                  <a:schemeClr val="tx1"/>
                </a:solidFill>
                <a:latin typeface="Arial" panose="020B0604020202020204" pitchFamily="34" charset="0"/>
                <a:cs typeface="Arial" panose="020B0604020202020204" pitchFamily="34" charset="0"/>
              </a:rPr>
              <a:t>Jandarma Genel Komutanlığı ve Sahil Güvenlik Komutanlığı teşkilâtında görevli kolluk personelinin askerî görevlerinden doğan suçları, bu KANUNUN KAPSAMI DIŞINDADIR. </a:t>
            </a:r>
          </a:p>
          <a:p>
            <a:pPr marL="624078" indent="-514350">
              <a:lnSpc>
                <a:spcPct val="200000"/>
              </a:lnSpc>
              <a:buNone/>
              <a:defRPr/>
            </a:pPr>
            <a:endParaRPr lang="tr-TR" dirty="0"/>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3266812"/>
      </p:ext>
    </p:extLst>
  </p:cSld>
  <p:clrMapOvr>
    <a:masterClrMapping/>
  </p:clrMapOvr>
  <p:transition spd="slow">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140450" y="1749016"/>
            <a:ext cx="6907665" cy="4639154"/>
          </a:xfrm>
        </p:spPr>
        <p:txBody>
          <a:bodyPr>
            <a:normAutofit fontScale="90000"/>
          </a:bodyPr>
          <a:lstStyle/>
          <a:p>
            <a:pPr algn="l">
              <a:lnSpc>
                <a:spcPct val="150000"/>
              </a:lnSpc>
            </a:pPr>
            <a:br>
              <a:rPr lang="tr-TR" sz="3200" b="1" dirty="0"/>
            </a:br>
            <a:br>
              <a:rPr lang="tr-TR" sz="3200" b="1" dirty="0"/>
            </a:br>
            <a:br>
              <a:rPr lang="tr-TR" sz="3200" b="1" dirty="0"/>
            </a:br>
            <a:r>
              <a:rPr lang="tr-TR" sz="2600" b="1" dirty="0">
                <a:solidFill>
                  <a:schemeClr val="tx1"/>
                </a:solidFill>
                <a:latin typeface="Arial" panose="020B0604020202020204" pitchFamily="34" charset="0"/>
                <a:cs typeface="Arial" panose="020B0604020202020204" pitchFamily="34" charset="0"/>
              </a:rPr>
              <a:t>-MİA dışı ise kolluk görevlisinin üstü</a:t>
            </a:r>
            <a:br>
              <a:rPr lang="tr-TR" sz="2600" b="1" dirty="0">
                <a:solidFill>
                  <a:schemeClr val="tx1"/>
                </a:solidFill>
                <a:latin typeface="Arial" panose="020B0604020202020204" pitchFamily="34" charset="0"/>
                <a:cs typeface="Arial" panose="020B0604020202020204" pitchFamily="34" charset="0"/>
              </a:rPr>
            </a:br>
            <a:r>
              <a:rPr lang="tr-TR" sz="2600" b="1" u="sng" dirty="0">
                <a:solidFill>
                  <a:srgbClr val="FF0000"/>
                </a:solidFill>
                <a:latin typeface="Arial" panose="020B0604020202020204" pitchFamily="34" charset="0"/>
                <a:cs typeface="Arial" panose="020B0604020202020204" pitchFamily="34" charset="0"/>
              </a:rPr>
              <a:t>İhbar ve şikayetler doğrudan Bakanlığa ve Bağlı Kuruluşlara intikal etmesi ya da resen öğrenilmesi durumunda;</a:t>
            </a:r>
            <a:br>
              <a:rPr lang="tr-TR" sz="2600" b="1" u="sng"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- 4483 S.K. kapsamı dışında ise genel hükümlere göre Cumhuriyet Savcılığına, kapsamında ise ön inceleme</a:t>
            </a:r>
            <a:br>
              <a:rPr lang="tr-TR" sz="2600" b="1" dirty="0">
                <a:solidFill>
                  <a:schemeClr val="tx1"/>
                </a:solidFill>
                <a:latin typeface="Arial" panose="020B0604020202020204" pitchFamily="34" charset="0"/>
                <a:cs typeface="Arial" panose="020B0604020202020204" pitchFamily="34" charset="0"/>
              </a:rPr>
            </a:br>
            <a:r>
              <a:rPr lang="tr-TR" sz="2600" b="1" dirty="0">
                <a:solidFill>
                  <a:schemeClr val="tx1"/>
                </a:solidFill>
                <a:latin typeface="Arial" panose="020B0604020202020204" pitchFamily="34" charset="0"/>
                <a:cs typeface="Arial" panose="020B0604020202020204" pitchFamily="34" charset="0"/>
              </a:rPr>
              <a:t>- Disiplin işlemi için Kurul Başkanlığına</a:t>
            </a:r>
            <a:br>
              <a:rPr lang="tr-TR" sz="2600" dirty="0">
                <a:latin typeface="Arial" panose="020B0604020202020204" pitchFamily="34" charset="0"/>
                <a:cs typeface="Arial" panose="020B0604020202020204" pitchFamily="34" charset="0"/>
              </a:rPr>
            </a:br>
            <a:endParaRPr lang="tr-TR" sz="20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2088625" y="313416"/>
            <a:ext cx="5169425" cy="954107"/>
          </a:xfrm>
          <a:prstGeom prst="rect">
            <a:avLst/>
          </a:prstGeom>
        </p:spPr>
        <p:txBody>
          <a:bodyPr wrap="square">
            <a:spAutoFit/>
          </a:bodyPr>
          <a:lstStyle/>
          <a:p>
            <a:pPr algn="ctr"/>
            <a:r>
              <a:rPr lang="tr-TR" sz="2800" b="1" dirty="0">
                <a:solidFill>
                  <a:srgbClr val="0070C0"/>
                </a:solidFill>
                <a:latin typeface="Arial" panose="020B0604020202020204" pitchFamily="34" charset="0"/>
                <a:cs typeface="Arial" panose="020B0604020202020204" pitchFamily="34" charset="0"/>
              </a:rPr>
              <a:t>KATALOG SUÇLARA İLİŞKİN SORUŞTURMA USULÜ</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149415199"/>
      </p:ext>
    </p:extLst>
  </p:cSld>
  <p:clrMapOvr>
    <a:masterClrMapping/>
  </p:clrMapOvr>
  <p:transition spd="slow">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223464" y="1349635"/>
            <a:ext cx="8455688" cy="4862435"/>
          </a:xfrm>
        </p:spPr>
        <p:txBody>
          <a:bodyPr>
            <a:noAutofit/>
          </a:bodyPr>
          <a:lstStyle/>
          <a:p>
            <a:pPr algn="l">
              <a:lnSpc>
                <a:spcPct val="150000"/>
              </a:lnSpc>
            </a:pPr>
            <a:br>
              <a:rPr lang="tr-TR" sz="2800" b="1" dirty="0"/>
            </a:br>
            <a:br>
              <a:rPr lang="tr-TR" sz="2800" b="1" dirty="0"/>
            </a:br>
            <a:r>
              <a:rPr lang="tr-TR" sz="2000" b="1" dirty="0">
                <a:solidFill>
                  <a:schemeClr val="tx1"/>
                </a:solidFill>
                <a:latin typeface="Arial" panose="020B0604020202020204" pitchFamily="34" charset="0"/>
                <a:cs typeface="Arial" panose="020B0604020202020204" pitchFamily="34" charset="0"/>
              </a:rPr>
              <a:t> </a:t>
            </a:r>
            <a:r>
              <a:rPr lang="tr-TR" sz="1800" b="1" dirty="0">
                <a:solidFill>
                  <a:schemeClr val="tx1"/>
                </a:solidFill>
                <a:latin typeface="Arial" panose="020B0604020202020204" pitchFamily="34" charset="0"/>
                <a:cs typeface="Arial" panose="020B0604020202020204" pitchFamily="34" charset="0"/>
              </a:rPr>
              <a:t>- Ön inceleme ve/veya disiplin soruşturmasını icra etmek üzere müfettiş görevlendirilmesi durumunda, diğer idari mercilerce başlatılmış ve henüz yetkili disiplin amir veya kurullarınca sonuçlandırılmamış olan ön inceleme ve/veya disiplin soruşturmaları, dizi pusulasına bağlı olarak mülkiye müfettişine devredilir.</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Ön incelemeler ve/veya disiplin soruşturmalarının bağlı kuruluşların merkez teşkilatına yaptırılması durumunda; bu işlemler bağlı kuruluşların teftiş ve denetim birimleri tarafından yerine getirilir.</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Olayın niteliği gereği ihtiyaç duyulması durumunda, mülkiye müfettişiyle birlikte bağlı kuruluşların müfettişleri de görevlendirilebilir.</a:t>
            </a:r>
            <a:br>
              <a:rPr lang="tr-TR" sz="1400" dirty="0"/>
            </a:br>
            <a:endParaRPr lang="tr-TR" sz="14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989268" y="293015"/>
            <a:ext cx="5153569" cy="954107"/>
          </a:xfrm>
          <a:prstGeom prst="rect">
            <a:avLst/>
          </a:prstGeom>
        </p:spPr>
        <p:txBody>
          <a:bodyPr wrap="square">
            <a:spAutoFit/>
          </a:bodyPr>
          <a:lstStyle/>
          <a:p>
            <a:pPr algn="ctr"/>
            <a:r>
              <a:rPr lang="tr-TR" sz="2800" b="1" dirty="0">
                <a:solidFill>
                  <a:srgbClr val="0070C0"/>
                </a:solidFill>
                <a:latin typeface="Arial" panose="020B0604020202020204" pitchFamily="34" charset="0"/>
                <a:cs typeface="Arial" panose="020B0604020202020204" pitchFamily="34" charset="0"/>
              </a:rPr>
              <a:t>KATALOG SUÇLARA İLİŞKİN SORUŞTURMA USULÜ</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643308987"/>
      </p:ext>
    </p:extLst>
  </p:cSld>
  <p:clrMapOvr>
    <a:masterClrMapping/>
  </p:clrMapOvr>
  <p:transition spd="slow">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58911" y="2181250"/>
            <a:ext cx="7355393" cy="4018374"/>
          </a:xfrm>
        </p:spPr>
        <p:txBody>
          <a:bodyPr>
            <a:normAutofit fontScale="90000"/>
          </a:bodyPr>
          <a:lstStyle/>
          <a:p>
            <a:pPr algn="l">
              <a:lnSpc>
                <a:spcPct val="150000"/>
              </a:lnSpc>
            </a:pPr>
            <a:r>
              <a:rPr lang="tr-TR" sz="2800" b="1" dirty="0">
                <a:solidFill>
                  <a:schemeClr val="tx1"/>
                </a:solidFill>
                <a:latin typeface="Arial" panose="020B0604020202020204" pitchFamily="34" charset="0"/>
                <a:cs typeface="Arial" panose="020B0604020202020204" pitchFamily="34" charset="0"/>
              </a:rPr>
              <a:t>Bakanlık tarafından Komisyon ile bağlı kuruluşlar ve mülki idare amirlikleri arasında, kolluk görevlileri hakkında idari mercilerce yürütülen ceza ve disiplin işlemleri ya da memnuniyet bildirimleri ile ilgili olarak gerekli bilgilerin elektronik ortamda kaydedilmesi ve yapılan uygulamaların izlenmesi amacıyla merkezi kayıt sistemi oluşturulur.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9324"/>
            <a:ext cx="809768" cy="997204"/>
          </a:xfrm>
          <a:prstGeom prst="rect">
            <a:avLst/>
          </a:prstGeom>
          <a:noFill/>
        </p:spPr>
      </p:pic>
      <p:sp>
        <p:nvSpPr>
          <p:cNvPr id="10" name="Dikdörtgen 9"/>
          <p:cNvSpPr/>
          <p:nvPr/>
        </p:nvSpPr>
        <p:spPr>
          <a:xfrm>
            <a:off x="2523183" y="720187"/>
            <a:ext cx="4790029"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MERKEZİ KAYIT SİSTEMİ</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376524345"/>
      </p:ext>
    </p:extLst>
  </p:cSld>
  <p:clrMapOvr>
    <a:masterClrMapping/>
  </p:clrMapOvr>
  <p:transition spd="slow">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64876" y="1494155"/>
            <a:ext cx="8109020" cy="4319825"/>
          </a:xfrm>
        </p:spPr>
        <p:txBody>
          <a:bodyPr>
            <a:normAutofit/>
          </a:bodyPr>
          <a:lstStyle/>
          <a:p>
            <a:pPr algn="just">
              <a:lnSpc>
                <a:spcPct val="150000"/>
              </a:lnSpc>
            </a:pPr>
            <a:r>
              <a:rPr lang="tr-TR" sz="2000" b="1" dirty="0">
                <a:solidFill>
                  <a:schemeClr val="tx1"/>
                </a:solidFill>
                <a:latin typeface="Arial" panose="020B0604020202020204" pitchFamily="34" charset="0"/>
                <a:cs typeface="Arial" panose="020B0604020202020204" pitchFamily="34" charset="0"/>
              </a:rPr>
              <a:t>Merkezi kayıt sistemine sağlıklı kayıt yapılması, aynı ihbar ve şikayet konusu ile ilgili olarak birden fazla kayıt yapılmaması amacıyla sistem ve yetkili kullanıcı tarafından gerekli tedbirler alınır. Mükerrer kayıt yapıldığının sonradan anlaşılması halinde kayıtlar eşleştirilerek sistemde gerekli düzeltmeler yapılır. Merkezi kayıt sisteminden numara verilmesi sırasında, daha önce aynı kişi tarafından aynı konuda yapılan başvuru ile ilgili olarak bir kayıt numarası verildiğinin tespiti halinde, işlemler önceki kayıt numarası üzerinden yürütülür.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2516891" y="569926"/>
            <a:ext cx="4790029"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MERKEZİ KAYIT SİSTEMİ</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100986172"/>
      </p:ext>
    </p:extLst>
  </p:cSld>
  <p:clrMapOvr>
    <a:masterClrMapping/>
  </p:clrMapOvr>
  <p:transition spd="slow">
    <p:wip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69760" y="1618751"/>
            <a:ext cx="7111144" cy="4862436"/>
          </a:xfrm>
        </p:spPr>
        <p:txBody>
          <a:bodyPr>
            <a:normAutofit fontScale="90000"/>
          </a:bodyPr>
          <a:lstStyle/>
          <a:p>
            <a:pPr algn="l">
              <a:lnSpc>
                <a:spcPct val="150000"/>
              </a:lnSpc>
            </a:pPr>
            <a:br>
              <a:rPr lang="tr-TR" sz="3600" b="1" dirty="0"/>
            </a:br>
            <a:r>
              <a:rPr lang="tr-TR" sz="2800" b="1" dirty="0">
                <a:solidFill>
                  <a:schemeClr val="tx1"/>
                </a:solidFill>
                <a:latin typeface="Arial" panose="020B0604020202020204" pitchFamily="34" charset="0"/>
                <a:cs typeface="Arial" panose="020B0604020202020204" pitchFamily="34" charset="0"/>
              </a:rPr>
              <a:t>a) Başvuru sahibi ile ilgili olarak;</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1) Adı ve soyadı,</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2) İş veya yerleşim yeri adres bilgileri,</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3) Türkiye Cumhuriyeti vatandaşı ise Türkiye Cumhuriyeti kimlik numarası,</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4) Yabancı ise uyruğu, varsa pasaport numarası ve yabancı kimlik numarası,</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5) Yaşı.</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5653"/>
            <a:ext cx="809768" cy="997204"/>
          </a:xfrm>
          <a:prstGeom prst="rect">
            <a:avLst/>
          </a:prstGeom>
          <a:noFill/>
        </p:spPr>
      </p:pic>
      <p:sp>
        <p:nvSpPr>
          <p:cNvPr id="10" name="Dikdörtgen 9"/>
          <p:cNvSpPr/>
          <p:nvPr/>
        </p:nvSpPr>
        <p:spPr>
          <a:xfrm>
            <a:off x="1307215" y="534255"/>
            <a:ext cx="6768841"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KAYIT ALTINA ALINACAK BİLGİLER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4273690389"/>
      </p:ext>
    </p:extLst>
  </p:cSld>
  <p:clrMapOvr>
    <a:masterClrMapping/>
  </p:clrMapOvr>
  <p:transition spd="slow">
    <p:wip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64876" y="2063094"/>
            <a:ext cx="7551336" cy="4741855"/>
          </a:xfrm>
        </p:spPr>
        <p:txBody>
          <a:bodyPr>
            <a:normAutofit fontScale="90000"/>
          </a:bodyPr>
          <a:lstStyle/>
          <a:p>
            <a:pPr algn="l">
              <a:lnSpc>
                <a:spcPct val="150000"/>
              </a:lnSpc>
            </a:pPr>
            <a:r>
              <a:rPr lang="tr-TR" sz="2800" b="1" dirty="0">
                <a:solidFill>
                  <a:schemeClr val="tx1"/>
                </a:solidFill>
                <a:latin typeface="Arial" panose="020B0604020202020204" pitchFamily="34" charset="0"/>
                <a:cs typeface="Arial" panose="020B0604020202020204" pitchFamily="34" charset="0"/>
              </a:rPr>
              <a:t>b) İhbar ve şikayete konu kolluk personel ile ilgili olarak;</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1) Adı ve soyadı,</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2) Olay tarihinde çalıştığı birim,</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3) Olay tarihindeki yaşı,</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4) Eğitim durumu,</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5) Türkiye Cumhuriyeti kimlik numarası,</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6) Hizmet yılı.</a:t>
            </a:r>
            <a:br>
              <a:rPr lang="tr-TR" sz="2800" dirty="0"/>
            </a:br>
            <a:endParaRPr lang="tr-TR" sz="28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363224" y="734814"/>
            <a:ext cx="6768841"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KAYIT ALTINA ALINACAK BİLGİLER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664627062"/>
      </p:ext>
    </p:extLst>
  </p:cSld>
  <p:clrMapOvr>
    <a:masterClrMapping/>
  </p:clrMapOvr>
  <p:transition spd="slow">
    <p:wip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15945" y="1900105"/>
            <a:ext cx="7679453" cy="4842338"/>
          </a:xfrm>
        </p:spPr>
        <p:txBody>
          <a:bodyPr>
            <a:normAutofit fontScale="90000"/>
          </a:bodyPr>
          <a:lstStyle/>
          <a:p>
            <a:pPr algn="l">
              <a:lnSpc>
                <a:spcPct val="150000"/>
              </a:lnSpc>
            </a:pPr>
            <a:r>
              <a:rPr lang="tr-TR" sz="2400" b="1" dirty="0">
                <a:solidFill>
                  <a:schemeClr val="tx1"/>
                </a:solidFill>
                <a:latin typeface="Arial" panose="020B0604020202020204" pitchFamily="34" charset="0"/>
                <a:cs typeface="Arial" panose="020B0604020202020204" pitchFamily="34" charset="0"/>
              </a:rPr>
              <a:t>c) İhbar veya şikayete konu olaya ilişkin olarak;</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1) Olayın tarih ve saati,</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2) Olay yeri,</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3) Olayın özeti,</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4) Olaya ilişkin yaralama veya ölüm olup olmadığı,</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5) Olaya ilişkin maddi bir kayıp olup olmadığı,</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6) İsnat edilen suç,</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7) Olay ile ilgili olarak daha önce herhangi bir adli veya idari mercie başvurulup başvurulmadığı.</a:t>
            </a:r>
            <a:br>
              <a:rPr lang="tr-TR" sz="2400" dirty="0"/>
            </a:br>
            <a:endParaRPr lang="tr-TR" sz="24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313182" y="653320"/>
            <a:ext cx="6768841"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KAYIT ALTINA ALINACAK BİLGİLER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789722613"/>
      </p:ext>
    </p:extLst>
  </p:cSld>
  <p:clrMapOvr>
    <a:masterClrMapping/>
  </p:clrMapOvr>
  <p:transition spd="slow">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65798" y="1628799"/>
            <a:ext cx="8696849" cy="4942823"/>
          </a:xfrm>
        </p:spPr>
        <p:txBody>
          <a:bodyPr>
            <a:noAutofit/>
          </a:bodyPr>
          <a:lstStyle/>
          <a:p>
            <a:pPr algn="l">
              <a:lnSpc>
                <a:spcPct val="150000"/>
              </a:lnSpc>
            </a:pPr>
            <a:br>
              <a:rPr lang="tr-TR" sz="2800" b="1" dirty="0"/>
            </a:br>
            <a:r>
              <a:rPr lang="tr-TR" sz="2000" b="1" dirty="0">
                <a:solidFill>
                  <a:schemeClr val="tx1"/>
                </a:solidFill>
                <a:latin typeface="Arial" panose="020B0604020202020204" pitchFamily="34" charset="0"/>
                <a:cs typeface="Arial" panose="020B0604020202020204" pitchFamily="34" charset="0"/>
              </a:rPr>
              <a:t>ç) Olay hakkında yürütülen işlemlerin safahatına ilişkin olarak;</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1) Araştırmaya ilişkin işleme konulmama kararı özeti, var ise bu kararla ilgili idari yargı kararı özeti.</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2) Disiplin soruşturması kararı özeti, var ise bu kararla ilgili idari yargı kararı özeti,</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3) Ön inceleme sonucunda verilen karar özeti, var ise bu kararla ilgili idari yargı kararı özeti,</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4) Ceza soruşturması ve kovuşturmasına ilişkin karar özetleri,</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5) Var ise tazmin, görevden uzaklaştırma, görev yeri değişikliği ve benzeri diğer idari işlemlerin özeti ve var ise bunlara ilişkin idari ve adli yargı kararının özeti ile bu nedenle yapılan işlemin özeti.</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336995" y="458577"/>
            <a:ext cx="6350081" cy="1077218"/>
          </a:xfrm>
          <a:prstGeom prst="rect">
            <a:avLst/>
          </a:prstGeom>
        </p:spPr>
        <p:txBody>
          <a:bodyPr wrap="square">
            <a:spAutoFit/>
          </a:bodyPr>
          <a:lstStyle/>
          <a:p>
            <a:pPr algn="ctr"/>
            <a:r>
              <a:rPr lang="tr-TR" sz="3200" b="1" dirty="0">
                <a:solidFill>
                  <a:srgbClr val="0070C0"/>
                </a:solidFill>
                <a:latin typeface="Arial" panose="020B0604020202020204" pitchFamily="34" charset="0"/>
                <a:cs typeface="Arial" panose="020B0604020202020204" pitchFamily="34" charset="0"/>
              </a:rPr>
              <a:t>KAYIT ALTINA ALINACAK BİLGİLER</a:t>
            </a:r>
            <a:endParaRPr lang="tr-TR" sz="3000" b="1"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13744888"/>
      </p:ext>
    </p:extLst>
  </p:cSld>
  <p:clrMapOvr>
    <a:masterClrMapping/>
  </p:clrMapOvr>
  <p:transition spd="slow">
    <p:wip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259550" y="1888254"/>
            <a:ext cx="5238582" cy="4863403"/>
          </a:xfrm>
        </p:spPr>
        <p:txBody>
          <a:bodyPr>
            <a:noAutofit/>
          </a:bodyPr>
          <a:lstStyle/>
          <a:p>
            <a:pPr algn="l">
              <a:lnSpc>
                <a:spcPct val="150000"/>
              </a:lnSpc>
            </a:pPr>
            <a:r>
              <a:rPr lang="tr-TR" sz="2400" b="1" dirty="0">
                <a:solidFill>
                  <a:schemeClr val="tx1"/>
                </a:solidFill>
                <a:latin typeface="Arial" panose="020B0604020202020204" pitchFamily="34" charset="0"/>
                <a:cs typeface="Arial" panose="020B0604020202020204" pitchFamily="34" charset="0"/>
              </a:rPr>
              <a:t>İsteğine bağlı olarak, başvuru sahibine ait aşağıdaki veriler merkezi kayıt sistemine kaydedilir:</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a) Meslek,</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b) Elektronik posta adresi,</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c) Diğer iletişim bilgileri, </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ç) Öğrenim durumu,</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d) Diğer kişisel veriler.</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51485" y="347444"/>
            <a:ext cx="6350081" cy="1077218"/>
          </a:xfrm>
          <a:prstGeom prst="rect">
            <a:avLst/>
          </a:prstGeom>
        </p:spPr>
        <p:txBody>
          <a:bodyPr wrap="square">
            <a:spAutoFit/>
          </a:bodyPr>
          <a:lstStyle/>
          <a:p>
            <a:pPr algn="ctr"/>
            <a:r>
              <a:rPr lang="tr-TR" sz="3200" b="1" dirty="0">
                <a:solidFill>
                  <a:srgbClr val="0070C0"/>
                </a:solidFill>
                <a:latin typeface="Arial" panose="020B0604020202020204" pitchFamily="34" charset="0"/>
                <a:cs typeface="Arial" panose="020B0604020202020204" pitchFamily="34" charset="0"/>
              </a:rPr>
              <a:t>KAYIT ALTINA ALINACAK BİLGİLER</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409176995"/>
      </p:ext>
    </p:extLst>
  </p:cSld>
  <p:clrMapOvr>
    <a:masterClrMapping/>
  </p:clrMapOvr>
  <p:transition spd="slow">
    <p:wip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31854" y="2447087"/>
            <a:ext cx="7777424" cy="4220308"/>
          </a:xfrm>
        </p:spPr>
        <p:txBody>
          <a:bodyPr>
            <a:normAutofit fontScale="90000"/>
          </a:bodyPr>
          <a:lstStyle/>
          <a:p>
            <a:pPr algn="l">
              <a:lnSpc>
                <a:spcPct val="150000"/>
              </a:lnSpc>
            </a:pPr>
            <a:r>
              <a:rPr lang="tr-TR" sz="2700" b="1" dirty="0">
                <a:solidFill>
                  <a:schemeClr val="tx1"/>
                </a:solidFill>
                <a:latin typeface="Arial" panose="020B0604020202020204" pitchFamily="34" charset="0"/>
                <a:cs typeface="Arial" panose="020B0604020202020204" pitchFamily="34" charset="0"/>
              </a:rPr>
              <a:t>1) Merkezi kayıt sisteminin teknik altyapısının işleyişinden Bakanlığın Bilgi İşlem Dairesi Başkanlığı, idari işleyişinden ise Kurul Başkanlığı sorumludur,</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(2) Merkezi kayıt sistemine ilişkin iş ve işlemler; Bakanlık düzeyinde Komisyon sekretaryası, Valiliklerde İl İdare Kurulu Müdürlükleri, Kaymakamlıklarda İlçe Yazı İşleri Müdürlükleri, bağlı kuruluşların merkez teşkilatlarında ise personel işlerinden sorumlu birimler tarafından yürütülür.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9323"/>
            <a:ext cx="809768" cy="997204"/>
          </a:xfrm>
          <a:prstGeom prst="rect">
            <a:avLst/>
          </a:prstGeom>
          <a:noFill/>
        </p:spPr>
      </p:pic>
      <p:sp>
        <p:nvSpPr>
          <p:cNvPr id="10" name="Dikdörtgen 9"/>
          <p:cNvSpPr/>
          <p:nvPr/>
        </p:nvSpPr>
        <p:spPr>
          <a:xfrm>
            <a:off x="1445526" y="295537"/>
            <a:ext cx="6350081" cy="584775"/>
          </a:xfrm>
          <a:prstGeom prst="rect">
            <a:avLst/>
          </a:prstGeom>
        </p:spPr>
        <p:txBody>
          <a:bodyPr wrap="square">
            <a:spAutoFit/>
          </a:bodyPr>
          <a:lstStyle/>
          <a:p>
            <a:pPr algn="ctr"/>
            <a:r>
              <a:rPr lang="tr-TR" sz="3200" b="1" dirty="0">
                <a:solidFill>
                  <a:srgbClr val="0070C0"/>
                </a:solidFill>
              </a:rPr>
              <a:t>SORUMLULUK</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434106602"/>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2 Başlık"/>
          <p:cNvSpPr>
            <a:spLocks noGrp="1"/>
          </p:cNvSpPr>
          <p:nvPr>
            <p:ph type="title"/>
          </p:nvPr>
        </p:nvSpPr>
        <p:spPr>
          <a:xfrm>
            <a:off x="703000" y="1113841"/>
            <a:ext cx="7886700" cy="1325563"/>
          </a:xfrm>
        </p:spPr>
        <p:txBody>
          <a:bodyPr>
            <a:normAutofit/>
          </a:bodyPr>
          <a:lstStyle/>
          <a:p>
            <a:pPr algn="ctr" eaLnBrk="1" hangingPunct="1"/>
            <a:r>
              <a:rPr lang="tr-TR" altLang="tr-TR" sz="3000" dirty="0">
                <a:latin typeface="Arial" panose="020B0604020202020204" pitchFamily="34" charset="0"/>
                <a:cs typeface="Arial" panose="020B0604020202020204" pitchFamily="34" charset="0"/>
              </a:rPr>
              <a:t> </a:t>
            </a:r>
            <a:r>
              <a:rPr lang="tr-TR" altLang="tr-TR" sz="3000" b="1" dirty="0">
                <a:solidFill>
                  <a:srgbClr val="0070C0"/>
                </a:solidFill>
                <a:latin typeface="Arial" panose="020B0604020202020204" pitchFamily="34" charset="0"/>
                <a:cs typeface="Arial" panose="020B0604020202020204" pitchFamily="34" charset="0"/>
              </a:rPr>
              <a:t>AVRUPA BİRLİĞİ MÜKTESABINA UYUM MEKANİZMALARI</a:t>
            </a:r>
          </a:p>
        </p:txBody>
      </p:sp>
      <p:sp>
        <p:nvSpPr>
          <p:cNvPr id="2" name="1 İçerik Yer Tutucusu"/>
          <p:cNvSpPr>
            <a:spLocks noGrp="1"/>
          </p:cNvSpPr>
          <p:nvPr>
            <p:ph idx="1"/>
          </p:nvPr>
        </p:nvSpPr>
        <p:spPr>
          <a:xfrm>
            <a:off x="880312" y="2587137"/>
            <a:ext cx="7156938" cy="4009292"/>
          </a:xfrm>
        </p:spPr>
        <p:txBody>
          <a:bodyPr rtlCol="0">
            <a:normAutofit/>
          </a:bodyPr>
          <a:lstStyle/>
          <a:p>
            <a:pPr marL="109728" indent="0">
              <a:lnSpc>
                <a:spcPct val="200000"/>
              </a:lnSpc>
              <a:buNone/>
              <a:defRPr/>
            </a:pPr>
            <a:r>
              <a:rPr lang="tr-TR" b="1" dirty="0">
                <a:latin typeface="Arial" panose="020B0604020202020204" pitchFamily="34" charset="0"/>
                <a:cs typeface="Arial" panose="020B0604020202020204" pitchFamily="34" charset="0"/>
              </a:rPr>
              <a:t>1- Kolluk Gözetim Komisyonu</a:t>
            </a:r>
          </a:p>
          <a:p>
            <a:pPr marL="109728" indent="0">
              <a:lnSpc>
                <a:spcPct val="200000"/>
              </a:lnSpc>
              <a:buNone/>
              <a:defRPr/>
            </a:pPr>
            <a:r>
              <a:rPr lang="tr-TR" b="1" dirty="0">
                <a:latin typeface="Arial" panose="020B0604020202020204" pitchFamily="34" charset="0"/>
                <a:cs typeface="Arial" panose="020B0604020202020204" pitchFamily="34" charset="0"/>
              </a:rPr>
              <a:t>2- Mülkiye Müfettişleri Tarafından Soruşturulacak Suçlar</a:t>
            </a:r>
          </a:p>
          <a:p>
            <a:pPr marL="109728" indent="0">
              <a:lnSpc>
                <a:spcPct val="200000"/>
              </a:lnSpc>
              <a:buNone/>
              <a:defRPr/>
            </a:pPr>
            <a:r>
              <a:rPr lang="tr-TR" b="1" dirty="0">
                <a:latin typeface="Arial" panose="020B0604020202020204" pitchFamily="34" charset="0"/>
                <a:cs typeface="Arial" panose="020B0604020202020204" pitchFamily="34" charset="0"/>
              </a:rPr>
              <a:t>3- Merkezi Kayıt Sistemi</a:t>
            </a:r>
          </a:p>
          <a:p>
            <a:pPr marL="109728" indent="0">
              <a:lnSpc>
                <a:spcPct val="200000"/>
              </a:lnSpc>
              <a:buNone/>
              <a:defRPr/>
            </a:pPr>
            <a:endParaRPr lang="tr-TR" dirty="0"/>
          </a:p>
          <a:p>
            <a:pPr marL="365760" indent="-256032">
              <a:buFont typeface="Wingdings 3"/>
              <a:buChar char=""/>
              <a:defRPr/>
            </a:pPr>
            <a:endParaRPr lang="tr-TR" dirty="0"/>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3806087296"/>
      </p:ext>
    </p:extLst>
  </p:cSld>
  <p:clrMapOvr>
    <a:masterClrMapping/>
  </p:clrMapOvr>
  <p:transition spd="slow">
    <p:wip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917385" y="2581300"/>
            <a:ext cx="6880609" cy="3505908"/>
          </a:xfrm>
        </p:spPr>
        <p:txBody>
          <a:bodyPr>
            <a:normAutofit fontScale="90000"/>
          </a:bodyPr>
          <a:lstStyle/>
          <a:p>
            <a:pPr algn="l">
              <a:lnSpc>
                <a:spcPct val="150000"/>
              </a:lnSpc>
            </a:pPr>
            <a:br>
              <a:rPr lang="tr-TR" sz="3600" dirty="0"/>
            </a:br>
            <a:r>
              <a:rPr lang="tr-TR" sz="2400" b="1" dirty="0">
                <a:solidFill>
                  <a:schemeClr val="tx1"/>
                </a:solidFill>
                <a:latin typeface="+mn-lt"/>
              </a:rPr>
              <a:t>(3) Merkezi kayıt sisteminin mevzuata uygun olarak yürütülmesinden illerde vali, ilçelerde kaymakam, bağlı kuruluşlarda ise kuruluşun en üst amiri sorumludur.</a:t>
            </a:r>
            <a:br>
              <a:rPr lang="tr-TR" sz="2400" b="1" dirty="0">
                <a:solidFill>
                  <a:schemeClr val="tx1"/>
                </a:solidFill>
                <a:latin typeface="+mn-lt"/>
              </a:rPr>
            </a:br>
            <a:r>
              <a:rPr lang="tr-TR" sz="2400" b="1" dirty="0">
                <a:solidFill>
                  <a:schemeClr val="tx1"/>
                </a:solidFill>
                <a:latin typeface="+mn-lt"/>
              </a:rPr>
              <a:t>(4) Merkezi kayıt sisteminde kayıt altına alınmadığı anlaşılan ihbar, şikayet ve benzeri durumun tespiti halinde, </a:t>
            </a:r>
            <a:r>
              <a:rPr lang="tr-TR" sz="2400" b="1" dirty="0">
                <a:solidFill>
                  <a:srgbClr val="FF0000"/>
                </a:solidFill>
                <a:latin typeface="+mn-lt"/>
              </a:rPr>
              <a:t>sorumlular hakkında gerekli yasal işlemler ivedilikle yerine getirilir.</a:t>
            </a:r>
            <a:br>
              <a:rPr lang="tr-TR" sz="2400" dirty="0">
                <a:solidFill>
                  <a:srgbClr val="FF0000"/>
                </a:solidFill>
                <a:latin typeface="+mn-lt"/>
              </a:rPr>
            </a:br>
            <a:endParaRPr lang="tr-TR" sz="2400" dirty="0">
              <a:solidFill>
                <a:srgbClr val="FF0000"/>
              </a:solidFill>
              <a:latin typeface="+mn-lt"/>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06465"/>
            <a:ext cx="809768" cy="997204"/>
          </a:xfrm>
          <a:prstGeom prst="rect">
            <a:avLst/>
          </a:prstGeom>
          <a:noFill/>
        </p:spPr>
      </p:pic>
      <p:sp>
        <p:nvSpPr>
          <p:cNvPr id="10" name="Dikdörtgen 9"/>
          <p:cNvSpPr/>
          <p:nvPr/>
        </p:nvSpPr>
        <p:spPr>
          <a:xfrm>
            <a:off x="1556260" y="412411"/>
            <a:ext cx="6350081" cy="584775"/>
          </a:xfrm>
          <a:prstGeom prst="rect">
            <a:avLst/>
          </a:prstGeom>
        </p:spPr>
        <p:txBody>
          <a:bodyPr wrap="square">
            <a:spAutoFit/>
          </a:bodyPr>
          <a:lstStyle/>
          <a:p>
            <a:pPr algn="ctr"/>
            <a:r>
              <a:rPr lang="tr-TR" sz="3200" b="1" dirty="0">
                <a:solidFill>
                  <a:srgbClr val="0070C0"/>
                </a:solidFill>
              </a:rPr>
              <a:t>SORUMLULUK</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403691069"/>
      </p:ext>
    </p:extLst>
  </p:cSld>
  <p:clrMapOvr>
    <a:masterClrMapping/>
  </p:clrMapOvr>
  <p:transition spd="slow">
    <p:wip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17619" y="2562249"/>
            <a:ext cx="7121770" cy="3676732"/>
          </a:xfrm>
        </p:spPr>
        <p:txBody>
          <a:bodyPr>
            <a:normAutofit fontScale="90000"/>
          </a:bodyPr>
          <a:lstStyle/>
          <a:p>
            <a:pPr algn="l">
              <a:lnSpc>
                <a:spcPct val="150000"/>
              </a:lnSpc>
            </a:pPr>
            <a:r>
              <a:rPr lang="tr-TR" sz="2700" b="1" dirty="0">
                <a:solidFill>
                  <a:schemeClr val="tx1"/>
                </a:solidFill>
                <a:latin typeface="Arial" panose="020B0604020202020204" pitchFamily="34" charset="0"/>
                <a:cs typeface="Arial" panose="020B0604020202020204" pitchFamily="34" charset="0"/>
              </a:rPr>
              <a:t>İhbar ve şikayetler;</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-MİA, Bağlı Kuruluş veya Komisyona geldiğinde yetkili birimler tarafından kayıt edilir ve sistemden bir kayıt numarası verilir.</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Yetkili olmayan MİA veya diğer idari mercilere yapıldığında </a:t>
            </a:r>
            <a:r>
              <a:rPr lang="tr-TR" sz="2700" b="1" dirty="0">
                <a:solidFill>
                  <a:srgbClr val="FF0000"/>
                </a:solidFill>
                <a:latin typeface="Arial" panose="020B0604020202020204" pitchFamily="34" charset="0"/>
                <a:cs typeface="Arial" panose="020B0604020202020204" pitchFamily="34" charset="0"/>
              </a:rPr>
              <a:t>iki iş günü</a:t>
            </a:r>
            <a:r>
              <a:rPr lang="tr-TR" sz="2700" b="1" dirty="0">
                <a:solidFill>
                  <a:schemeClr val="tx1"/>
                </a:solidFill>
                <a:latin typeface="Arial" panose="020B0604020202020204" pitchFamily="34" charset="0"/>
                <a:cs typeface="Arial" panose="020B0604020202020204" pitchFamily="34" charset="0"/>
              </a:rPr>
              <a:t> içinde mahalli MİA veya bağlı kuruluşların personel birimlerine varsa ekleri ile gönderilir ve sisteme kayıt edilir.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9324"/>
            <a:ext cx="809768" cy="997204"/>
          </a:xfrm>
          <a:prstGeom prst="rect">
            <a:avLst/>
          </a:prstGeom>
          <a:noFill/>
        </p:spPr>
      </p:pic>
      <p:sp>
        <p:nvSpPr>
          <p:cNvPr id="10" name="Dikdörtgen 9"/>
          <p:cNvSpPr/>
          <p:nvPr/>
        </p:nvSpPr>
        <p:spPr>
          <a:xfrm>
            <a:off x="1489308" y="412411"/>
            <a:ext cx="6350081" cy="1077218"/>
          </a:xfrm>
          <a:prstGeom prst="rect">
            <a:avLst/>
          </a:prstGeom>
        </p:spPr>
        <p:txBody>
          <a:bodyPr wrap="square">
            <a:spAutoFit/>
          </a:bodyPr>
          <a:lstStyle/>
          <a:p>
            <a:pPr algn="ctr"/>
            <a:r>
              <a:rPr lang="tr-TR" sz="3200" b="1" dirty="0">
                <a:solidFill>
                  <a:srgbClr val="0070C0"/>
                </a:solidFill>
              </a:rPr>
              <a:t>MERKEZİ KAYIT SİSTEMİNİN İŞLEYİŞİ</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345447320"/>
      </p:ext>
    </p:extLst>
  </p:cSld>
  <p:clrMapOvr>
    <a:masterClrMapping/>
  </p:clrMapOvr>
  <p:transition spd="slow">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081666" y="1543840"/>
            <a:ext cx="6945347" cy="4816243"/>
          </a:xfrm>
        </p:spPr>
        <p:txBody>
          <a:bodyPr>
            <a:noAutofit/>
          </a:bodyPr>
          <a:lstStyle/>
          <a:p>
            <a:pPr algn="just">
              <a:lnSpc>
                <a:spcPct val="150000"/>
              </a:lnSpc>
            </a:pPr>
            <a:br>
              <a:rPr lang="tr-TR" sz="2400" b="1" dirty="0"/>
            </a:br>
            <a:r>
              <a:rPr lang="tr-TR" sz="2400" b="1" dirty="0"/>
              <a:t>	</a:t>
            </a:r>
            <a:r>
              <a:rPr lang="tr-TR" sz="1800" b="1" dirty="0">
                <a:solidFill>
                  <a:schemeClr val="tx1"/>
                </a:solidFill>
                <a:latin typeface="Arial" panose="020B0604020202020204" pitchFamily="34" charset="0"/>
                <a:cs typeface="Arial" panose="020B0604020202020204" pitchFamily="34" charset="0"/>
              </a:rPr>
              <a:t>Kolluk personeli hakkında Cumhurbaşkanlığı İletişim Merkezi (CİMER) ile diğer kurumsal başvuru kanallarına yapılan ihbar ve şikayetler de bu Yönetmelikte düzenlenen usul ve esaslar dairesinde merkezi kayıt sistemine kaydedilir.</a:t>
            </a:r>
            <a:br>
              <a:rPr lang="tr-TR" sz="1800" b="1" dirty="0">
                <a:solidFill>
                  <a:schemeClr val="tx1"/>
                </a:solidFill>
                <a:latin typeface="Arial" panose="020B0604020202020204" pitchFamily="34" charset="0"/>
                <a:cs typeface="Arial" panose="020B0604020202020204" pitchFamily="34" charset="0"/>
              </a:rPr>
            </a:b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Kanun kapsamında, Cumhuriyet savcıları tarafından kolluk görevlilerinin görevlerinden doğan veya görevleri sırasında işledikleri suçlar ile kişisel suçları sebebiyle başlatılan soruşturmalarla ilgili olarak, personelin ilgisine göre, Bakanlığa, valiliğe veya kaymakamlığa yapmış oldukları bildirimler, yetkili idari merciler tarafından merkezi kayıt sistemine kaydedilir.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02418"/>
            <a:ext cx="809768" cy="997204"/>
          </a:xfrm>
          <a:prstGeom prst="rect">
            <a:avLst/>
          </a:prstGeom>
          <a:noFill/>
        </p:spPr>
      </p:pic>
      <p:sp>
        <p:nvSpPr>
          <p:cNvPr id="10" name="Dikdörtgen 9"/>
          <p:cNvSpPr/>
          <p:nvPr/>
        </p:nvSpPr>
        <p:spPr>
          <a:xfrm>
            <a:off x="1379300" y="466622"/>
            <a:ext cx="6350081" cy="1077218"/>
          </a:xfrm>
          <a:prstGeom prst="rect">
            <a:avLst/>
          </a:prstGeom>
        </p:spPr>
        <p:txBody>
          <a:bodyPr wrap="square">
            <a:spAutoFit/>
          </a:bodyPr>
          <a:lstStyle/>
          <a:p>
            <a:pPr algn="ctr"/>
            <a:r>
              <a:rPr lang="tr-TR" sz="3200" b="1" dirty="0">
                <a:solidFill>
                  <a:srgbClr val="0070C0"/>
                </a:solidFill>
              </a:rPr>
              <a:t>MERKEZİ KAYIT SİSTEMİNİN İŞLEYİŞİ</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849096613"/>
      </p:ext>
    </p:extLst>
  </p:cSld>
  <p:clrMapOvr>
    <a:masterClrMapping/>
  </p:clrMapOvr>
  <p:transition spd="slow">
    <p:wip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04884" y="1714500"/>
            <a:ext cx="8058358" cy="4553264"/>
          </a:xfrm>
        </p:spPr>
        <p:txBody>
          <a:bodyPr>
            <a:noAutofit/>
          </a:bodyPr>
          <a:lstStyle/>
          <a:p>
            <a:pPr algn="just">
              <a:lnSpc>
                <a:spcPct val="150000"/>
              </a:lnSpc>
            </a:pPr>
            <a:br>
              <a:rPr lang="tr-TR" sz="1800" b="1" dirty="0"/>
            </a:br>
            <a:r>
              <a:rPr lang="tr-TR" sz="1800" b="1" dirty="0"/>
              <a:t>	</a:t>
            </a:r>
            <a:r>
              <a:rPr lang="tr-TR" sz="1600" b="1" dirty="0">
                <a:solidFill>
                  <a:schemeClr val="tx1"/>
                </a:solidFill>
                <a:latin typeface="Arial" panose="020B0604020202020204" pitchFamily="34" charset="0"/>
                <a:cs typeface="Arial" panose="020B0604020202020204" pitchFamily="34" charset="0"/>
              </a:rPr>
              <a:t>Merkezi kayıt numarası, mülki idare amirliklerine, bağlı kuruluşlara veya Komisyon sekretaryasına elden yapılan başvurularda, başvuruyu kabul eden görevlinin adı, soyadı ve unvanı ile başvurunun yapıldığı tarih ve saati de gösteren alındı belgesi ile başvuru sahibine bildirilir. Telefon, posta veya elektronik posta yolu ile ihbar ve şikayetlerin yetkili olmayan mülki idare amirlikleri ile diğer idari mercilere yapılması dolayısıyla bu birimler tarafından gönderilen başvurulara ilişkin olarak ise, merkezi kayıt numarası; telefonla yapılanlarda tutanağın düzenlendiği, posta veya elektronik posta yolu ile yapılanlarda ise başvurunun idareye intikal ettiği tarihten itibaren </a:t>
            </a:r>
            <a:r>
              <a:rPr lang="tr-TR" sz="1600" b="1" u="sng" dirty="0">
                <a:solidFill>
                  <a:srgbClr val="FF0000"/>
                </a:solidFill>
                <a:latin typeface="Arial" panose="020B0604020202020204" pitchFamily="34" charset="0"/>
                <a:cs typeface="Arial" panose="020B0604020202020204" pitchFamily="34" charset="0"/>
              </a:rPr>
              <a:t>en geç üç iş günü</a:t>
            </a:r>
            <a:r>
              <a:rPr lang="tr-TR" sz="1600" b="1" dirty="0">
                <a:solidFill>
                  <a:schemeClr val="tx1"/>
                </a:solidFill>
                <a:latin typeface="Arial" panose="020B0604020202020204" pitchFamily="34" charset="0"/>
                <a:cs typeface="Arial" panose="020B0604020202020204" pitchFamily="34" charset="0"/>
              </a:rPr>
              <a:t> içerisinde başvuru sahibinin belirtmiş olduğu tebligat adresine, elektronik posta yolu yapılan başvurularda, aksine bir adres belirtilmemiş ise gelen elektronik posta adresine gönderilir.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34954" y="356969"/>
            <a:ext cx="6350081" cy="1077218"/>
          </a:xfrm>
          <a:prstGeom prst="rect">
            <a:avLst/>
          </a:prstGeom>
        </p:spPr>
        <p:txBody>
          <a:bodyPr wrap="square">
            <a:spAutoFit/>
          </a:bodyPr>
          <a:lstStyle/>
          <a:p>
            <a:pPr algn="ctr"/>
            <a:r>
              <a:rPr lang="tr-TR" sz="3200" b="1" dirty="0">
                <a:solidFill>
                  <a:srgbClr val="0070C0"/>
                </a:solidFill>
              </a:rPr>
              <a:t>MERKEZİ KAYIT NUMARASININ BİLDİRİMİ</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67386110"/>
      </p:ext>
    </p:extLst>
  </p:cSld>
  <p:clrMapOvr>
    <a:masterClrMapping/>
  </p:clrMapOvr>
  <p:transition spd="slow">
    <p:wip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09768" y="784913"/>
            <a:ext cx="7378002" cy="4177611"/>
          </a:xfrm>
        </p:spPr>
        <p:txBody>
          <a:bodyPr>
            <a:normAutofit fontScale="90000"/>
          </a:bodyPr>
          <a:lstStyle/>
          <a:p>
            <a:pPr algn="just">
              <a:lnSpc>
                <a:spcPct val="150000"/>
              </a:lnSpc>
            </a:pPr>
            <a:br>
              <a:rPr lang="tr-TR" sz="3600" b="1" dirty="0"/>
            </a:br>
            <a:r>
              <a:rPr lang="tr-TR" sz="2000" b="1" dirty="0">
                <a:solidFill>
                  <a:schemeClr val="tx1"/>
                </a:solidFill>
                <a:latin typeface="Arial" panose="020B0604020202020204" pitchFamily="34" charset="0"/>
                <a:cs typeface="Arial" panose="020B0604020202020204" pitchFamily="34" charset="0"/>
              </a:rPr>
              <a:t>Komisyon tarafından belirlenen esaslar dahilinde merkezde Kurul Başkanı, bağlı kuruluşların merkez teşkilatında bağlı kuruluşların en üst amiri, illerde vali, ilçelerde kaymakam tarafından merkezi kayıt sistemine kayıt iş ve işlemlerinden sorumlu personel belirlenerek yetkilendirilir. Yetkilendirilmemiş personelin merkezi kayıt sistemine giriş veya veri kaydı yapması yasaktır.</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Elektronik ortamda havale zorunludur.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537020" y="492525"/>
            <a:ext cx="6350081" cy="584775"/>
          </a:xfrm>
          <a:prstGeom prst="rect">
            <a:avLst/>
          </a:prstGeom>
        </p:spPr>
        <p:txBody>
          <a:bodyPr wrap="square">
            <a:spAutoFit/>
          </a:bodyPr>
          <a:lstStyle/>
          <a:p>
            <a:pPr algn="ctr"/>
            <a:r>
              <a:rPr lang="tr-TR" sz="3200" b="1" dirty="0">
                <a:solidFill>
                  <a:srgbClr val="0070C0"/>
                </a:solidFill>
              </a:rPr>
              <a:t>YETKİLENDİRME</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212921447"/>
      </p:ext>
    </p:extLst>
  </p:cSld>
  <p:clrMapOvr>
    <a:masterClrMapping/>
  </p:clrMapOvr>
  <p:transition spd="slow">
    <p:wip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94689" y="1935669"/>
            <a:ext cx="8244671" cy="4662435"/>
          </a:xfrm>
        </p:spPr>
        <p:txBody>
          <a:bodyPr>
            <a:noAutofit/>
          </a:bodyPr>
          <a:lstStyle/>
          <a:p>
            <a:pPr algn="l">
              <a:lnSpc>
                <a:spcPct val="150000"/>
              </a:lnSpc>
            </a:pPr>
            <a:br>
              <a:rPr lang="tr-TR" sz="2800" b="1" dirty="0"/>
            </a:br>
            <a:r>
              <a:rPr lang="tr-TR" sz="2000" b="1" dirty="0">
                <a:solidFill>
                  <a:schemeClr val="tx1"/>
                </a:solidFill>
                <a:latin typeface="Arial" panose="020B0604020202020204" pitchFamily="34" charset="0"/>
                <a:cs typeface="Arial" panose="020B0604020202020204" pitchFamily="34" charset="0"/>
              </a:rPr>
              <a:t>Görev ve hizmeti ile sınırlı olmak kaydıyla aşağıda belirtilenler merkezi kayıt sisteminde sorgulama yapma yetkisine sahiptir:</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a) Komisyon Başkanı.</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b) Kurul Başkanı.</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c) Kurul Başkan Yardımcısı.</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ç) Bağlı kuruluşların merkez teşkilatında personel işlerinden sorumlu birim amiri.</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d) İllerde vali, görevlendireceği vali yardımcısı.</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e) İlçelerde kaymakam.</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f) Yetkilendirilmiş büro personeli.</a:t>
            </a:r>
            <a:br>
              <a:rPr lang="tr-TR" sz="2000" dirty="0">
                <a:latin typeface="Arial" panose="020B0604020202020204" pitchFamily="34" charset="0"/>
                <a:cs typeface="Arial" panose="020B0604020202020204" pitchFamily="34" charset="0"/>
              </a:rPr>
            </a:br>
            <a:endParaRPr lang="tr-TR" sz="20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641985" y="412411"/>
            <a:ext cx="6350081" cy="584775"/>
          </a:xfrm>
          <a:prstGeom prst="rect">
            <a:avLst/>
          </a:prstGeom>
        </p:spPr>
        <p:txBody>
          <a:bodyPr wrap="square">
            <a:spAutoFit/>
          </a:bodyPr>
          <a:lstStyle/>
          <a:p>
            <a:pPr algn="ctr"/>
            <a:r>
              <a:rPr lang="tr-TR" sz="3200" b="1" dirty="0">
                <a:solidFill>
                  <a:srgbClr val="0070C0"/>
                </a:solidFill>
              </a:rPr>
              <a:t>YETKİLENDİRME</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874707584"/>
      </p:ext>
    </p:extLst>
  </p:cSld>
  <p:clrMapOvr>
    <a:masterClrMapping/>
  </p:clrMapOvr>
  <p:transition spd="slow">
    <p:wip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27523" y="1658115"/>
            <a:ext cx="7498583" cy="4189196"/>
          </a:xfrm>
        </p:spPr>
        <p:txBody>
          <a:bodyPr>
            <a:normAutofit fontScale="90000"/>
          </a:bodyPr>
          <a:lstStyle/>
          <a:p>
            <a:pPr algn="l">
              <a:lnSpc>
                <a:spcPct val="150000"/>
              </a:lnSpc>
            </a:pPr>
            <a:br>
              <a:rPr lang="tr-TR" sz="3600" b="1" dirty="0"/>
            </a:br>
            <a:r>
              <a:rPr lang="tr-TR" sz="2400" b="1" dirty="0">
                <a:solidFill>
                  <a:schemeClr val="tx1"/>
                </a:solidFill>
                <a:latin typeface="Arial" panose="020B0604020202020204" pitchFamily="34" charset="0"/>
                <a:cs typeface="Arial" panose="020B0604020202020204" pitchFamily="34" charset="0"/>
              </a:rPr>
              <a:t>-Başvuranların kimlik bilgileri gizli tutulur.</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-Her türlü tedbir; müfettişler, muhakkikler ve diğer idari makam ve merciler tarafından alınır.</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-E-Dönüşüm ve e-Devlet uygulamalarına ilişkin esas ve usuller uygulanır.</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a:t>
            </a:r>
            <a:r>
              <a:rPr lang="tr-TR" sz="2400" b="1" dirty="0" err="1">
                <a:solidFill>
                  <a:schemeClr val="tx1"/>
                </a:solidFill>
                <a:latin typeface="Arial" panose="020B0604020202020204" pitchFamily="34" charset="0"/>
                <a:cs typeface="Arial" panose="020B0604020202020204" pitchFamily="34" charset="0"/>
              </a:rPr>
              <a:t>Log</a:t>
            </a:r>
            <a:r>
              <a:rPr lang="tr-TR" sz="2400" b="1" dirty="0">
                <a:solidFill>
                  <a:schemeClr val="tx1"/>
                </a:solidFill>
                <a:latin typeface="Arial" panose="020B0604020202020204" pitchFamily="34" charset="0"/>
                <a:cs typeface="Arial" panose="020B0604020202020204" pitchFamily="34" charset="0"/>
              </a:rPr>
              <a:t> kayıtları en az 6 ayda bir olmak üzere;</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-İl valisi tarafından oluşturulacak 3 kişilik heyet tarafından denetlenir.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51485" y="310055"/>
            <a:ext cx="6350081" cy="1077218"/>
          </a:xfrm>
          <a:prstGeom prst="rect">
            <a:avLst/>
          </a:prstGeom>
        </p:spPr>
        <p:txBody>
          <a:bodyPr wrap="square">
            <a:spAutoFit/>
          </a:bodyPr>
          <a:lstStyle/>
          <a:p>
            <a:pPr algn="ctr"/>
            <a:r>
              <a:rPr lang="tr-TR" sz="3200" b="1" dirty="0">
                <a:solidFill>
                  <a:srgbClr val="0070C0"/>
                </a:solidFill>
              </a:rPr>
              <a:t>VERİLERİN GİZLİLİĞİNİN KORUNMASI</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316053035"/>
      </p:ext>
    </p:extLst>
  </p:cSld>
  <p:clrMapOvr>
    <a:masterClrMapping/>
  </p:clrMapOvr>
  <p:transition spd="slow">
    <p:wip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164870" y="1266154"/>
            <a:ext cx="6646221" cy="4646374"/>
          </a:xfrm>
        </p:spPr>
        <p:txBody>
          <a:bodyPr>
            <a:normAutofit/>
          </a:bodyPr>
          <a:lstStyle/>
          <a:p>
            <a:pPr algn="l">
              <a:lnSpc>
                <a:spcPct val="150000"/>
              </a:lnSpc>
            </a:pPr>
            <a:r>
              <a:rPr lang="tr-TR" sz="2800" b="1" dirty="0">
                <a:solidFill>
                  <a:schemeClr val="tx1"/>
                </a:solidFill>
                <a:latin typeface="+mn-lt"/>
              </a:rPr>
              <a:t>İllerde İl İdare Kurulu </a:t>
            </a:r>
            <a:r>
              <a:rPr lang="tr-TR" sz="2700" b="1" dirty="0">
                <a:solidFill>
                  <a:schemeClr val="tx1"/>
                </a:solidFill>
                <a:latin typeface="+mn-lt"/>
                <a:cs typeface="Arial" panose="020B0604020202020204" pitchFamily="34" charset="0"/>
              </a:rPr>
              <a:t>Müdürlükleri</a:t>
            </a:r>
            <a:br>
              <a:rPr lang="tr-TR" sz="2800" b="1" dirty="0">
                <a:solidFill>
                  <a:schemeClr val="tx1"/>
                </a:solidFill>
                <a:latin typeface="+mn-lt"/>
              </a:rPr>
            </a:br>
            <a:r>
              <a:rPr lang="tr-TR" sz="2800" b="1" dirty="0">
                <a:solidFill>
                  <a:schemeClr val="tx1"/>
                </a:solidFill>
                <a:latin typeface="+mn-lt"/>
              </a:rPr>
              <a:t>İlçelerde İlçe Yazı İşleri Müdürlükleri</a:t>
            </a:r>
            <a:br>
              <a:rPr lang="tr-TR" sz="2800" b="1" dirty="0">
                <a:solidFill>
                  <a:schemeClr val="tx1"/>
                </a:solidFill>
                <a:latin typeface="+mn-lt"/>
              </a:rPr>
            </a:br>
            <a:br>
              <a:rPr lang="tr-TR" sz="2800" b="1" dirty="0">
                <a:solidFill>
                  <a:schemeClr val="tx1"/>
                </a:solidFill>
                <a:latin typeface="+mn-lt"/>
              </a:rPr>
            </a:br>
            <a:r>
              <a:rPr lang="tr-TR" sz="2800" b="1" dirty="0">
                <a:solidFill>
                  <a:schemeClr val="tx1"/>
                </a:solidFill>
                <a:latin typeface="+mn-lt"/>
              </a:rPr>
              <a:t>-Yeteri kadar personel,</a:t>
            </a:r>
            <a:br>
              <a:rPr lang="tr-TR" sz="2800" b="1" dirty="0">
                <a:solidFill>
                  <a:schemeClr val="tx1"/>
                </a:solidFill>
                <a:latin typeface="+mn-lt"/>
              </a:rPr>
            </a:br>
            <a:r>
              <a:rPr lang="tr-TR" sz="2800" b="1" dirty="0">
                <a:solidFill>
                  <a:schemeClr val="tx1"/>
                </a:solidFill>
                <a:latin typeface="+mn-lt"/>
              </a:rPr>
              <a:t>-Kolluk personeli görevlendirilmez,</a:t>
            </a:r>
            <a:br>
              <a:rPr lang="tr-TR" sz="2800" b="1" dirty="0">
                <a:solidFill>
                  <a:schemeClr val="tx1"/>
                </a:solidFill>
                <a:latin typeface="+mn-lt"/>
              </a:rPr>
            </a:br>
            <a:r>
              <a:rPr lang="tr-TR" sz="2800" b="1" dirty="0">
                <a:solidFill>
                  <a:schemeClr val="tx1"/>
                </a:solidFill>
                <a:latin typeface="+mn-lt"/>
              </a:rPr>
              <a:t>-İş ve İşlemlerin yürütülmesi ve takibinden sorumlular.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299"/>
            <a:ext cx="809768" cy="997204"/>
          </a:xfrm>
          <a:prstGeom prst="rect">
            <a:avLst/>
          </a:prstGeom>
          <a:noFill/>
        </p:spPr>
      </p:pic>
      <p:sp>
        <p:nvSpPr>
          <p:cNvPr id="10" name="Dikdörtgen 9"/>
          <p:cNvSpPr/>
          <p:nvPr/>
        </p:nvSpPr>
        <p:spPr>
          <a:xfrm>
            <a:off x="1461010" y="334098"/>
            <a:ext cx="6350081" cy="1077218"/>
          </a:xfrm>
          <a:prstGeom prst="rect">
            <a:avLst/>
          </a:prstGeom>
        </p:spPr>
        <p:txBody>
          <a:bodyPr wrap="square">
            <a:spAutoFit/>
          </a:bodyPr>
          <a:lstStyle/>
          <a:p>
            <a:pPr algn="ctr"/>
            <a:r>
              <a:rPr lang="tr-TR" sz="3200" b="1" dirty="0">
                <a:solidFill>
                  <a:srgbClr val="0070C0"/>
                </a:solidFill>
              </a:rPr>
              <a:t>Valilik ve Kaymakamlık Kolluk Şikayet Büroları</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004402666"/>
      </p:ext>
    </p:extLst>
  </p:cSld>
  <p:clrMapOvr>
    <a:masterClrMapping/>
  </p:clrMapOvr>
  <p:transition spd="slow">
    <p:wip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127883" y="3376899"/>
            <a:ext cx="6140034" cy="3326004"/>
          </a:xfrm>
        </p:spPr>
        <p:txBody>
          <a:bodyPr>
            <a:noAutofit/>
          </a:bodyPr>
          <a:lstStyle/>
          <a:p>
            <a:pPr algn="l">
              <a:lnSpc>
                <a:spcPct val="150000"/>
              </a:lnSpc>
            </a:pPr>
            <a:r>
              <a:rPr lang="tr-TR" sz="2400" b="1" dirty="0">
                <a:solidFill>
                  <a:schemeClr val="tx1"/>
                </a:solidFill>
                <a:latin typeface="Arial" panose="020B0604020202020204" pitchFamily="34" charset="0"/>
                <a:cs typeface="Arial" panose="020B0604020202020204" pitchFamily="34" charset="0"/>
              </a:rPr>
              <a:t>a) İhbar ve şikayetlerin merkezi kayıt sistemine kaydını yapmak.</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b) Kanun kapsamında Komisyon ile ilgili yazışmaları yürütmek.</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c) İhbar ve şikayetlerle ilgili yazışmaların kaydı, takibi, ilgili birimlere sevk edilmesi ve diğer işlemleri yapmak.</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a:t>
            </a:r>
            <a:r>
              <a:rPr lang="tr-TR" sz="2400" b="1" dirty="0">
                <a:solidFill>
                  <a:srgbClr val="FF0000"/>
                </a:solidFill>
                <a:latin typeface="Arial" panose="020B0604020202020204" pitchFamily="34" charset="0"/>
                <a:cs typeface="Arial" panose="020B0604020202020204" pitchFamily="34" charset="0"/>
              </a:rPr>
              <a:t>Her yıl Şubat ayında hizmet içi eğitim</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565595" y="299086"/>
            <a:ext cx="6350081" cy="1538883"/>
          </a:xfrm>
          <a:prstGeom prst="rect">
            <a:avLst/>
          </a:prstGeom>
        </p:spPr>
        <p:txBody>
          <a:bodyPr wrap="square">
            <a:spAutoFit/>
          </a:bodyPr>
          <a:lstStyle/>
          <a:p>
            <a:pPr algn="ctr"/>
            <a:r>
              <a:rPr lang="tr-TR" sz="3200" b="1" dirty="0">
                <a:solidFill>
                  <a:srgbClr val="0070C0"/>
                </a:solidFill>
              </a:rPr>
              <a:t>KOLLUK ŞİKAYET BÜROLARININ GÖREVLERİ</a:t>
            </a:r>
            <a:br>
              <a:rPr lang="tr-TR" sz="3200" b="1" dirty="0"/>
            </a:br>
            <a:endParaRPr lang="tr-TR" sz="3000" dirty="0">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024447439"/>
      </p:ext>
    </p:extLst>
  </p:cSld>
  <p:clrMapOvr>
    <a:masterClrMapping/>
  </p:clrMapOvr>
  <p:transition spd="slow">
    <p:wip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957021" y="2521872"/>
            <a:ext cx="6692705" cy="4923693"/>
          </a:xfrm>
        </p:spPr>
        <p:txBody>
          <a:bodyPr>
            <a:normAutofit fontScale="90000"/>
          </a:bodyPr>
          <a:lstStyle/>
          <a:p>
            <a:pPr algn="l">
              <a:lnSpc>
                <a:spcPct val="150000"/>
              </a:lnSpc>
            </a:pPr>
            <a:br>
              <a:rPr lang="tr-TR" sz="3600" b="1" dirty="0"/>
            </a:br>
            <a:r>
              <a:rPr lang="tr-TR" sz="2700" b="1" dirty="0">
                <a:solidFill>
                  <a:schemeClr val="tx1"/>
                </a:solidFill>
                <a:latin typeface="Arial" panose="020B0604020202020204" pitchFamily="34" charset="0"/>
                <a:cs typeface="Arial" panose="020B0604020202020204" pitchFamily="34" charset="0"/>
              </a:rPr>
              <a:t>-Bağlı kuruluşların merkez ve taşra teşkilatlarında, kolluk şikayetleri ile ilgili birimler oluşturulur.</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Bu birimler bağlı kuruluşların merkez teşkilatlarında personel işlerinden sorumlu birim bünyesinde, </a:t>
            </a:r>
            <a:r>
              <a:rPr lang="tr-TR" sz="2700" b="1" dirty="0">
                <a:solidFill>
                  <a:srgbClr val="FF0000"/>
                </a:solidFill>
                <a:latin typeface="Arial" panose="020B0604020202020204" pitchFamily="34" charset="0"/>
                <a:cs typeface="Arial" panose="020B0604020202020204" pitchFamily="34" charset="0"/>
              </a:rPr>
              <a:t>taşra teşkilatlarında ise Emniyet Genel Müdürlüğü ve Jandarma Genel Komutanlığı için il ve ilçe düzeyinde, Sahil Güvenlik Komutanlığı için ise Bölge ve Grup Komutanlığı düzeyinde kurulur.</a:t>
            </a:r>
            <a:br>
              <a:rPr lang="tr-TR" sz="2700" dirty="0">
                <a:solidFill>
                  <a:srgbClr val="FF0000"/>
                </a:solidFill>
                <a:latin typeface="Arial" panose="020B0604020202020204" pitchFamily="34" charset="0"/>
                <a:cs typeface="Arial" panose="020B0604020202020204" pitchFamily="34" charset="0"/>
              </a:rPr>
            </a:br>
            <a:endParaRPr lang="tr-TR" sz="2700" dirty="0">
              <a:solidFill>
                <a:srgbClr val="FF0000"/>
              </a:solidFill>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99670" y="299086"/>
            <a:ext cx="6350081" cy="1538883"/>
          </a:xfrm>
          <a:prstGeom prst="rect">
            <a:avLst/>
          </a:prstGeom>
        </p:spPr>
        <p:txBody>
          <a:bodyPr wrap="square">
            <a:spAutoFit/>
          </a:bodyPr>
          <a:lstStyle/>
          <a:p>
            <a:pPr algn="ctr"/>
            <a:r>
              <a:rPr lang="tr-TR" sz="3200" b="1" dirty="0">
                <a:solidFill>
                  <a:srgbClr val="0070C0"/>
                </a:solidFill>
              </a:rPr>
              <a:t>KOLLUK TEŞKİLATLARI ŞİKAYET BİRİMLERİ</a:t>
            </a:r>
            <a:br>
              <a:rPr lang="tr-TR" sz="3200" b="1" dirty="0"/>
            </a:br>
            <a:endParaRPr lang="tr-TR" sz="3000" dirty="0">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635363030"/>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2 Başlık"/>
          <p:cNvSpPr>
            <a:spLocks noGrp="1"/>
          </p:cNvSpPr>
          <p:nvPr>
            <p:ph type="title"/>
          </p:nvPr>
        </p:nvSpPr>
        <p:spPr>
          <a:xfrm>
            <a:off x="1565768" y="507519"/>
            <a:ext cx="6347713" cy="1320800"/>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KOLLUK GÖZETİM KOMİSYONU</a:t>
            </a:r>
          </a:p>
        </p:txBody>
      </p:sp>
      <p:sp>
        <p:nvSpPr>
          <p:cNvPr id="2" name="1 İçerik Yer Tutucusu"/>
          <p:cNvSpPr>
            <a:spLocks noGrp="1"/>
          </p:cNvSpPr>
          <p:nvPr>
            <p:ph idx="1"/>
          </p:nvPr>
        </p:nvSpPr>
        <p:spPr>
          <a:xfrm>
            <a:off x="530050" y="1609725"/>
            <a:ext cx="8613950" cy="5023234"/>
          </a:xfrm>
        </p:spPr>
        <p:txBody>
          <a:bodyPr rtlCol="0">
            <a:normAutofit fontScale="85000" lnSpcReduction="20000"/>
          </a:bodyPr>
          <a:lstStyle/>
          <a:p>
            <a:pPr marL="109728" indent="0" algn="just">
              <a:lnSpc>
                <a:spcPct val="150000"/>
              </a:lnSpc>
              <a:buNone/>
              <a:defRPr/>
            </a:pPr>
            <a:r>
              <a:rPr lang="tr-TR" sz="2400" b="1" dirty="0">
                <a:latin typeface="Arial" panose="020B0604020202020204" pitchFamily="34" charset="0"/>
                <a:cs typeface="Arial" panose="020B0604020202020204" pitchFamily="34" charset="0"/>
              </a:rPr>
              <a:t>1-İçişleri Bakanlığı Bakan Yardımcısının başkanlığında, </a:t>
            </a:r>
          </a:p>
          <a:p>
            <a:pPr marL="109728" indent="0" algn="just">
              <a:lnSpc>
                <a:spcPct val="150000"/>
              </a:lnSpc>
              <a:buNone/>
              <a:defRPr/>
            </a:pPr>
            <a:r>
              <a:rPr lang="tr-TR" sz="2400" b="1" dirty="0">
                <a:latin typeface="Arial" panose="020B0604020202020204" pitchFamily="34" charset="0"/>
                <a:cs typeface="Arial" panose="020B0604020202020204" pitchFamily="34" charset="0"/>
              </a:rPr>
              <a:t>2-Türkiye İnsan Hakları ve Eşitlik Kurumu Başkanı, </a:t>
            </a:r>
          </a:p>
          <a:p>
            <a:pPr marL="109728" indent="0" algn="just">
              <a:lnSpc>
                <a:spcPct val="150000"/>
              </a:lnSpc>
              <a:buNone/>
              <a:defRPr/>
            </a:pPr>
            <a:r>
              <a:rPr lang="tr-TR" sz="2400" b="1" dirty="0">
                <a:latin typeface="Arial" panose="020B0604020202020204" pitchFamily="34" charset="0"/>
                <a:cs typeface="Arial" panose="020B0604020202020204" pitchFamily="34" charset="0"/>
              </a:rPr>
              <a:t>3-Mülkiye Teftiş Kurulu Başkanı, </a:t>
            </a:r>
          </a:p>
          <a:p>
            <a:pPr marL="109728" indent="0" algn="just">
              <a:lnSpc>
                <a:spcPct val="150000"/>
              </a:lnSpc>
              <a:buNone/>
              <a:defRPr/>
            </a:pPr>
            <a:r>
              <a:rPr lang="tr-TR" sz="2400" b="1" dirty="0">
                <a:latin typeface="Arial" panose="020B0604020202020204" pitchFamily="34" charset="0"/>
                <a:cs typeface="Arial" panose="020B0604020202020204" pitchFamily="34" charset="0"/>
              </a:rPr>
              <a:t>4-İçişleri Bakanlığı Hukuk Hizmetleri Genel Müdürü, </a:t>
            </a:r>
          </a:p>
          <a:p>
            <a:pPr marL="109728" indent="0" algn="just">
              <a:lnSpc>
                <a:spcPct val="150000"/>
              </a:lnSpc>
              <a:buNone/>
              <a:defRPr/>
            </a:pPr>
            <a:r>
              <a:rPr lang="tr-TR" sz="2400" b="1" dirty="0">
                <a:latin typeface="Arial" panose="020B0604020202020204" pitchFamily="34" charset="0"/>
                <a:cs typeface="Arial" panose="020B0604020202020204" pitchFamily="34" charset="0"/>
              </a:rPr>
              <a:t>5-Adalet Bakanlığı Ceza İşleri Genel Müdürü, </a:t>
            </a:r>
          </a:p>
          <a:p>
            <a:pPr marL="109728" indent="0" algn="just">
              <a:lnSpc>
                <a:spcPct val="150000"/>
              </a:lnSpc>
              <a:buNone/>
              <a:defRPr/>
            </a:pPr>
            <a:r>
              <a:rPr lang="tr-TR" sz="2400" b="1" dirty="0">
                <a:latin typeface="Arial" panose="020B0604020202020204" pitchFamily="34" charset="0"/>
                <a:cs typeface="Arial" panose="020B0604020202020204" pitchFamily="34" charset="0"/>
              </a:rPr>
              <a:t>6-Üniversitelerin ceza ve ceza usul hukuku ana bilim dallarında görevli öğretim üyeleri arasından Cumhurbaşkanınca seçilecek bir üye ile,</a:t>
            </a:r>
          </a:p>
          <a:p>
            <a:pPr marL="109728" indent="0" algn="just">
              <a:lnSpc>
                <a:spcPct val="150000"/>
              </a:lnSpc>
              <a:buNone/>
              <a:defRPr/>
            </a:pPr>
            <a:r>
              <a:rPr lang="tr-TR" sz="2400" b="1" dirty="0">
                <a:latin typeface="Arial" panose="020B0604020202020204" pitchFamily="34" charset="0"/>
                <a:cs typeface="Arial" panose="020B0604020202020204" pitchFamily="34" charset="0"/>
              </a:rPr>
              <a:t>7-Baro başkanı seçilme yeterliğine sahip serbest avukatlar arasından Cumhurbaşkanınca seçilecek </a:t>
            </a:r>
            <a:r>
              <a:rPr lang="tr-TR" sz="2400" b="1" dirty="0">
                <a:solidFill>
                  <a:schemeClr val="tx1"/>
                </a:solidFill>
                <a:latin typeface="Arial" panose="020B0604020202020204" pitchFamily="34" charset="0"/>
                <a:cs typeface="Arial" panose="020B0604020202020204" pitchFamily="34" charset="0"/>
              </a:rPr>
              <a:t>bir</a:t>
            </a:r>
            <a:r>
              <a:rPr lang="tr-TR" sz="2400" b="1" dirty="0">
                <a:latin typeface="Arial" panose="020B0604020202020204" pitchFamily="34" charset="0"/>
                <a:cs typeface="Arial" panose="020B0604020202020204" pitchFamily="34" charset="0"/>
              </a:rPr>
              <a:t> üyeden oluşur. </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2326403708"/>
      </p:ext>
    </p:extLst>
  </p:cSld>
  <p:clrMapOvr>
    <a:masterClrMapping/>
  </p:clrMapOvr>
  <p:transition spd="slow">
    <p:wip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587605" y="3018362"/>
            <a:ext cx="7626699" cy="3607359"/>
          </a:xfrm>
        </p:spPr>
        <p:txBody>
          <a:bodyPr>
            <a:noAutofit/>
          </a:bodyPr>
          <a:lstStyle/>
          <a:p>
            <a:pPr algn="l">
              <a:lnSpc>
                <a:spcPct val="150000"/>
              </a:lnSpc>
            </a:pPr>
            <a:r>
              <a:rPr lang="tr-TR" sz="2000" b="1" dirty="0">
                <a:solidFill>
                  <a:schemeClr val="tx1"/>
                </a:solidFill>
                <a:latin typeface="Arial" panose="020B0604020202020204" pitchFamily="34" charset="0"/>
                <a:cs typeface="Arial" panose="020B0604020202020204" pitchFamily="34" charset="0"/>
              </a:rPr>
              <a:t>-Kolluk hakkındaki şikayetlere ilişkin iş ve işlemleri yerine getirmek,</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 Kolluk etik ilkelerinin uygulanmasına ilişkin işlemleri yürütmek,</a:t>
            </a:r>
            <a:br>
              <a:rPr lang="tr-TR" sz="2000" b="1" dirty="0">
                <a:solidFill>
                  <a:schemeClr val="tx1"/>
                </a:solidFill>
                <a:latin typeface="Arial" panose="020B0604020202020204" pitchFamily="34" charset="0"/>
                <a:cs typeface="Arial" panose="020B0604020202020204" pitchFamily="34" charset="0"/>
              </a:rPr>
            </a:br>
            <a:r>
              <a:rPr lang="tr-TR" sz="2000" b="1" dirty="0">
                <a:solidFill>
                  <a:srgbClr val="FF0000"/>
                </a:solidFill>
                <a:latin typeface="Arial" panose="020B0604020202020204" pitchFamily="34" charset="0"/>
                <a:cs typeface="Arial" panose="020B0604020202020204" pitchFamily="34" charset="0"/>
              </a:rPr>
              <a:t>-Risk analizleri yaparak yılda bir kez yetkili mercilere rapor hazırlamak</a:t>
            </a:r>
            <a:br>
              <a:rPr lang="tr-TR" sz="2000" b="1" dirty="0">
                <a:solidFill>
                  <a:srgbClr val="FF0000"/>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-Her yıl Ocak ayı içinde ve gerekli görülen zamanlarda hizmet içi eğitime tabi tutulmak,</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-Adli ve idari ceza almamış olmak,</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-Büro görevleri dışında nöbet ve benzeri başka görev verilmemesi.</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70345" y="356969"/>
            <a:ext cx="6350081" cy="1077218"/>
          </a:xfrm>
          <a:prstGeom prst="rect">
            <a:avLst/>
          </a:prstGeom>
        </p:spPr>
        <p:txBody>
          <a:bodyPr wrap="square">
            <a:spAutoFit/>
          </a:bodyPr>
          <a:lstStyle/>
          <a:p>
            <a:pPr algn="ctr"/>
            <a:r>
              <a:rPr lang="tr-TR" sz="3200" b="1" dirty="0">
                <a:solidFill>
                  <a:srgbClr val="0070C0"/>
                </a:solidFill>
              </a:rPr>
              <a:t>KOLLUK TEŞKİLATLARI ŞİKAYET BİRİMLERİ</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686752913"/>
      </p:ext>
    </p:extLst>
  </p:cSld>
  <p:clrMapOvr>
    <a:masterClrMapping/>
  </p:clrMapOvr>
  <p:transition spd="slow">
    <p:wip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09768" y="1509203"/>
            <a:ext cx="7364811" cy="4580877"/>
          </a:xfrm>
        </p:spPr>
        <p:txBody>
          <a:bodyPr>
            <a:normAutofit/>
          </a:bodyPr>
          <a:lstStyle/>
          <a:p>
            <a:pPr algn="l">
              <a:lnSpc>
                <a:spcPct val="150000"/>
              </a:lnSpc>
            </a:pPr>
            <a:r>
              <a:rPr lang="tr-TR" sz="2200" b="1" dirty="0">
                <a:solidFill>
                  <a:srgbClr val="FF0000"/>
                </a:solidFill>
              </a:rPr>
              <a:t>-</a:t>
            </a:r>
            <a:r>
              <a:rPr lang="tr-TR" sz="2200" b="1" dirty="0">
                <a:solidFill>
                  <a:srgbClr val="FF0000"/>
                </a:solidFill>
                <a:latin typeface="Arial" panose="020B0604020202020204" pitchFamily="34" charset="0"/>
                <a:cs typeface="Arial" panose="020B0604020202020204" pitchFamily="34" charset="0"/>
              </a:rPr>
              <a:t>Şikayetçi ile ihbar ve şikayet edilen kolluk görevlileri, </a:t>
            </a:r>
            <a:r>
              <a:rPr lang="tr-TR" sz="2200" b="1" dirty="0">
                <a:solidFill>
                  <a:schemeClr val="tx1"/>
                </a:solidFill>
                <a:latin typeface="Arial" panose="020B0604020202020204" pitchFamily="34" charset="0"/>
                <a:cs typeface="Arial" panose="020B0604020202020204" pitchFamily="34" charset="0"/>
              </a:rPr>
              <a:t>disiplin soruşturmasının safahatı hakkında, ilgisine göre Bakanlık, mülki idare amirlikleri ve bağlı kuruluşların merkez teşkilatları tarafından </a:t>
            </a:r>
            <a:r>
              <a:rPr lang="tr-TR" sz="2200" b="1" dirty="0">
                <a:solidFill>
                  <a:srgbClr val="FF0000"/>
                </a:solidFill>
                <a:latin typeface="Arial" panose="020B0604020202020204" pitchFamily="34" charset="0"/>
                <a:cs typeface="Arial" panose="020B0604020202020204" pitchFamily="34" charset="0"/>
              </a:rPr>
              <a:t>en az iki ayda bir</a:t>
            </a:r>
            <a:r>
              <a:rPr lang="tr-TR" sz="2200" b="1" dirty="0">
                <a:solidFill>
                  <a:schemeClr val="tx1"/>
                </a:solidFill>
                <a:latin typeface="Arial" panose="020B0604020202020204" pitchFamily="34" charset="0"/>
                <a:cs typeface="Arial" panose="020B0604020202020204" pitchFamily="34" charset="0"/>
              </a:rPr>
              <a:t> bilgilendirilir.</a:t>
            </a:r>
            <a:br>
              <a:rPr lang="tr-TR" sz="2200" b="1" dirty="0">
                <a:solidFill>
                  <a:schemeClr val="tx1"/>
                </a:solidFill>
                <a:latin typeface="Arial" panose="020B0604020202020204" pitchFamily="34" charset="0"/>
                <a:cs typeface="Arial" panose="020B0604020202020204" pitchFamily="34" charset="0"/>
              </a:rPr>
            </a:br>
            <a:br>
              <a:rPr lang="tr-TR" sz="2200" b="1" dirty="0">
                <a:solidFill>
                  <a:schemeClr val="tx1"/>
                </a:solidFill>
                <a:latin typeface="Arial" panose="020B0604020202020204" pitchFamily="34" charset="0"/>
                <a:cs typeface="Arial" panose="020B0604020202020204" pitchFamily="34" charset="0"/>
              </a:rPr>
            </a:br>
            <a:r>
              <a:rPr lang="tr-TR" sz="2200" b="1" dirty="0">
                <a:solidFill>
                  <a:schemeClr val="tx1"/>
                </a:solidFill>
                <a:latin typeface="Arial" panose="020B0604020202020204" pitchFamily="34" charset="0"/>
                <a:cs typeface="Arial" panose="020B0604020202020204" pitchFamily="34" charset="0"/>
              </a:rPr>
              <a:t>- Bildirimlerin sekretarya hizmetleri İl İdare Kurulu Müdürlükleri, İlçe Yazı İşleri Müdürlükleri, Kurul Başkanlığı, Merkez Teşkilatları personel birimleridir.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5653"/>
            <a:ext cx="809768" cy="997204"/>
          </a:xfrm>
          <a:prstGeom prst="rect">
            <a:avLst/>
          </a:prstGeom>
          <a:noFill/>
        </p:spPr>
      </p:pic>
      <p:sp>
        <p:nvSpPr>
          <p:cNvPr id="10" name="Dikdörtgen 9"/>
          <p:cNvSpPr/>
          <p:nvPr/>
        </p:nvSpPr>
        <p:spPr>
          <a:xfrm>
            <a:off x="1451295" y="299819"/>
            <a:ext cx="6350081" cy="1077218"/>
          </a:xfrm>
          <a:prstGeom prst="rect">
            <a:avLst/>
          </a:prstGeom>
        </p:spPr>
        <p:txBody>
          <a:bodyPr wrap="square">
            <a:spAutoFit/>
          </a:bodyPr>
          <a:lstStyle/>
          <a:p>
            <a:pPr algn="ctr"/>
            <a:r>
              <a:rPr lang="tr-TR" sz="3200" b="1" dirty="0">
                <a:solidFill>
                  <a:srgbClr val="0070C0"/>
                </a:solidFill>
              </a:rPr>
              <a:t>DİSİPLİN SORUŞTURMALARINDA BİLGİLENDİRME</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4154913310"/>
      </p:ext>
    </p:extLst>
  </p:cSld>
  <p:clrMapOvr>
    <a:masterClrMapping/>
  </p:clrMapOvr>
  <p:transition spd="slow">
    <p:wip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520016" y="1209903"/>
            <a:ext cx="7242860" cy="4440405"/>
          </a:xfrm>
        </p:spPr>
        <p:txBody>
          <a:bodyPr>
            <a:noAutofit/>
          </a:bodyPr>
          <a:lstStyle/>
          <a:p>
            <a:pPr algn="just">
              <a:lnSpc>
                <a:spcPct val="150000"/>
              </a:lnSpc>
            </a:pPr>
            <a:r>
              <a:rPr lang="tr-TR" sz="1800" b="1" dirty="0">
                <a:solidFill>
                  <a:srgbClr val="FF0000"/>
                </a:solidFill>
                <a:latin typeface="Arial" panose="020B0604020202020204" pitchFamily="34" charset="0"/>
                <a:cs typeface="Arial" panose="020B0604020202020204" pitchFamily="34" charset="0"/>
              </a:rPr>
              <a:t>-Bildirimlere esas olmak üzere, iki aylık sürenin dolmasından en geç beş iş günü önce, disiplin soruşturması yapan görevli veya görevliler tarafından, disiplin soruşturması onayını veren mercie, </a:t>
            </a:r>
            <a:r>
              <a:rPr lang="tr-TR" sz="1800" b="1" dirty="0">
                <a:solidFill>
                  <a:schemeClr val="tx1"/>
                </a:solidFill>
                <a:latin typeface="Arial" panose="020B0604020202020204" pitchFamily="34" charset="0"/>
                <a:cs typeface="Arial" panose="020B0604020202020204" pitchFamily="34" charset="0"/>
              </a:rPr>
              <a:t>soruşturmalarının safahatı hakkında bilgi verilir.</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Bilgilendirmeler, soruşturmanın safahatını tam olarak ortaya koyacak nitelikte açık ve anlaşılabilir ifadelerle yapılır.</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Bilgilendirmelere ilişkin yazıların bir örneği disiplin soruşturması işlem dosyasında denetime esas olmak üzere muhafaza edilir.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83514" y="318869"/>
            <a:ext cx="6350081" cy="1077218"/>
          </a:xfrm>
          <a:prstGeom prst="rect">
            <a:avLst/>
          </a:prstGeom>
        </p:spPr>
        <p:txBody>
          <a:bodyPr wrap="square">
            <a:spAutoFit/>
          </a:bodyPr>
          <a:lstStyle/>
          <a:p>
            <a:pPr algn="ctr"/>
            <a:r>
              <a:rPr lang="tr-TR" sz="3200" b="1" dirty="0">
                <a:solidFill>
                  <a:srgbClr val="0070C0"/>
                </a:solidFill>
              </a:rPr>
              <a:t>DİSİPLİN SORUŞTURMALARINDA BİLGİLENDİRME</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065278251"/>
      </p:ext>
    </p:extLst>
  </p:cSld>
  <p:clrMapOvr>
    <a:masterClrMapping/>
  </p:clrMapOvr>
  <p:transition spd="slow">
    <p:wip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89510" y="2808763"/>
            <a:ext cx="6350081" cy="3927938"/>
          </a:xfrm>
        </p:spPr>
        <p:txBody>
          <a:bodyPr>
            <a:normAutofit fontScale="90000"/>
          </a:bodyPr>
          <a:lstStyle/>
          <a:p>
            <a:pPr algn="l">
              <a:lnSpc>
                <a:spcPct val="150000"/>
              </a:lnSpc>
            </a:pPr>
            <a:r>
              <a:rPr lang="tr-TR" sz="2700" b="1" dirty="0">
                <a:solidFill>
                  <a:schemeClr val="tx1"/>
                </a:solidFill>
                <a:latin typeface="Arial" panose="020B0604020202020204" pitchFamily="34" charset="0"/>
                <a:cs typeface="Arial" panose="020B0604020202020204" pitchFamily="34" charset="0"/>
              </a:rPr>
              <a:t>- Bildirimlere ilişkin gerekli hassasiyeti göstermeyen personel hakkında yetkili merciler tarafından </a:t>
            </a:r>
            <a:r>
              <a:rPr lang="tr-TR" sz="2700" b="1" dirty="0">
                <a:solidFill>
                  <a:schemeClr val="accent5"/>
                </a:solidFill>
                <a:latin typeface="Arial" panose="020B0604020202020204" pitchFamily="34" charset="0"/>
                <a:cs typeface="Arial" panose="020B0604020202020204" pitchFamily="34" charset="0"/>
              </a:rPr>
              <a:t>yasal işlemler ivedilikle yerine getirilir.</a:t>
            </a:r>
            <a:br>
              <a:rPr lang="tr-TR" sz="2700" b="1" dirty="0">
                <a:solidFill>
                  <a:schemeClr val="accent5"/>
                </a:solidFill>
                <a:latin typeface="Arial" panose="020B0604020202020204" pitchFamily="34" charset="0"/>
                <a:cs typeface="Arial" panose="020B0604020202020204" pitchFamily="34" charset="0"/>
              </a:rPr>
            </a:br>
            <a:r>
              <a:rPr lang="tr-TR" sz="2700" b="1" dirty="0">
                <a:solidFill>
                  <a:srgbClr val="FF0000"/>
                </a:solidFill>
                <a:latin typeface="Arial" panose="020B0604020202020204" pitchFamily="34" charset="0"/>
                <a:cs typeface="Arial" panose="020B0604020202020204" pitchFamily="34" charset="0"/>
              </a:rPr>
              <a:t>- Disiplin soruşturmasının tamamlanmasını müteakip disiplin soruşturması sonucunda verilen karar şikayetçiye ayrıca bildirilir.</a:t>
            </a:r>
            <a:br>
              <a:rPr lang="tr-TR" sz="2400" dirty="0">
                <a:solidFill>
                  <a:srgbClr val="FF0000"/>
                </a:solidFill>
              </a:rPr>
            </a:br>
            <a:endParaRPr lang="tr-TR" sz="2400" dirty="0">
              <a:solidFill>
                <a:srgbClr val="FF0000"/>
              </a:solidFill>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537210" y="376019"/>
            <a:ext cx="6350081" cy="1077218"/>
          </a:xfrm>
          <a:prstGeom prst="rect">
            <a:avLst/>
          </a:prstGeom>
        </p:spPr>
        <p:txBody>
          <a:bodyPr wrap="square">
            <a:spAutoFit/>
          </a:bodyPr>
          <a:lstStyle/>
          <a:p>
            <a:pPr algn="ctr"/>
            <a:r>
              <a:rPr lang="tr-TR" sz="3200" b="1" dirty="0">
                <a:solidFill>
                  <a:srgbClr val="0070C0"/>
                </a:solidFill>
              </a:rPr>
              <a:t>DİSİPLİN SORUŞTURMALARINDA BİLGİLENDİRME</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724555150"/>
      </p:ext>
    </p:extLst>
  </p:cSld>
  <p:clrMapOvr>
    <a:masterClrMapping/>
  </p:clrMapOvr>
  <p:transition spd="slow">
    <p:wip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943118" y="2825287"/>
            <a:ext cx="6820822" cy="3927938"/>
          </a:xfrm>
        </p:spPr>
        <p:txBody>
          <a:bodyPr>
            <a:normAutofit fontScale="90000"/>
          </a:bodyPr>
          <a:lstStyle/>
          <a:p>
            <a:pPr algn="l">
              <a:lnSpc>
                <a:spcPct val="150000"/>
              </a:lnSpc>
            </a:pPr>
            <a:br>
              <a:rPr lang="tr-TR" sz="3600" b="1" dirty="0"/>
            </a:br>
            <a:r>
              <a:rPr lang="tr-TR" sz="2700" b="1" dirty="0">
                <a:solidFill>
                  <a:schemeClr val="tx1"/>
                </a:solidFill>
                <a:latin typeface="Arial" panose="020B0604020202020204" pitchFamily="34" charset="0"/>
                <a:cs typeface="Arial" panose="020B0604020202020204" pitchFamily="34" charset="0"/>
              </a:rPr>
              <a:t>-Bu Kanun hükümleri kapsamında yürütülen araştırma görevinin sonucu hakkında şikayetçi ile ihbar ve şikayet edilen kolluk görevlilerine bilgi verilir.</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Bu kapsamda yapılacak bildirimler, araştırmanın yetkili makam tarafından sonuçlandırılmasını müteakip, </a:t>
            </a:r>
            <a:r>
              <a:rPr lang="tr-TR" sz="2700" b="1" dirty="0">
                <a:solidFill>
                  <a:srgbClr val="FF0000"/>
                </a:solidFill>
                <a:latin typeface="Arial" panose="020B0604020202020204" pitchFamily="34" charset="0"/>
                <a:cs typeface="Arial" panose="020B0604020202020204" pitchFamily="34" charset="0"/>
              </a:rPr>
              <a:t>izleyen en geç on beş gün içerisinde</a:t>
            </a:r>
            <a:r>
              <a:rPr lang="tr-TR" sz="2700" b="1" dirty="0">
                <a:solidFill>
                  <a:schemeClr val="tx1"/>
                </a:solidFill>
                <a:latin typeface="Arial" panose="020B0604020202020204" pitchFamily="34" charset="0"/>
                <a:cs typeface="Arial" panose="020B0604020202020204" pitchFamily="34" charset="0"/>
              </a:rPr>
              <a:t> yerine getirilir.</a:t>
            </a:r>
            <a:br>
              <a:rPr lang="tr-TR" sz="2400" dirty="0"/>
            </a:br>
            <a:endParaRPr lang="tr-TR" sz="24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340501" y="299086"/>
            <a:ext cx="6350081" cy="1538883"/>
          </a:xfrm>
          <a:prstGeom prst="rect">
            <a:avLst/>
          </a:prstGeom>
        </p:spPr>
        <p:txBody>
          <a:bodyPr wrap="square">
            <a:spAutoFit/>
          </a:bodyPr>
          <a:lstStyle/>
          <a:p>
            <a:pPr algn="ctr"/>
            <a:r>
              <a:rPr lang="tr-TR" sz="3200" b="1" dirty="0">
                <a:solidFill>
                  <a:srgbClr val="0070C0"/>
                </a:solidFill>
              </a:rPr>
              <a:t>ARAŞTIRMA SONUCUNDA BİLGİLENDİRME</a:t>
            </a:r>
            <a:br>
              <a:rPr lang="tr-TR" sz="3200" b="1" dirty="0"/>
            </a:br>
            <a:endParaRPr lang="tr-TR" sz="3000" dirty="0">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910507640"/>
      </p:ext>
    </p:extLst>
  </p:cSld>
  <p:clrMapOvr>
    <a:masterClrMapping/>
  </p:clrMapOvr>
  <p:transition spd="slow">
    <p:wip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24676" y="915759"/>
            <a:ext cx="7106696" cy="4490646"/>
          </a:xfrm>
        </p:spPr>
        <p:txBody>
          <a:bodyPr>
            <a:normAutofit fontScale="90000"/>
          </a:bodyPr>
          <a:lstStyle/>
          <a:p>
            <a:pPr algn="l">
              <a:lnSpc>
                <a:spcPct val="150000"/>
              </a:lnSpc>
            </a:pPr>
            <a:br>
              <a:rPr lang="tr-TR" sz="2400" b="1" dirty="0"/>
            </a:br>
            <a:br>
              <a:rPr lang="tr-TR" sz="2400" b="1" dirty="0"/>
            </a:br>
            <a:r>
              <a:rPr lang="tr-TR" sz="2000" b="1" dirty="0">
                <a:solidFill>
                  <a:schemeClr val="tx1"/>
                </a:solidFill>
                <a:latin typeface="Arial" panose="020B0604020202020204" pitchFamily="34" charset="0"/>
                <a:cs typeface="Arial" panose="020B0604020202020204" pitchFamily="34" charset="0"/>
              </a:rPr>
              <a:t>-Cumhuriyet savcılıkları kolluk görevlileri hakkında görevlerinden doğan veya görevleri sırasında işledikleri suçlar ile kişisel suçları sebebiyle soruşturma başlattıkları takdirde durumu personelin ilgisine göre Bakanlığa veya mülki idare amirliklerine en geç yedi iş günü içinde bildirir. </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 Bildirimde bulunulan yetkili idari merciler tarafından gerek görülen idari tedbirler alınır ve disiplin soruşturması başlatılır.</a:t>
            </a:r>
            <a:br>
              <a:rPr lang="tr-TR" sz="2000" dirty="0"/>
            </a:br>
            <a:r>
              <a:rPr lang="tr-TR" sz="2000" dirty="0"/>
              <a:t> </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9323"/>
            <a:ext cx="809768" cy="997204"/>
          </a:xfrm>
          <a:prstGeom prst="rect">
            <a:avLst/>
          </a:prstGeom>
          <a:noFill/>
        </p:spPr>
      </p:pic>
      <p:sp>
        <p:nvSpPr>
          <p:cNvPr id="10" name="Dikdörtgen 9"/>
          <p:cNvSpPr/>
          <p:nvPr/>
        </p:nvSpPr>
        <p:spPr>
          <a:xfrm>
            <a:off x="1481291" y="227744"/>
            <a:ext cx="6350081" cy="1538883"/>
          </a:xfrm>
          <a:prstGeom prst="rect">
            <a:avLst/>
          </a:prstGeom>
        </p:spPr>
        <p:txBody>
          <a:bodyPr wrap="square">
            <a:spAutoFit/>
          </a:bodyPr>
          <a:lstStyle/>
          <a:p>
            <a:pPr algn="ctr"/>
            <a:r>
              <a:rPr lang="tr-TR" sz="3200" b="1" dirty="0">
                <a:solidFill>
                  <a:srgbClr val="0070C0"/>
                </a:solidFill>
              </a:rPr>
              <a:t>CUMHURİYET SAVCILIKLARI TARAFINDAN BİLGİLENDİRME</a:t>
            </a:r>
            <a:br>
              <a:rPr lang="tr-TR" sz="3200" b="1" dirty="0"/>
            </a:br>
            <a:endParaRPr lang="tr-TR" sz="3000" dirty="0">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593886722"/>
      </p:ext>
    </p:extLst>
  </p:cSld>
  <p:clrMapOvr>
    <a:masterClrMapping/>
  </p:clrMapOvr>
  <p:transition spd="slow">
    <p:wip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14518" y="1714525"/>
            <a:ext cx="7619163" cy="4098760"/>
          </a:xfrm>
        </p:spPr>
        <p:txBody>
          <a:bodyPr>
            <a:normAutofit/>
          </a:bodyPr>
          <a:lstStyle/>
          <a:p>
            <a:pPr algn="l">
              <a:lnSpc>
                <a:spcPct val="150000"/>
              </a:lnSpc>
            </a:pPr>
            <a:r>
              <a:rPr lang="tr-TR" sz="2000" b="1" dirty="0">
                <a:solidFill>
                  <a:schemeClr val="tx1"/>
                </a:solidFill>
                <a:latin typeface="Arial" panose="020B0604020202020204" pitchFamily="34" charset="0"/>
                <a:cs typeface="Arial" panose="020B0604020202020204" pitchFamily="34" charset="0"/>
              </a:rPr>
              <a:t>- Kolluk görevlileri hakkındaki araştırma, disiplin soruşturması, ön inceleme ve soruşturmalarda görevli müfettiş veya muhakkiklerin talep etmeleri halinde, Cumhuriyet savcılıkları tarafından ceza soruşturmasının amacını tehlikeye düşürmemek ve gizlilik ilkesine sadık kalınmak kaydıyla, başka yolla temini mümkün olmayan delillerin birer örneği dizi pusulasına bağlanarak gönderilir. </a:t>
            </a:r>
            <a:br>
              <a:rPr lang="tr-TR" sz="2400" b="1" dirty="0">
                <a:solidFill>
                  <a:schemeClr val="tx1"/>
                </a:solidFill>
                <a:latin typeface="Arial" panose="020B0604020202020204" pitchFamily="34" charset="0"/>
                <a:cs typeface="Arial" panose="020B0604020202020204" pitchFamily="34" charset="0"/>
              </a:rPr>
            </a:br>
            <a:endParaRPr lang="tr-TR" sz="2400" b="1" dirty="0">
              <a:solidFill>
                <a:schemeClr val="tx1"/>
              </a:solidFill>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22910" y="404593"/>
            <a:ext cx="6350081" cy="1538883"/>
          </a:xfrm>
          <a:prstGeom prst="rect">
            <a:avLst/>
          </a:prstGeom>
        </p:spPr>
        <p:txBody>
          <a:bodyPr wrap="square">
            <a:spAutoFit/>
          </a:bodyPr>
          <a:lstStyle/>
          <a:p>
            <a:pPr algn="ctr"/>
            <a:r>
              <a:rPr lang="tr-TR" sz="3200" b="1" dirty="0">
                <a:solidFill>
                  <a:srgbClr val="0070C0"/>
                </a:solidFill>
              </a:rPr>
              <a:t>CUMHURİYET SAVCILIKLARI TARAFINDAN BİLGİLENDİRME</a:t>
            </a:r>
            <a:br>
              <a:rPr lang="tr-TR" sz="3200" b="1" dirty="0">
                <a:solidFill>
                  <a:srgbClr val="0070C0"/>
                </a:solidFill>
              </a:rPr>
            </a:b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050526398"/>
      </p:ext>
    </p:extLst>
  </p:cSld>
  <p:clrMapOvr>
    <a:masterClrMapping/>
  </p:clrMapOvr>
  <p:transition spd="slow">
    <p:wip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46121" y="534255"/>
            <a:ext cx="7046407" cy="4560985"/>
          </a:xfrm>
        </p:spPr>
        <p:txBody>
          <a:bodyPr>
            <a:normAutofit/>
          </a:bodyPr>
          <a:lstStyle/>
          <a:p>
            <a:pPr algn="l">
              <a:lnSpc>
                <a:spcPct val="150000"/>
              </a:lnSpc>
            </a:pPr>
            <a:r>
              <a:rPr lang="tr-TR" sz="1800" b="1" dirty="0">
                <a:solidFill>
                  <a:schemeClr val="tx1"/>
                </a:solidFill>
                <a:latin typeface="Arial" panose="020B0604020202020204" pitchFamily="34" charset="0"/>
                <a:cs typeface="Arial" panose="020B0604020202020204" pitchFamily="34" charset="0"/>
              </a:rPr>
              <a:t>- Cumhuriyet savcılıkları tarafından kolluk personeli hakkında, görevden doğan veya görevi sırasında işledikleri suçlarla kişisel suçlan sebebiyle yapılan soruşturma sonunda düzenlenen kovuşturmaya yer olmadığı kararları, iddianame ile ilgili mahkemelerce verilen karar suretleri ilgisine göre </a:t>
            </a:r>
            <a:r>
              <a:rPr lang="tr-TR" sz="1800" b="1" dirty="0">
                <a:solidFill>
                  <a:srgbClr val="FF0000"/>
                </a:solidFill>
                <a:latin typeface="Arial" panose="020B0604020202020204" pitchFamily="34" charset="0"/>
                <a:cs typeface="Arial" panose="020B0604020202020204" pitchFamily="34" charset="0"/>
              </a:rPr>
              <a:t>Bakanlık, bağlı kuruluş merkez teşkilatı ve mülki idare amirliklerine gönderilir.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5" y="71324"/>
            <a:ext cx="809768" cy="997204"/>
          </a:xfrm>
          <a:prstGeom prst="rect">
            <a:avLst/>
          </a:prstGeom>
          <a:noFill/>
        </p:spPr>
      </p:pic>
      <p:sp>
        <p:nvSpPr>
          <p:cNvPr id="10" name="Dikdörtgen 9"/>
          <p:cNvSpPr/>
          <p:nvPr/>
        </p:nvSpPr>
        <p:spPr>
          <a:xfrm>
            <a:off x="1342447" y="299086"/>
            <a:ext cx="6350081" cy="1538883"/>
          </a:xfrm>
          <a:prstGeom prst="rect">
            <a:avLst/>
          </a:prstGeom>
        </p:spPr>
        <p:txBody>
          <a:bodyPr wrap="square">
            <a:spAutoFit/>
          </a:bodyPr>
          <a:lstStyle/>
          <a:p>
            <a:pPr algn="ctr"/>
            <a:r>
              <a:rPr lang="tr-TR" sz="3200" b="1" dirty="0">
                <a:solidFill>
                  <a:srgbClr val="0070C0"/>
                </a:solidFill>
              </a:rPr>
              <a:t>CUMHURİYET SAVCILIKLARI TARAFINDAN BİLGİLENDİRME</a:t>
            </a:r>
            <a:br>
              <a:rPr lang="tr-TR" sz="3200" b="1" dirty="0"/>
            </a:br>
            <a:endParaRPr lang="tr-TR" sz="3000" dirty="0">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317143737"/>
      </p:ext>
    </p:extLst>
  </p:cSld>
  <p:clrMapOvr>
    <a:masterClrMapping/>
  </p:clrMapOvr>
  <p:transition spd="slow">
    <p:wip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600461" y="1714525"/>
            <a:ext cx="5238582" cy="2310155"/>
          </a:xfrm>
        </p:spPr>
        <p:txBody>
          <a:bodyPr>
            <a:normAutofit fontScale="90000"/>
          </a:bodyPr>
          <a:lstStyle/>
          <a:p>
            <a:pPr algn="l">
              <a:lnSpc>
                <a:spcPct val="150000"/>
              </a:lnSpc>
            </a:pPr>
            <a:br>
              <a:rPr lang="tr-TR" sz="3600" dirty="0"/>
            </a:br>
            <a:r>
              <a:rPr lang="tr-TR" sz="2700" b="1" dirty="0">
                <a:solidFill>
                  <a:schemeClr val="tx1"/>
                </a:solidFill>
                <a:latin typeface="Arial" panose="020B0604020202020204" pitchFamily="34" charset="0"/>
                <a:cs typeface="Arial" panose="020B0604020202020204" pitchFamily="34" charset="0"/>
              </a:rPr>
              <a:t>Komisyon ile bağlı kuruluşların </a:t>
            </a:r>
            <a:r>
              <a:rPr lang="tr-TR" sz="2700" b="1">
                <a:solidFill>
                  <a:schemeClr val="tx1"/>
                </a:solidFill>
                <a:latin typeface="Arial" panose="020B0604020202020204" pitchFamily="34" charset="0"/>
                <a:cs typeface="Arial" panose="020B0604020202020204" pitchFamily="34" charset="0"/>
              </a:rPr>
              <a:t>taşra teşkilatları </a:t>
            </a:r>
            <a:r>
              <a:rPr lang="tr-TR" sz="2700" b="1" dirty="0">
                <a:solidFill>
                  <a:schemeClr val="tx1"/>
                </a:solidFill>
                <a:latin typeface="Arial" panose="020B0604020202020204" pitchFamily="34" charset="0"/>
                <a:cs typeface="Arial" panose="020B0604020202020204" pitchFamily="34" charset="0"/>
              </a:rPr>
              <a:t>arasındaki her türlü yazışma </a:t>
            </a:r>
            <a:r>
              <a:rPr lang="tr-TR" sz="2700" b="1" dirty="0">
                <a:solidFill>
                  <a:srgbClr val="FF0000"/>
                </a:solidFill>
                <a:latin typeface="Arial" panose="020B0604020202020204" pitchFamily="34" charset="0"/>
                <a:cs typeface="Arial" panose="020B0604020202020204" pitchFamily="34" charset="0"/>
              </a:rPr>
              <a:t>mülki idare amirlikleri aracılığı ile yapılır.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336995" y="473966"/>
            <a:ext cx="6350081" cy="1046440"/>
          </a:xfrm>
          <a:prstGeom prst="rect">
            <a:avLst/>
          </a:prstGeom>
        </p:spPr>
        <p:txBody>
          <a:bodyPr wrap="square">
            <a:spAutoFit/>
          </a:bodyPr>
          <a:lstStyle/>
          <a:p>
            <a:pPr algn="ctr"/>
            <a:r>
              <a:rPr lang="tr-TR" sz="3200" b="1" dirty="0">
                <a:solidFill>
                  <a:srgbClr val="0070C0"/>
                </a:solidFill>
              </a:rPr>
              <a:t>YAZIŞMALAR</a:t>
            </a:r>
            <a:br>
              <a:rPr lang="tr-TR" sz="3200" b="1" dirty="0">
                <a:solidFill>
                  <a:srgbClr val="0070C0"/>
                </a:solidFill>
              </a:rPr>
            </a:b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882704247"/>
      </p:ext>
    </p:extLst>
  </p:cSld>
  <p:clrMapOvr>
    <a:masterClrMapping/>
  </p:clrMapOvr>
  <p:transition spd="slow">
    <p:wip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724286" y="2047900"/>
            <a:ext cx="5238582" cy="3666681"/>
          </a:xfrm>
        </p:spPr>
        <p:txBody>
          <a:bodyPr>
            <a:normAutofit fontScale="90000"/>
          </a:bodyPr>
          <a:lstStyle/>
          <a:p>
            <a:pPr algn="just">
              <a:lnSpc>
                <a:spcPct val="150000"/>
              </a:lnSpc>
            </a:pPr>
            <a:r>
              <a:rPr lang="tr-TR" sz="2400" b="1" dirty="0">
                <a:solidFill>
                  <a:schemeClr val="tx1"/>
                </a:solidFill>
                <a:latin typeface="Arial" panose="020B0604020202020204" pitchFamily="34" charset="0"/>
                <a:cs typeface="Arial" panose="020B0604020202020204" pitchFamily="34" charset="0"/>
              </a:rPr>
              <a:t>Kolluk hakkındaki ihbar ve şikayetler üzerine yapılan işlemler ile merkezi kayıt sisteminin işleyişine ilişkin iş ve işlemler, </a:t>
            </a:r>
            <a:r>
              <a:rPr lang="tr-TR" sz="2400" b="1" dirty="0">
                <a:solidFill>
                  <a:srgbClr val="FF0000"/>
                </a:solidFill>
                <a:latin typeface="Arial" panose="020B0604020202020204" pitchFamily="34" charset="0"/>
                <a:cs typeface="Arial" panose="020B0604020202020204" pitchFamily="34" charset="0"/>
              </a:rPr>
              <a:t>sıralı kurum amirleri, mülki idare amirleri, bağlı kuruluşların teftiş ve denetim elemanları ile Kurul Başkanlığı</a:t>
            </a:r>
            <a:r>
              <a:rPr lang="tr-TR" sz="2400" b="1" dirty="0">
                <a:solidFill>
                  <a:schemeClr val="tx1"/>
                </a:solidFill>
                <a:latin typeface="Arial" panose="020B0604020202020204" pitchFamily="34" charset="0"/>
                <a:cs typeface="Arial" panose="020B0604020202020204" pitchFamily="34" charset="0"/>
              </a:rPr>
              <a:t> tarafından yılda en az bir defa denetlenir.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168536" y="412411"/>
            <a:ext cx="6350081" cy="584775"/>
          </a:xfrm>
          <a:prstGeom prst="rect">
            <a:avLst/>
          </a:prstGeom>
        </p:spPr>
        <p:txBody>
          <a:bodyPr wrap="square">
            <a:spAutoFit/>
          </a:bodyPr>
          <a:lstStyle/>
          <a:p>
            <a:pPr algn="ctr"/>
            <a:r>
              <a:rPr lang="tr-TR" sz="3200" b="1" dirty="0">
                <a:solidFill>
                  <a:srgbClr val="0070C0"/>
                </a:solidFill>
              </a:rPr>
              <a:t>DENETİM</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28945442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Başlık 2"/>
          <p:cNvSpPr>
            <a:spLocks noGrp="1"/>
          </p:cNvSpPr>
          <p:nvPr>
            <p:ph type="title"/>
          </p:nvPr>
        </p:nvSpPr>
        <p:spPr>
          <a:xfrm>
            <a:off x="771525" y="505137"/>
            <a:ext cx="7886700" cy="1325563"/>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KOLLUK GÖZETİM KOMİSYONU</a:t>
            </a:r>
          </a:p>
        </p:txBody>
      </p:sp>
      <p:sp>
        <p:nvSpPr>
          <p:cNvPr id="14338" name="İçerik Yer Tutucusu 1"/>
          <p:cNvSpPr>
            <a:spLocks noGrp="1"/>
          </p:cNvSpPr>
          <p:nvPr>
            <p:ph idx="1"/>
          </p:nvPr>
        </p:nvSpPr>
        <p:spPr>
          <a:xfrm>
            <a:off x="895348" y="2165122"/>
            <a:ext cx="6695059" cy="3951593"/>
          </a:xfrm>
        </p:spPr>
        <p:txBody>
          <a:bodyPr/>
          <a:lstStyle/>
          <a:p>
            <a:pPr algn="just" eaLnBrk="1" hangingPunct="1">
              <a:lnSpc>
                <a:spcPct val="150000"/>
              </a:lnSpc>
              <a:buFont typeface="Wingdings" panose="05000000000000000000" pitchFamily="2" charset="2"/>
              <a:buChar char="Ø"/>
            </a:pPr>
            <a:r>
              <a:rPr lang="tr-TR" altLang="tr-TR" b="1" dirty="0">
                <a:latin typeface="Arial" panose="020B0604020202020204" pitchFamily="34" charset="0"/>
                <a:cs typeface="Arial" panose="020B0604020202020204" pitchFamily="34" charset="0"/>
              </a:rPr>
              <a:t>Komisyon üyeliklerine öğretim üyeleri ve serbest avukatlar arasından seçilecek üyelerin görev süresi </a:t>
            </a:r>
            <a:r>
              <a:rPr lang="tr-TR" altLang="tr-TR" b="1" u="sng" dirty="0">
                <a:latin typeface="Arial" panose="020B0604020202020204" pitchFamily="34" charset="0"/>
                <a:cs typeface="Arial" panose="020B0604020202020204" pitchFamily="34" charset="0"/>
              </a:rPr>
              <a:t>dört yıldır.</a:t>
            </a:r>
          </a:p>
          <a:p>
            <a:pPr algn="just" eaLnBrk="1" hangingPunct="1">
              <a:lnSpc>
                <a:spcPct val="150000"/>
              </a:lnSpc>
              <a:buFont typeface="Wingdings" panose="05000000000000000000" pitchFamily="2" charset="2"/>
              <a:buChar char="Ø"/>
            </a:pPr>
            <a:r>
              <a:rPr lang="tr-TR" altLang="tr-TR" b="1" dirty="0">
                <a:latin typeface="Arial" panose="020B0604020202020204" pitchFamily="34" charset="0"/>
                <a:cs typeface="Arial" panose="020B0604020202020204" pitchFamily="34" charset="0"/>
              </a:rPr>
              <a:t>Seçimle gelen üyeler, üyelikleri süresince Komisyondaki görevlerinden alınamazlar.</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3504852789"/>
      </p:ext>
    </p:extLst>
  </p:cSld>
  <p:clrMapOvr>
    <a:masterClrMapping/>
  </p:clrMapOvr>
  <p:transition spd="slow">
    <p:wip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CEE5858-EEB1-4A56-94F7-104B74C984BF}"/>
              </a:ext>
            </a:extLst>
          </p:cNvPr>
          <p:cNvSpPr>
            <a:spLocks noGrp="1"/>
          </p:cNvSpPr>
          <p:nvPr>
            <p:ph idx="1"/>
          </p:nvPr>
        </p:nvSpPr>
        <p:spPr>
          <a:xfrm>
            <a:off x="609598" y="1171852"/>
            <a:ext cx="7691023" cy="5566299"/>
          </a:xfrm>
        </p:spPr>
        <p:txBody>
          <a:bodyPr>
            <a:normAutofit fontScale="32500" lnSpcReduction="20000"/>
          </a:bodyPr>
          <a:lstStyle/>
          <a:p>
            <a:pPr algn="just"/>
            <a:r>
              <a:rPr lang="tr-TR" sz="4800" dirty="0"/>
              <a:t> </a:t>
            </a:r>
            <a:r>
              <a:rPr lang="tr-TR" sz="4800" b="1" dirty="0">
                <a:latin typeface="Times New Roman" panose="02020603050405020304" pitchFamily="18" charset="0"/>
                <a:cs typeface="Times New Roman" panose="02020603050405020304" pitchFamily="18" charset="0"/>
              </a:rPr>
              <a:t>“6713 sayılı Kolluk Gözetim Komisyonu Kurulması Hakkında Kanunun Uygulanmasına Dair Yönetmeliğin 76/4 maddesinde belirtilen ‘Risk Analizi Raporu’nun hangi merci tarafından hazırlanacağı” hususu:</a:t>
            </a:r>
          </a:p>
          <a:p>
            <a:pPr algn="just"/>
            <a:r>
              <a:rPr lang="tr-TR" sz="4800" b="1" dirty="0">
                <a:latin typeface="Times New Roman" panose="02020603050405020304" pitchFamily="18" charset="0"/>
                <a:cs typeface="Times New Roman" panose="02020603050405020304" pitchFamily="18" charset="0"/>
              </a:rPr>
              <a:t>a)</a:t>
            </a:r>
            <a:r>
              <a:rPr lang="tr-TR" sz="4800" dirty="0">
                <a:latin typeface="Times New Roman" panose="02020603050405020304" pitchFamily="18" charset="0"/>
                <a:cs typeface="Times New Roman" panose="02020603050405020304" pitchFamily="18" charset="0"/>
              </a:rPr>
              <a:t> </a:t>
            </a:r>
            <a:r>
              <a:rPr lang="tr-TR" sz="4800" b="1" dirty="0">
                <a:latin typeface="Times New Roman" panose="02020603050405020304" pitchFamily="18" charset="0"/>
                <a:cs typeface="Times New Roman" panose="02020603050405020304" pitchFamily="18" charset="0"/>
              </a:rPr>
              <a:t>“6713 sayılı Kolluk Gözetim Komisyonu Kurulması Hakkında Kanunun Uygulanmasına Dair Yönetmelik ”in 76. maddesine göre;</a:t>
            </a:r>
          </a:p>
          <a:p>
            <a:pPr algn="just"/>
            <a:r>
              <a:rPr lang="tr-TR" sz="4800" b="1" dirty="0">
                <a:latin typeface="Times New Roman" panose="02020603050405020304" pitchFamily="18" charset="0"/>
                <a:cs typeface="Times New Roman" panose="02020603050405020304" pitchFamily="18" charset="0"/>
              </a:rPr>
              <a:t>- Bağlı kuruluşların merkez teşkilatlarında personel işlerinden sorumlu birim bünyesinde, taşra teşkilatlarında ise Emniyet Genel Müdürlüğü ve Jandarma Genel Komutanlığı için il ve ilçe düzeyinde, Sahil Güvenlik Komutanlığı için ise Bölge ve Grup Komutanlığı düzeyinde “kolluk şikâyet </a:t>
            </a:r>
            <a:r>
              <a:rPr lang="tr-TR" sz="4800" b="1" dirty="0" err="1">
                <a:latin typeface="Times New Roman" panose="02020603050405020304" pitchFamily="18" charset="0"/>
                <a:cs typeface="Times New Roman" panose="02020603050405020304" pitchFamily="18" charset="0"/>
              </a:rPr>
              <a:t>birimleri”nin</a:t>
            </a:r>
            <a:r>
              <a:rPr lang="tr-TR" sz="4800" b="1" dirty="0">
                <a:latin typeface="Times New Roman" panose="02020603050405020304" pitchFamily="18" charset="0"/>
                <a:cs typeface="Times New Roman" panose="02020603050405020304" pitchFamily="18" charset="0"/>
              </a:rPr>
              <a:t> kurulması gerekmektedir. Bu birimler görevlerini doğrudan birimin en üst amirine bağlı olarak yerine getirir.</a:t>
            </a:r>
          </a:p>
          <a:p>
            <a:pPr algn="just"/>
            <a:r>
              <a:rPr lang="tr-TR" sz="4800" dirty="0">
                <a:latin typeface="Times New Roman" panose="02020603050405020304" pitchFamily="18" charset="0"/>
                <a:cs typeface="Times New Roman" panose="02020603050405020304" pitchFamily="18" charset="0"/>
              </a:rPr>
              <a:t>- </a:t>
            </a:r>
            <a:r>
              <a:rPr lang="tr-TR" sz="4800" b="1" dirty="0">
                <a:latin typeface="Times New Roman" panose="02020603050405020304" pitchFamily="18" charset="0"/>
                <a:cs typeface="Times New Roman" panose="02020603050405020304" pitchFamily="18" charset="0"/>
              </a:rPr>
              <a:t>“Kolluk şikâyet birimleri”, kolluk personeli hakkındaki şikâyetlerin önlenmesine ilişkin olarak risk analizleri yaparak, alınması gerekli gördükleri tedbirler konusunda yetkili mercilere yılda en az bir defa olmak üzere rapor sunmakla yükümlü bulunmaktadırlar.</a:t>
            </a:r>
          </a:p>
          <a:p>
            <a:pPr marL="0" indent="0" algn="just">
              <a:buNone/>
            </a:pPr>
            <a:endParaRPr lang="tr-TR" sz="4800" b="1" dirty="0">
              <a:latin typeface="Times New Roman" panose="02020603050405020304" pitchFamily="18" charset="0"/>
              <a:cs typeface="Times New Roman" panose="02020603050405020304" pitchFamily="18" charset="0"/>
            </a:endParaRPr>
          </a:p>
          <a:p>
            <a:pPr algn="just"/>
            <a:r>
              <a:rPr lang="tr-TR" sz="4800" b="1" dirty="0">
                <a:latin typeface="Times New Roman" panose="02020603050405020304" pitchFamily="18" charset="0"/>
                <a:cs typeface="Times New Roman" panose="02020603050405020304" pitchFamily="18" charset="0"/>
              </a:rPr>
              <a:t>b) Görüldüğü gibi, kolluk şikâyet birimleri düzenleyecekleri risk analiz raporlarını “yetkili </a:t>
            </a:r>
            <a:r>
              <a:rPr lang="tr-TR" sz="4800" b="1" dirty="0" err="1">
                <a:latin typeface="Times New Roman" panose="02020603050405020304" pitchFamily="18" charset="0"/>
                <a:cs typeface="Times New Roman" panose="02020603050405020304" pitchFamily="18" charset="0"/>
              </a:rPr>
              <a:t>merci”lere</a:t>
            </a:r>
            <a:r>
              <a:rPr lang="tr-TR" sz="4800" b="1" dirty="0">
                <a:latin typeface="Times New Roman" panose="02020603050405020304" pitchFamily="18" charset="0"/>
                <a:cs typeface="Times New Roman" panose="02020603050405020304" pitchFamily="18" charset="0"/>
              </a:rPr>
              <a:t> sunacaklardır. Dolayısıyla, sorunun çözümü için “kolluk şikâyet birimleri” bakımından “hangi mercilerin yetkili </a:t>
            </a:r>
            <a:r>
              <a:rPr lang="tr-TR" sz="4800" b="1" dirty="0" err="1">
                <a:latin typeface="Times New Roman" panose="02020603050405020304" pitchFamily="18" charset="0"/>
                <a:cs typeface="Times New Roman" panose="02020603050405020304" pitchFamily="18" charset="0"/>
              </a:rPr>
              <a:t>oldukları”nın</a:t>
            </a:r>
            <a:r>
              <a:rPr lang="tr-TR" sz="4800" b="1" dirty="0">
                <a:latin typeface="Times New Roman" panose="02020603050405020304" pitchFamily="18" charset="0"/>
                <a:cs typeface="Times New Roman" panose="02020603050405020304" pitchFamily="18" charset="0"/>
              </a:rPr>
              <a:t> belirlenmesi gerekmektedir</a:t>
            </a:r>
            <a:endParaRPr lang="tr-TR" b="1" dirty="0">
              <a:latin typeface="Times New Roman" panose="02020603050405020304" pitchFamily="18" charset="0"/>
              <a:cs typeface="Times New Roman" panose="02020603050405020304" pitchFamily="18" charset="0"/>
            </a:endParaRPr>
          </a:p>
        </p:txBody>
      </p:sp>
      <p:sp>
        <p:nvSpPr>
          <p:cNvPr id="4" name="Unvan 1">
            <a:extLst>
              <a:ext uri="{FF2B5EF4-FFF2-40B4-BE49-F238E27FC236}">
                <a16:creationId xmlns:a16="http://schemas.microsoft.com/office/drawing/2014/main" id="{F917FEA0-02BA-4E47-A103-5A584D08F9EF}"/>
              </a:ext>
            </a:extLst>
          </p:cNvPr>
          <p:cNvSpPr>
            <a:spLocks noGrp="1"/>
          </p:cNvSpPr>
          <p:nvPr>
            <p:ph type="title"/>
          </p:nvPr>
        </p:nvSpPr>
        <p:spPr>
          <a:xfrm>
            <a:off x="1192475" y="218982"/>
            <a:ext cx="6347713" cy="810827"/>
          </a:xfrm>
        </p:spPr>
        <p:txBody>
          <a:bodyPr/>
          <a:lstStyle/>
          <a:p>
            <a:pPr algn="ctr"/>
            <a:r>
              <a:rPr lang="tr-TR" dirty="0"/>
              <a:t>GÖRÜŞ</a:t>
            </a:r>
          </a:p>
        </p:txBody>
      </p:sp>
    </p:spTree>
    <p:extLst>
      <p:ext uri="{BB962C8B-B14F-4D97-AF65-F5344CB8AC3E}">
        <p14:creationId xmlns:p14="http://schemas.microsoft.com/office/powerpoint/2010/main" val="2104140600"/>
      </p:ext>
    </p:extLst>
  </p:cSld>
  <p:clrMapOvr>
    <a:masterClrMapping/>
  </p:clrMapOvr>
  <p:transition spd="slow">
    <p:wip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E83844E-DBEA-44D2-98E5-B79E49207412}"/>
              </a:ext>
            </a:extLst>
          </p:cNvPr>
          <p:cNvSpPr>
            <a:spLocks noGrp="1"/>
          </p:cNvSpPr>
          <p:nvPr>
            <p:ph type="title"/>
          </p:nvPr>
        </p:nvSpPr>
        <p:spPr>
          <a:xfrm>
            <a:off x="1293179" y="210105"/>
            <a:ext cx="6347713" cy="810827"/>
          </a:xfrm>
        </p:spPr>
        <p:txBody>
          <a:bodyPr/>
          <a:lstStyle/>
          <a:p>
            <a:pPr algn="ctr"/>
            <a:r>
              <a:rPr lang="tr-TR" dirty="0"/>
              <a:t>GÖRÜŞ</a:t>
            </a:r>
          </a:p>
        </p:txBody>
      </p:sp>
      <p:sp>
        <p:nvSpPr>
          <p:cNvPr id="3" name="İçerik Yer Tutucusu 2">
            <a:extLst>
              <a:ext uri="{FF2B5EF4-FFF2-40B4-BE49-F238E27FC236}">
                <a16:creationId xmlns:a16="http://schemas.microsoft.com/office/drawing/2014/main" id="{7D2D6954-6825-400E-9D58-D00345F598E5}"/>
              </a:ext>
            </a:extLst>
          </p:cNvPr>
          <p:cNvSpPr>
            <a:spLocks noGrp="1"/>
          </p:cNvSpPr>
          <p:nvPr>
            <p:ph idx="1"/>
          </p:nvPr>
        </p:nvSpPr>
        <p:spPr>
          <a:xfrm>
            <a:off x="523783" y="1020932"/>
            <a:ext cx="7617040" cy="5450889"/>
          </a:xfrm>
        </p:spPr>
        <p:txBody>
          <a:bodyPr>
            <a:normAutofit fontScale="92500" lnSpcReduction="20000"/>
          </a:bodyPr>
          <a:lstStyle/>
          <a:p>
            <a:pPr algn="just"/>
            <a:r>
              <a:rPr lang="tr-TR" b="1" dirty="0">
                <a:latin typeface="Times New Roman" panose="02020603050405020304" pitchFamily="18" charset="0"/>
                <a:cs typeface="Times New Roman" panose="02020603050405020304" pitchFamily="18" charset="0"/>
              </a:rPr>
              <a:t> Bu bağlamda;</a:t>
            </a:r>
          </a:p>
          <a:p>
            <a:pPr algn="just"/>
            <a:r>
              <a:rPr lang="tr-TR" b="1" dirty="0">
                <a:latin typeface="Times New Roman" panose="02020603050405020304" pitchFamily="18" charset="0"/>
                <a:cs typeface="Times New Roman" panose="02020603050405020304" pitchFamily="18" charset="0"/>
              </a:rPr>
              <a:t>5442 sayılı İl İdaresi Kanununun 4/1, 9, 11/A, 21, 27, 28, 31, 32/A-B ve 37 maddelerine göre;</a:t>
            </a:r>
          </a:p>
          <a:p>
            <a:pPr algn="just"/>
            <a:r>
              <a:rPr lang="tr-TR" b="1" dirty="0">
                <a:latin typeface="Times New Roman" panose="02020603050405020304" pitchFamily="18" charset="0"/>
                <a:cs typeface="Times New Roman" panose="02020603050405020304" pitchFamily="18" charset="0"/>
              </a:rPr>
              <a:t>- Vali ve kaymakamlar “il ve ilçe sınırları içinde bulunan genel ve özel bütün kolluk kuvvet ve teşkilatının </a:t>
            </a:r>
            <a:r>
              <a:rPr lang="tr-TR" b="1" dirty="0" err="1">
                <a:latin typeface="Times New Roman" panose="02020603050405020304" pitchFamily="18" charset="0"/>
                <a:cs typeface="Times New Roman" panose="02020603050405020304" pitchFamily="18" charset="0"/>
              </a:rPr>
              <a:t>amiri”dir</a:t>
            </a:r>
            <a:r>
              <a:rPr lang="tr-TR" b="1" dirty="0">
                <a:latin typeface="Times New Roman" panose="02020603050405020304" pitchFamily="18" charset="0"/>
                <a:cs typeface="Times New Roman" panose="02020603050405020304" pitchFamily="18" charset="0"/>
              </a:rPr>
              <a:t> ve “suç işlenmesini önlemek, kamu düzen ve güvenini korumak maksadıyla Devletin genel ve özel kolluk kuvvetlerini” istihdam ederler; “bu teşkilatın amir ve memurları vali ve kaymakam tarafından verilen emirleri derhal yerine getirmek” ile yükümlüdürler.</a:t>
            </a:r>
          </a:p>
          <a:p>
            <a:pPr algn="just"/>
            <a:r>
              <a:rPr lang="tr-TR" b="1" dirty="0">
                <a:latin typeface="Times New Roman" panose="02020603050405020304" pitchFamily="18" charset="0"/>
                <a:cs typeface="Times New Roman" panose="02020603050405020304" pitchFamily="18" charset="0"/>
              </a:rPr>
              <a:t>- “İl ve ilçe idare şube </a:t>
            </a:r>
            <a:r>
              <a:rPr lang="tr-TR" b="1" dirty="0" err="1">
                <a:latin typeface="Times New Roman" panose="02020603050405020304" pitchFamily="18" charset="0"/>
                <a:cs typeface="Times New Roman" panose="02020603050405020304" pitchFamily="18" charset="0"/>
              </a:rPr>
              <a:t>başkanları”nın</a:t>
            </a:r>
            <a:r>
              <a:rPr lang="tr-TR" b="1" dirty="0">
                <a:latin typeface="Times New Roman" panose="02020603050405020304" pitchFamily="18" charset="0"/>
                <a:cs typeface="Times New Roman" panose="02020603050405020304" pitchFamily="18" charset="0"/>
              </a:rPr>
              <a:t> hukuki statüleri ve vali kaymakamlarla ilişkileri tanımlanmış ve düzenlenmiştir. Buna göre; Bakanlıkların illerde ve ilçelerdeki teşkilatlarının her birinin başında bulunanlar “il ve ilçe idare şube başkanları” olarak tanımlanmıştır. Bunlar başında bulundukları teşkilatın mevzuata uygun olarak sevk ve idaresinden vali ve kaymakamlara karşı sorumlu olup onların verdikleri emir ve talimatları yerine getirmekle yükümlüdürler. Hiç şüphesiz, Bakanlıklara bağlı ve dolayısıyla onların bir bölümü olan kuruluşların il ve ilçe teşkilatlarının da bu kapsamda mütalaa edilmesi gerekir.</a:t>
            </a:r>
          </a:p>
          <a:p>
            <a:pPr algn="just"/>
            <a:r>
              <a:rPr lang="tr-TR" b="1" dirty="0">
                <a:latin typeface="Times New Roman" panose="02020603050405020304" pitchFamily="18" charset="0"/>
                <a:cs typeface="Times New Roman" panose="02020603050405020304" pitchFamily="18" charset="0"/>
              </a:rPr>
              <a:t>3201 sayılı Emniyet Teşkilatı Kanunu, 2803 sayılı Jandarma Teşkilat, Görev ve Yetkileri Kanunu ve 2692 sayılı Sahil Güvenlik Komutanlığı Kanununun taşra teşkilatlanmasına ilişkin hükümleri 5442 sayılı İl İdaresi Kanunu ile uyumlu bulunmaktadır.</a:t>
            </a:r>
          </a:p>
          <a:p>
            <a:endParaRPr lang="tr-TR" dirty="0"/>
          </a:p>
        </p:txBody>
      </p:sp>
    </p:spTree>
    <p:extLst>
      <p:ext uri="{BB962C8B-B14F-4D97-AF65-F5344CB8AC3E}">
        <p14:creationId xmlns:p14="http://schemas.microsoft.com/office/powerpoint/2010/main" val="3789240856"/>
      </p:ext>
    </p:extLst>
  </p:cSld>
  <p:clrMapOvr>
    <a:masterClrMapping/>
  </p:clrMapOvr>
  <p:transition spd="slow">
    <p:wip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564F28-C75B-42EB-BD93-2B45B3CE3A4F}"/>
              </a:ext>
            </a:extLst>
          </p:cNvPr>
          <p:cNvSpPr>
            <a:spLocks noGrp="1"/>
          </p:cNvSpPr>
          <p:nvPr>
            <p:ph idx="1"/>
          </p:nvPr>
        </p:nvSpPr>
        <p:spPr>
          <a:xfrm>
            <a:off x="609598" y="266330"/>
            <a:ext cx="7637757" cy="6427433"/>
          </a:xfrm>
        </p:spPr>
        <p:txBody>
          <a:bodyPr>
            <a:noAutofit/>
          </a:bodyPr>
          <a:lstStyle/>
          <a:p>
            <a:pPr algn="just"/>
            <a:r>
              <a:rPr lang="tr-TR" sz="1400" b="1" dirty="0">
                <a:latin typeface="Times New Roman" panose="02020603050405020304" pitchFamily="18" charset="0"/>
                <a:cs typeface="Times New Roman" panose="02020603050405020304" pitchFamily="18" charset="0"/>
              </a:rPr>
              <a:t>Diğer yandan, yukarıdaki bölümlerde açıklandığı gibi;</a:t>
            </a:r>
          </a:p>
          <a:p>
            <a:pPr algn="just"/>
            <a:r>
              <a:rPr lang="tr-TR" sz="1400" b="1" dirty="0">
                <a:latin typeface="Times New Roman" panose="02020603050405020304" pitchFamily="18" charset="0"/>
                <a:cs typeface="Times New Roman" panose="02020603050405020304" pitchFamily="18" charset="0"/>
              </a:rPr>
              <a:t>- 4483 sayılı Kanuna göre kolluk görevlileri hakkında “soruşturma izni verme yetkisi”, ilde valilere, ilçede kaymakamlara ait bulunmaktadır.</a:t>
            </a:r>
          </a:p>
          <a:p>
            <a:pPr algn="just"/>
            <a:r>
              <a:rPr lang="tr-TR" sz="1400" b="1" dirty="0">
                <a:latin typeface="Times New Roman" panose="02020603050405020304" pitchFamily="18" charset="0"/>
                <a:cs typeface="Times New Roman" panose="02020603050405020304" pitchFamily="18" charset="0"/>
              </a:rPr>
              <a:t>- 7068 sayılı Kanuna göre de valiler ilde, kaymakamlar ilçede, kolluk görevlilerinin “en üst disiplin </a:t>
            </a:r>
            <a:r>
              <a:rPr lang="tr-TR" sz="1400" b="1" dirty="0" err="1">
                <a:latin typeface="Times New Roman" panose="02020603050405020304" pitchFamily="18" charset="0"/>
                <a:cs typeface="Times New Roman" panose="02020603050405020304" pitchFamily="18" charset="0"/>
              </a:rPr>
              <a:t>amiri”dirler</a:t>
            </a:r>
            <a:r>
              <a:rPr lang="tr-TR" sz="1400" b="1" dirty="0">
                <a:latin typeface="Times New Roman" panose="02020603050405020304" pitchFamily="18" charset="0"/>
                <a:cs typeface="Times New Roman" panose="02020603050405020304" pitchFamily="18" charset="0"/>
              </a:rPr>
              <a:t>.</a:t>
            </a:r>
          </a:p>
          <a:p>
            <a:pPr algn="just"/>
            <a:r>
              <a:rPr lang="tr-TR" sz="1400" b="1" dirty="0">
                <a:latin typeface="Times New Roman" panose="02020603050405020304" pitchFamily="18" charset="0"/>
                <a:cs typeface="Times New Roman" panose="02020603050405020304" pitchFamily="18" charset="0"/>
              </a:rPr>
              <a:t>Ayrıca, 2803 sayılı Kanunun 5/2 maddesinde “jandarma bölge komutanı bölge teşkilatının konuşlu bulunduğu ilin valisine karşı sorumlu olarak görev yapar”, Sahil Güvenlik Komutanlığı Teşkilat, Görev ve Yetkileri Yönetmeliğinin 62/2 maddesinde de “sahil güvenlik bölge ve grup komutanları, </a:t>
            </a:r>
            <a:r>
              <a:rPr lang="tr-TR" sz="1400" b="1" dirty="0" err="1">
                <a:latin typeface="Times New Roman" panose="02020603050405020304" pitchFamily="18" charset="0"/>
                <a:cs typeface="Times New Roman" panose="02020603050405020304" pitchFamily="18" charset="0"/>
              </a:rPr>
              <a:t>operasyonel</a:t>
            </a:r>
            <a:r>
              <a:rPr lang="tr-TR" sz="1400" b="1" dirty="0">
                <a:latin typeface="Times New Roman" panose="02020603050405020304" pitchFamily="18" charset="0"/>
                <a:cs typeface="Times New Roman" panose="02020603050405020304" pitchFamily="18" charset="0"/>
              </a:rPr>
              <a:t> faaliyetlerde faaliyette bulunulan ilin valisine karşı sorumluluğu saklı kalmak kaydıyla, konuşlu olduğu ilin valisine sorumlu olarak görev yapar” hükümleri yer almıştır.</a:t>
            </a:r>
          </a:p>
          <a:p>
            <a:pPr algn="just"/>
            <a:r>
              <a:rPr lang="tr-TR" sz="1400" b="1" dirty="0">
                <a:latin typeface="Times New Roman" panose="02020603050405020304" pitchFamily="18" charset="0"/>
                <a:cs typeface="Times New Roman" panose="02020603050405020304" pitchFamily="18" charset="0"/>
              </a:rPr>
              <a:t>Diğer yandan, 3201 sayılı Emniyet Teşkilatı Kanunu, 2803 sayılı Jandarma Teşkilat, Görev ve Yetkileri Kanunu ve 2692 sayılı Sahil Güvenlik Komutanlığı Kanunu ile bu Kanunların uygulanmasına ilişkin ikincil mevzuat düzenlemelerine göre; Emniyet Genel Müdürü, Jandarma Genel Komutanı ve Sahil Güvenlik Komutanı, bu teşkilatların amiri/komutanıdırlar ve İçişleri Bakanına karşı sorumlu olarak başında bulundukları teşkilatı sevk ve idare ederler.  </a:t>
            </a:r>
          </a:p>
          <a:p>
            <a:pPr algn="just"/>
            <a:r>
              <a:rPr lang="tr-TR" sz="1400" b="1" u="sng" dirty="0">
                <a:latin typeface="Times New Roman" panose="02020603050405020304" pitchFamily="18" charset="0"/>
                <a:cs typeface="Times New Roman" panose="02020603050405020304" pitchFamily="18" charset="0"/>
              </a:rPr>
              <a:t>Böylece, “kolluk şikayet birimleri” bakımından yetkili merciler şunlardır:</a:t>
            </a:r>
          </a:p>
          <a:p>
            <a:pPr algn="just"/>
            <a:r>
              <a:rPr lang="tr-TR" sz="1400" b="1" dirty="0">
                <a:latin typeface="Times New Roman" panose="02020603050405020304" pitchFamily="18" charset="0"/>
                <a:cs typeface="Times New Roman" panose="02020603050405020304" pitchFamily="18" charset="0"/>
              </a:rPr>
              <a:t>- İlçede kaymakam, ilçe emniyet müdürü ve ilçe jandarma komutanı,</a:t>
            </a:r>
          </a:p>
          <a:p>
            <a:pPr algn="just"/>
            <a:r>
              <a:rPr lang="tr-TR" sz="1400" b="1" dirty="0">
                <a:latin typeface="Times New Roman" panose="02020603050405020304" pitchFamily="18" charset="0"/>
                <a:cs typeface="Times New Roman" panose="02020603050405020304" pitchFamily="18" charset="0"/>
              </a:rPr>
              <a:t>- İlde vali, il emniyet müdürü, il jandarma komutanı, sahil güvenlik grup komutanı, </a:t>
            </a:r>
          </a:p>
          <a:p>
            <a:pPr algn="just"/>
            <a:r>
              <a:rPr lang="tr-TR" sz="1400" b="1" dirty="0">
                <a:latin typeface="Times New Roman" panose="02020603050405020304" pitchFamily="18" charset="0"/>
                <a:cs typeface="Times New Roman" panose="02020603050405020304" pitchFamily="18" charset="0"/>
              </a:rPr>
              <a:t>- Sahil güvenlik bölge teşkilatlarında bölge komutanlığının konuşlu olduğu ilin valisi ve bölge komutanları,</a:t>
            </a:r>
          </a:p>
          <a:p>
            <a:pPr algn="just"/>
            <a:r>
              <a:rPr lang="tr-TR" sz="1400" b="1" dirty="0">
                <a:latin typeface="Times New Roman" panose="02020603050405020304" pitchFamily="18" charset="0"/>
                <a:cs typeface="Times New Roman" panose="02020603050405020304" pitchFamily="18" charset="0"/>
              </a:rPr>
              <a:t>- Merkezde Emniyet Genel Müdürü, Jandarma Genel Komutanı ve Sahil Güvenlik Komutanı ile bu teşkilatların personel işlerinden sorumlu birimlerin amiri/komutanı.</a:t>
            </a:r>
          </a:p>
          <a:p>
            <a:pPr algn="just"/>
            <a:r>
              <a:rPr lang="tr-TR" sz="1400" b="1" dirty="0">
                <a:latin typeface="Times New Roman" panose="02020603050405020304" pitchFamily="18" charset="0"/>
                <a:cs typeface="Times New Roman" panose="02020603050405020304" pitchFamily="18" charset="0"/>
              </a:rPr>
              <a:t> </a:t>
            </a:r>
          </a:p>
          <a:p>
            <a:endParaRPr lang="tr-TR" sz="1050" dirty="0"/>
          </a:p>
        </p:txBody>
      </p:sp>
    </p:spTree>
    <p:extLst>
      <p:ext uri="{BB962C8B-B14F-4D97-AF65-F5344CB8AC3E}">
        <p14:creationId xmlns:p14="http://schemas.microsoft.com/office/powerpoint/2010/main" val="4238553607"/>
      </p:ext>
    </p:extLst>
  </p:cSld>
  <p:clrMapOvr>
    <a:masterClrMapping/>
  </p:clrMapOvr>
  <p:transition spd="slow">
    <p:wip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EBD8693-86F7-4A2E-B599-7E1873C6E633}"/>
              </a:ext>
            </a:extLst>
          </p:cNvPr>
          <p:cNvSpPr>
            <a:spLocks noGrp="1"/>
          </p:cNvSpPr>
          <p:nvPr>
            <p:ph idx="1"/>
          </p:nvPr>
        </p:nvSpPr>
        <p:spPr>
          <a:xfrm>
            <a:off x="742763" y="908837"/>
            <a:ext cx="7548981" cy="6060134"/>
          </a:xfrm>
        </p:spPr>
        <p:txBody>
          <a:bodyPr>
            <a:noAutofit/>
          </a:bodyPr>
          <a:lstStyle/>
          <a:p>
            <a:pPr algn="just"/>
            <a:r>
              <a:rPr lang="tr-TR" sz="1400" b="1" dirty="0">
                <a:latin typeface="Times New Roman" panose="02020603050405020304" pitchFamily="18" charset="0"/>
                <a:cs typeface="Times New Roman" panose="02020603050405020304" pitchFamily="18" charset="0"/>
              </a:rPr>
              <a:t>c) Bu kanuni ve idari düzenlemelere göre;</a:t>
            </a:r>
          </a:p>
          <a:p>
            <a:pPr algn="just"/>
            <a:r>
              <a:rPr lang="tr-TR" sz="1400" b="1" dirty="0">
                <a:latin typeface="Times New Roman" panose="02020603050405020304" pitchFamily="18" charset="0"/>
                <a:cs typeface="Times New Roman" panose="02020603050405020304" pitchFamily="18" charset="0"/>
              </a:rPr>
              <a:t>(1) Risk analiz raporları, kolluk şikâyet birimlerince ve bu birimlerin hiyerarşik amirlerinin sorumluluğu altında hazırlanacaktır. </a:t>
            </a:r>
          </a:p>
          <a:p>
            <a:pPr algn="just"/>
            <a:r>
              <a:rPr lang="tr-TR" sz="1400" b="1" dirty="0">
                <a:latin typeface="Times New Roman" panose="02020603050405020304" pitchFamily="18" charset="0"/>
                <a:cs typeface="Times New Roman" panose="02020603050405020304" pitchFamily="18" charset="0"/>
              </a:rPr>
              <a:t> (2) Bu suretle hazırlanan risk analiz raporları taşrada;</a:t>
            </a:r>
          </a:p>
          <a:p>
            <a:pPr algn="just"/>
            <a:r>
              <a:rPr lang="tr-TR" sz="1400" b="1" dirty="0">
                <a:latin typeface="Times New Roman" panose="02020603050405020304" pitchFamily="18" charset="0"/>
                <a:cs typeface="Times New Roman" panose="02020603050405020304" pitchFamily="18" charset="0"/>
              </a:rPr>
              <a:t> - Emniyet ve jandarma teşkilatlarında:</a:t>
            </a:r>
          </a:p>
          <a:p>
            <a:pPr algn="just"/>
            <a:r>
              <a:rPr lang="tr-TR" sz="1400" b="1" dirty="0">
                <a:latin typeface="Times New Roman" panose="02020603050405020304" pitchFamily="18" charset="0"/>
                <a:cs typeface="Times New Roman" panose="02020603050405020304" pitchFamily="18" charset="0"/>
              </a:rPr>
              <a:t>İl jandarma komutanı ve il emniyet müdürünün imzasıyla bağlı oldukları ilin valisine; ilçe jandarma komutanı veya ilçe emniyet müdürünün imzasıyla bağlı oldukları ilçenin kaymakamına sunulacaktır.</a:t>
            </a:r>
          </a:p>
          <a:p>
            <a:pPr algn="just"/>
            <a:r>
              <a:rPr lang="tr-TR" sz="1400" b="1" dirty="0">
                <a:latin typeface="Times New Roman" panose="02020603050405020304" pitchFamily="18" charset="0"/>
                <a:cs typeface="Times New Roman" panose="02020603050405020304" pitchFamily="18" charset="0"/>
              </a:rPr>
              <a:t>Kaymakam kendi mütalaasıyla birlikte her kuruluş için ayrı ayrı “ilçe risk analiz raporu” hazırlayıp valiye sunacaktır.</a:t>
            </a:r>
          </a:p>
          <a:p>
            <a:pPr algn="just"/>
            <a:r>
              <a:rPr lang="tr-TR" sz="1400" b="1" dirty="0">
                <a:latin typeface="Times New Roman" panose="02020603050405020304" pitchFamily="18" charset="0"/>
                <a:cs typeface="Times New Roman" panose="02020603050405020304" pitchFamily="18" charset="0"/>
              </a:rPr>
              <a:t>- Vali, il kuruluşları ile ilçelerden gelen raporları birleştirip kendi mütalaasıyla birlikte her kuruluş için ayrı ayrı “il risk analiz raporu” hazırlayıp Kolluk Gözetim Komisyonuna sunacaktır.</a:t>
            </a:r>
          </a:p>
          <a:p>
            <a:pPr algn="just"/>
            <a:r>
              <a:rPr lang="tr-TR" sz="1400" b="1" dirty="0">
                <a:latin typeface="Times New Roman" panose="02020603050405020304" pitchFamily="18" charset="0"/>
                <a:cs typeface="Times New Roman" panose="02020603050405020304" pitchFamily="18" charset="0"/>
              </a:rPr>
              <a:t>- Sahil güvenlik teşkilatında:</a:t>
            </a:r>
          </a:p>
          <a:p>
            <a:pPr algn="just"/>
            <a:r>
              <a:rPr lang="tr-TR" sz="1400" b="1" dirty="0">
                <a:latin typeface="Times New Roman" panose="02020603050405020304" pitchFamily="18" charset="0"/>
                <a:cs typeface="Times New Roman" panose="02020603050405020304" pitchFamily="18" charset="0"/>
              </a:rPr>
              <a:t>Sahil güvenlik grup komutanının imzasıyla bağlı olduğu ilin valisine sunulacaktır.</a:t>
            </a:r>
          </a:p>
          <a:p>
            <a:pPr algn="just"/>
            <a:r>
              <a:rPr lang="tr-TR" sz="1400" b="1" dirty="0">
                <a:latin typeface="Times New Roman" panose="02020603050405020304" pitchFamily="18" charset="0"/>
                <a:cs typeface="Times New Roman" panose="02020603050405020304" pitchFamily="18" charset="0"/>
              </a:rPr>
              <a:t>Vali bu raporu, kendi mütalaasıyla birlikte, bölge komutanlığının konuşlu bulunduğu ilin valisine intikal ettirecektir.</a:t>
            </a:r>
          </a:p>
          <a:p>
            <a:pPr algn="just"/>
            <a:r>
              <a:rPr lang="tr-TR" sz="1400" b="1" dirty="0">
                <a:latin typeface="Times New Roman" panose="02020603050405020304" pitchFamily="18" charset="0"/>
                <a:cs typeface="Times New Roman" panose="02020603050405020304" pitchFamily="18" charset="0"/>
              </a:rPr>
              <a:t>Bölge komutanlığının konuşlu olduğu ilin valisi, illerden gelen raporları birleştirip kendisinin ve sahil güvenlik komutanının mütalaasıyla birlikte “bölge risk analiz raporu” hazırlayıp Kolluk Gözetim Komisyonuna sunacaktır. </a:t>
            </a:r>
          </a:p>
        </p:txBody>
      </p:sp>
    </p:spTree>
    <p:extLst>
      <p:ext uri="{BB962C8B-B14F-4D97-AF65-F5344CB8AC3E}">
        <p14:creationId xmlns:p14="http://schemas.microsoft.com/office/powerpoint/2010/main" val="2307155474"/>
      </p:ext>
    </p:extLst>
  </p:cSld>
  <p:clrMapOvr>
    <a:masterClrMapping/>
  </p:clrMapOvr>
  <p:transition spd="slow">
    <p:wip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685605" y="1829894"/>
            <a:ext cx="5829300" cy="1470025"/>
          </a:xfrm>
        </p:spPr>
        <p:txBody>
          <a:bodyPr>
            <a:normAutofit fontScale="90000"/>
          </a:bodyPr>
          <a:lstStyle/>
          <a:p>
            <a:br>
              <a:rPr lang="tr-TR" dirty="0"/>
            </a:br>
            <a:endParaRPr lang="tr-TR" dirty="0"/>
          </a:p>
        </p:txBody>
      </p:sp>
      <p:sp>
        <p:nvSpPr>
          <p:cNvPr id="3" name="Alt Başlık 2"/>
          <p:cNvSpPr>
            <a:spLocks noGrp="1"/>
          </p:cNvSpPr>
          <p:nvPr>
            <p:ph type="subTitle" idx="1"/>
          </p:nvPr>
        </p:nvSpPr>
        <p:spPr>
          <a:xfrm>
            <a:off x="2223991" y="1936255"/>
            <a:ext cx="4752528" cy="1883032"/>
          </a:xfrm>
        </p:spPr>
        <p:txBody>
          <a:bodyPr>
            <a:noAutofit/>
          </a:bodyPr>
          <a:lstStyle/>
          <a:p>
            <a:r>
              <a:rPr lang="tr-TR" sz="2600" b="1" dirty="0">
                <a:solidFill>
                  <a:srgbClr val="0070C0"/>
                </a:solidFill>
                <a:latin typeface="Arial" panose="020B0604020202020204" pitchFamily="34" charset="0"/>
                <a:cs typeface="Arial" panose="020B0604020202020204" pitchFamily="34" charset="0"/>
              </a:rPr>
              <a:t>TEŞEKKÜRLER!</a:t>
            </a:r>
          </a:p>
          <a:p>
            <a:endParaRPr lang="tr-TR" sz="2600" b="1" dirty="0">
              <a:solidFill>
                <a:srgbClr val="0070C0"/>
              </a:solidFill>
              <a:latin typeface="Arial" panose="020B0604020202020204" pitchFamily="34" charset="0"/>
              <a:cs typeface="Arial" panose="020B0604020202020204" pitchFamily="34" charset="0"/>
            </a:endParaRPr>
          </a:p>
          <a:p>
            <a:endParaRPr lang="tr-TR" sz="2600" b="1" dirty="0">
              <a:solidFill>
                <a:srgbClr val="0070C0"/>
              </a:solidFill>
              <a:latin typeface="Arial" panose="020B0604020202020204" pitchFamily="34" charset="0"/>
              <a:cs typeface="Arial" panose="020B0604020202020204" pitchFamily="34" charset="0"/>
            </a:endParaRPr>
          </a:p>
          <a:p>
            <a:r>
              <a:rPr lang="tr-TR" sz="2600" b="1" dirty="0">
                <a:solidFill>
                  <a:srgbClr val="0070C0"/>
                </a:solidFill>
                <a:latin typeface="Arial" panose="020B0604020202020204" pitchFamily="34" charset="0"/>
                <a:cs typeface="Arial" panose="020B0604020202020204" pitchFamily="34" charset="0"/>
              </a:rPr>
              <a:t>Abdurrahman UMUR</a:t>
            </a:r>
          </a:p>
          <a:p>
            <a:r>
              <a:rPr lang="tr-TR" sz="2600" b="1" dirty="0">
                <a:solidFill>
                  <a:srgbClr val="0070C0"/>
                </a:solidFill>
                <a:latin typeface="Arial" panose="020B0604020202020204" pitchFamily="34" charset="0"/>
                <a:cs typeface="Arial" panose="020B0604020202020204" pitchFamily="34" charset="0"/>
              </a:rPr>
              <a:t>İl İdare Kurulu Müdürü</a:t>
            </a:r>
          </a:p>
        </p:txBody>
      </p:sp>
      <p:pic>
        <p:nvPicPr>
          <p:cNvPr id="13" name="Resim 12"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pic>
        <p:nvPicPr>
          <p:cNvPr id="6" name="Resim 5" descr="http://www.bursa.gov.tr/kurumlar/bursa.gov.tr/Duyuru/2019/logo-duyuru/bursa_valiligi_logo_2019.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100129802"/>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Başlık 2"/>
          <p:cNvSpPr>
            <a:spLocks noGrp="1"/>
          </p:cNvSpPr>
          <p:nvPr>
            <p:ph type="title"/>
          </p:nvPr>
        </p:nvSpPr>
        <p:spPr>
          <a:xfrm>
            <a:off x="1422893" y="589509"/>
            <a:ext cx="6347713" cy="1320800"/>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KOLLUK GÖZETİM KOMİSYONU</a:t>
            </a:r>
          </a:p>
        </p:txBody>
      </p:sp>
      <p:sp>
        <p:nvSpPr>
          <p:cNvPr id="15362" name="İçerik Yer Tutucusu 1"/>
          <p:cNvSpPr>
            <a:spLocks noGrp="1"/>
          </p:cNvSpPr>
          <p:nvPr>
            <p:ph idx="1"/>
          </p:nvPr>
        </p:nvSpPr>
        <p:spPr>
          <a:xfrm>
            <a:off x="596591" y="2272259"/>
            <a:ext cx="7980275" cy="3560763"/>
          </a:xfrm>
        </p:spPr>
        <p:txBody>
          <a:bodyPr>
            <a:normAutofit/>
          </a:bodyPr>
          <a:lstStyle/>
          <a:p>
            <a:pPr algn="just" eaLnBrk="1" hangingPunct="1">
              <a:lnSpc>
                <a:spcPct val="150000"/>
              </a:lnSpc>
              <a:buFont typeface="Wingdings" panose="05000000000000000000" pitchFamily="2" charset="2"/>
              <a:buChar char="Ø"/>
              <a:defRPr/>
            </a:pPr>
            <a:r>
              <a:rPr lang="tr-TR" altLang="tr-TR" b="1" dirty="0">
                <a:latin typeface="Arial" panose="020B0604020202020204" pitchFamily="34" charset="0"/>
                <a:cs typeface="Arial" panose="020B0604020202020204" pitchFamily="34" charset="0"/>
              </a:rPr>
              <a:t>Kamuoyunun kolluk şikayet sistemine güven duygusunu güçlendirmek ve sivil inisiyatifi vurgulamak amacıyla, Baro ve üniversitelerin temsili sağlanmıştır. </a:t>
            </a:r>
          </a:p>
          <a:p>
            <a:pPr algn="just" eaLnBrk="1" hangingPunct="1">
              <a:lnSpc>
                <a:spcPct val="150000"/>
              </a:lnSpc>
              <a:buFont typeface="Wingdings" panose="05000000000000000000" pitchFamily="2" charset="2"/>
              <a:buChar char="Ø"/>
              <a:defRPr/>
            </a:pPr>
            <a:r>
              <a:rPr lang="tr-TR" altLang="tr-TR" b="1" dirty="0">
                <a:latin typeface="Arial" panose="020B0604020202020204" pitchFamily="34" charset="0"/>
                <a:cs typeface="Arial" panose="020B0604020202020204" pitchFamily="34" charset="0"/>
              </a:rPr>
              <a:t>Komisyonun fonksiyonel bağımsızlığını ve tarafsızlığını vurgulamak ve korumak amacıyla, kolluk teşkilatlarının temsilcilerine Komisyonda yer verilmemiştir. </a:t>
            </a:r>
          </a:p>
          <a:p>
            <a:pPr marL="0" indent="0" algn="just">
              <a:buNone/>
              <a:defRPr/>
            </a:pPr>
            <a:endParaRPr lang="tr-TR" altLang="tr-TR" dirty="0"/>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2708142252"/>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Başlık 2"/>
          <p:cNvSpPr>
            <a:spLocks noGrp="1"/>
          </p:cNvSpPr>
          <p:nvPr>
            <p:ph type="title"/>
          </p:nvPr>
        </p:nvSpPr>
        <p:spPr>
          <a:xfrm>
            <a:off x="1400655" y="633646"/>
            <a:ext cx="6347713" cy="1320800"/>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KOLLUK GÖZETİM KOMİSYONU</a:t>
            </a:r>
          </a:p>
        </p:txBody>
      </p:sp>
      <p:sp>
        <p:nvSpPr>
          <p:cNvPr id="16386" name="İçerik Yer Tutucusu 1"/>
          <p:cNvSpPr>
            <a:spLocks noGrp="1"/>
          </p:cNvSpPr>
          <p:nvPr>
            <p:ph idx="1"/>
          </p:nvPr>
        </p:nvSpPr>
        <p:spPr>
          <a:xfrm>
            <a:off x="718457" y="2292349"/>
            <a:ext cx="7406395" cy="3708955"/>
          </a:xfrm>
        </p:spPr>
        <p:txBody>
          <a:bodyPr>
            <a:normAutofit fontScale="55000" lnSpcReduction="20000"/>
          </a:bodyPr>
          <a:lstStyle/>
          <a:p>
            <a:pPr algn="just">
              <a:lnSpc>
                <a:spcPct val="160000"/>
              </a:lnSpc>
              <a:buClr>
                <a:schemeClr val="tx1"/>
              </a:buClr>
              <a:buFont typeface="Wingdings" panose="05000000000000000000" pitchFamily="2" charset="2"/>
              <a:buChar char="Ø"/>
              <a:defRPr/>
            </a:pPr>
            <a:r>
              <a:rPr lang="tr-TR" altLang="tr-TR" sz="3200" b="1" dirty="0">
                <a:latin typeface="Arial" panose="020B0604020202020204" pitchFamily="34" charset="0"/>
                <a:cs typeface="Arial" panose="020B0604020202020204" pitchFamily="34" charset="0"/>
              </a:rPr>
              <a:t>Komisyon, görev ve yetkilerini kendi sorumluluğu altında bağımsız olarak yerine getirir. </a:t>
            </a:r>
            <a:r>
              <a:rPr lang="tr-TR" altLang="tr-TR" sz="3200" b="1" dirty="0" err="1">
                <a:latin typeface="Arial" panose="020B0604020202020204" pitchFamily="34" charset="0"/>
                <a:cs typeface="Arial" panose="020B0604020202020204" pitchFamily="34" charset="0"/>
              </a:rPr>
              <a:t>Organizasyonel</a:t>
            </a:r>
            <a:r>
              <a:rPr lang="tr-TR" altLang="tr-TR" sz="3200" b="1" dirty="0">
                <a:latin typeface="Arial" panose="020B0604020202020204" pitchFamily="34" charset="0"/>
                <a:cs typeface="Arial" panose="020B0604020202020204" pitchFamily="34" charset="0"/>
              </a:rPr>
              <a:t> değil, fonksiyonel bağımsızlık söz konusudur.</a:t>
            </a:r>
          </a:p>
          <a:p>
            <a:pPr algn="just">
              <a:lnSpc>
                <a:spcPct val="160000"/>
              </a:lnSpc>
              <a:buClr>
                <a:schemeClr val="tx1"/>
              </a:buClr>
              <a:buFont typeface="Wingdings" panose="05000000000000000000" pitchFamily="2" charset="2"/>
              <a:buChar char="Ø"/>
              <a:defRPr/>
            </a:pPr>
            <a:r>
              <a:rPr lang="tr-TR" altLang="tr-TR" sz="3200" b="1" dirty="0">
                <a:latin typeface="Arial" panose="020B0604020202020204" pitchFamily="34" charset="0"/>
                <a:cs typeface="Arial" panose="020B0604020202020204" pitchFamily="34" charset="0"/>
              </a:rPr>
              <a:t>Komisyon </a:t>
            </a:r>
            <a:r>
              <a:rPr lang="tr-TR" altLang="tr-TR" sz="3200" b="1" dirty="0" err="1">
                <a:latin typeface="Arial" panose="020B0604020202020204" pitchFamily="34" charset="0"/>
                <a:cs typeface="Arial" panose="020B0604020202020204" pitchFamily="34" charset="0"/>
              </a:rPr>
              <a:t>re’sen</a:t>
            </a:r>
            <a:r>
              <a:rPr lang="tr-TR" altLang="tr-TR" sz="3200" b="1" dirty="0">
                <a:latin typeface="Arial" panose="020B0604020202020204" pitchFamily="34" charset="0"/>
                <a:cs typeface="Arial" panose="020B0604020202020204" pitchFamily="34" charset="0"/>
              </a:rPr>
              <a:t> harekete geçebilir. </a:t>
            </a:r>
          </a:p>
          <a:p>
            <a:pPr algn="just">
              <a:lnSpc>
                <a:spcPct val="160000"/>
              </a:lnSpc>
              <a:buClr>
                <a:schemeClr val="tx1"/>
              </a:buClr>
              <a:buFont typeface="Wingdings" panose="05000000000000000000" pitchFamily="2" charset="2"/>
              <a:buChar char="Ø"/>
              <a:defRPr/>
            </a:pPr>
            <a:r>
              <a:rPr lang="tr-TR" altLang="tr-TR" sz="3200" b="1" dirty="0">
                <a:latin typeface="Arial" panose="020B0604020202020204" pitchFamily="34" charset="0"/>
                <a:cs typeface="Arial" panose="020B0604020202020204" pitchFamily="34" charset="0"/>
              </a:rPr>
              <a:t>Komisyonun Sekretarya hizmetleri, Mülkiye Teftiş Kurulu Başkanlığı’nca yerine getirilir.</a:t>
            </a:r>
          </a:p>
          <a:p>
            <a:pPr algn="just">
              <a:lnSpc>
                <a:spcPct val="160000"/>
              </a:lnSpc>
              <a:buClr>
                <a:schemeClr val="tx1"/>
              </a:buClr>
              <a:buFont typeface="Wingdings" panose="05000000000000000000" pitchFamily="2" charset="2"/>
              <a:buChar char="Ø"/>
              <a:defRPr/>
            </a:pPr>
            <a:r>
              <a:rPr lang="tr-TR" altLang="tr-TR" sz="3200" b="1" dirty="0">
                <a:latin typeface="Arial" panose="020B0604020202020204" pitchFamily="34" charset="0"/>
                <a:cs typeface="Arial" panose="020B0604020202020204" pitchFamily="34" charset="0"/>
              </a:rPr>
              <a:t>Komisyonun faaliyetleri ile ilgili ödenek İçişleri Bakanlığı bütçesine konulur. </a:t>
            </a:r>
          </a:p>
          <a:p>
            <a:pPr eaLnBrk="1" hangingPunct="1">
              <a:buClr>
                <a:srgbClr val="31B6FD"/>
              </a:buClr>
            </a:pPr>
            <a:endParaRPr lang="tr-TR" altLang="tr-TR" sz="2200" dirty="0">
              <a:solidFill>
                <a:srgbClr val="073E87"/>
              </a:solidFill>
            </a:endParaRPr>
          </a:p>
          <a:p>
            <a:pPr eaLnBrk="1" hangingPunct="1">
              <a:buClr>
                <a:srgbClr val="31B6FD"/>
              </a:buClr>
            </a:pPr>
            <a:endParaRPr lang="tr-TR" altLang="tr-TR" sz="2200" dirty="0">
              <a:solidFill>
                <a:srgbClr val="073E87"/>
              </a:solidFill>
            </a:endParaRPr>
          </a:p>
          <a:p>
            <a:pPr eaLnBrk="1" hangingPunct="1"/>
            <a:endParaRPr lang="tr-TR" altLang="tr-TR" dirty="0"/>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3726676527"/>
      </p:ext>
    </p:extLst>
  </p:cSld>
  <p:clrMapOvr>
    <a:masterClrMapping/>
  </p:clrMapOvr>
  <p:transition spd="slow">
    <p:wipe/>
  </p:transition>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3351</TotalTime>
  <Words>5462</Words>
  <Application>Microsoft Office PowerPoint</Application>
  <PresentationFormat>Ekran Gösterisi (4:3)</PresentationFormat>
  <Paragraphs>250</Paragraphs>
  <Slides>74</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74</vt:i4>
      </vt:variant>
    </vt:vector>
  </HeadingPairs>
  <TitlesOfParts>
    <vt:vector size="82" baseType="lpstr">
      <vt:lpstr>Arial</vt:lpstr>
      <vt:lpstr>Bookman Old Style</vt:lpstr>
      <vt:lpstr>Calibri</vt:lpstr>
      <vt:lpstr>Times New Roman</vt:lpstr>
      <vt:lpstr>Trebuchet MS</vt:lpstr>
      <vt:lpstr>Wingdings</vt:lpstr>
      <vt:lpstr>Wingdings 3</vt:lpstr>
      <vt:lpstr>Yüzeyler</vt:lpstr>
      <vt:lpstr>KOLLUK GÖZETİM İLE İLGİLİ HUKUKİ DÜZENLEMELER</vt:lpstr>
      <vt:lpstr>KOLLUK GÖZETİM KOMİSYONU KURULMASI HAKKINDA KANUN</vt:lpstr>
      <vt:lpstr>KANUNUN AMACI</vt:lpstr>
      <vt:lpstr>KANUNUN KAPSAMI</vt:lpstr>
      <vt:lpstr> AVRUPA BİRLİĞİ MÜKTESABINA UYUM MEKANİZMALARI</vt:lpstr>
      <vt:lpstr>KOLLUK GÖZETİM KOMİSYONU</vt:lpstr>
      <vt:lpstr>KOLLUK GÖZETİM KOMİSYONU</vt:lpstr>
      <vt:lpstr>KOLLUK GÖZETİM KOMİSYONU</vt:lpstr>
      <vt:lpstr>KOLLUK GÖZETİM KOMİSYONU</vt:lpstr>
      <vt:lpstr>MÜLKİYE MÜFETTİŞLERİ TARAFINDAN SORUŞTURULACAK SUÇLAR  </vt:lpstr>
      <vt:lpstr>MERKEZİ KAYIT SİSTEMİ </vt:lpstr>
      <vt:lpstr>SEKRETARYA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Hızlı ve Etkili Sistem - Usul ve Esasların Belirlenmesi - Merkezi Kayıt Sistemi - Müfettişlerin Belirlenmesi - Görevlendirilme Yöntemi - Hizmet İçi Eğitim</vt:lpstr>
      <vt:lpstr> - Uzmanlaşma - Şeffaflık  - Hesap Verebilirlik - Zamanlılık - Katılımcılık - Bağımsızlık ve Tarafsızlık</vt:lpstr>
      <vt:lpstr>            - Herkesin hak arama hürriyeti kapsamında ihbar ve şikayet hakkı - Tutum ve davranışları ile ilgili memnuniyet bildirme  - Kanuni temsilci veya vekil ise kanıtlayıcı belge   (adı, soyadı, imzası, adresi, e-posta, tel, faks)</vt:lpstr>
      <vt:lpstr> - Ad, Soyad, Adres, TC kimlik No, Pasaport No, olayın meydana geldiği yer ve zaman, kişi veya kişiler - Islak imza, güvenli elektronik imza, e-posta yolu - Varsa video kaydı, fotoğraf, karar, haber ve yazışma örnekleri, sosyal medya yazışmaları ve benzeri belgeler - Medeni hakları kullanmaktan yoksunluk durumunda buna ilişkin rapor İddiaların sıhhatinin şüpheye yer vermeyecek belgelerle ortaya konulması halinde kişisel bilgilere gerek yok</vt:lpstr>
      <vt:lpstr>Madde 61: - Cumhurbaşkanlığı,  - İçişleri Bakanlığı - Mülki Makamlar - Taşra Kolluk Birimleri - Bağlı Kuruluşlar (İlgili Merkez Birimleri) -Elden, yazılı dilekçe, sözlü, telefon, mektup, faks, eposta, başvuru formu</vt:lpstr>
      <vt:lpstr> Madde 61: 2- Yapılan sözlü ihbar ve şikayetlerde öncelikle şikayetçi veya ihbarcının kimlik bilgisi tespit edilerek, ifadesi tutanağa geçirilir.   Muhbir ve müştekinin ihbar ve şikayete esas konu, biliniyorsa kişi veya kişiler açıkça belirtilir, varsa deliller tutanağa ek yapılır.   Başvurunun tutanağa geçirilmek koşuluyla sözlü yapılması durumunda başvuranın imzası ve adresi de tutanağa alınır.   Telefonla yapılan başvurularda 59’ uncu ve 60’ ıncı maddelerde belirtilen ihbar ve şikayette bulunması gereken unsurlar, ihbar ve şikayeti alan personel tarafından derhal tutanağa bağlanır. Bu tutanağın ihbarcı ve şikayetçi tarafından imzalanması şartı aranmaz.  </vt:lpstr>
      <vt:lpstr>3- İhbar ve şikayetin ya da memnuniyet bildiriminin yetkili olmayan bir idari makama yapılması durumunda, başvuru yetkili idari makama gönderilir ve ayrıca başvuru sahibine de bilgi verilir.  4- Engelli bireylerin başvurularını kolaylaştırmak için gerekli tedbirler alınır.  5- Kolluk personeli hakkındaki Cumhurbaşkanlığı İletişim Merkezi (CİMER) ile diğer kurumsal başvuru kanalları kullanılarak yapılan ihbar ve şikayetler ya da memnuniyet bildirimleri hakkında da bu Yönetmelik hükümleri uygulanır. </vt:lpstr>
      <vt:lpstr>Kolluk personeli hakkındaki ihbar ve şikayetin, garaz veya mücerret hakaret için, uydurma bir suç isnadı suretiyle yapıldığının araştırma, ön inceleme sonucunda veya soruşturma ve yargılamanın tabi olduğu kanuni işlem sonucunda bu isnadın sabit olmadığının anlaşılması halinde merkezde bu memurun en üst amiri, illerde valiler tarafından isnatta bulunanlar hakkında kamu davasının açılması Cumhuriyet Savcılığından talep edilir.  </vt:lpstr>
      <vt:lpstr> Kolluk personelinin birinci fıkrada belirtilen durumlarda kamu davası açılması için Cumhuriyet Başsavcılığına başvurma ve haksız isnatta bulunanlar hakkında genel hükümlere göre tazminat davası açma hakları saklıdır.</vt:lpstr>
      <vt:lpstr>Madde 63:  Araştırma; Suç iddiası içeren herhangi bir ihbar ve şikayet, taşrada görevli personel için mülki idare amirliklerince, bağlı kuruluşların merkez teşkilatlarında görevli personel için ilgili personel birimlerince, evvela, 59’ uncu ve 60’ ıncı maddelerde belirtilen unsurları taşıyıp taşımadığı yönüyle incelenir.   Zamanaşımına uğrama ihtimali bulunan ihbar ve şikayetlere öncelik verilir. </vt:lpstr>
      <vt:lpstr>  Kimlik bilgileri hiç bulunmayan ya da yanlış olan ihbar ve şikayetler ile kimliğin tespit edilemediği durumlarda (telefon, mektup, e-posta gibi)   İddiaların somut verileri içerip içermediği değerlendirilir. İhbar ve şikayetin içeriğinden Kanunda belirtilen unsurları taşıyıp taşımadığı hususu doğrudan veya olağan idari usullerle anlaşılmıyor ise müfettiş veya muhakkik eliyle araştırma yaptırılır. </vt:lpstr>
      <vt:lpstr> Araştırma; - MİA Sınıfı veya Kolluk Görevlilerinin Üstü - 45 gün içinde Araştırma Raporu/Gerekiyorsa Soruşturma Talebi - Gerekçe gösterilmek sureti ile ek süre talep edilir. -İhbar ve şikayet niteliği taşımayanlarla ilgili olarak 3071 sayılı Kanuna göre işlem yapılır. </vt:lpstr>
      <vt:lpstr>   Madde 64:  - Soyut ve genel - Kişi ve olay belirtilmemesi - Ciddi bulgu ve belgelere dayanmama - Yanlış ad, soyad, imza veya adres Durumlarında, İHBAR VE ŞİKAYET 4483 sayılı Kanunun 3. maddesinde belirtilen SORUŞTURMA İZNİ VERMEYE YETKİLİ MERCİLERCE  İŞLEME KONULMAZ. </vt:lpstr>
      <vt:lpstr>İŞLEME KONULMAMA</vt:lpstr>
      <vt:lpstr>a) Kamu kurum ve kuruluşlarından talep mahiyeti taşıyan ve idari bir işlem veya eylemle çözümlenebilecek vasıfta olan, b) Kamu kurum ve kuruluşlarının ifa ettikleri hizmetlerde, tesis ettikleri idari işlemlere ilişkin olup ihtilaf halinde idari yargıda dava konusu edilebilecek nitelikte olan, c) İdare ile gerçek ya da tüzel kişiler arasında özel hukuk ilişkilerinden kaynaklanan ve taraflarca adli yargı mercilerinde dava konusu edilebilecek hukuki uyuşmazlıklara ilişkin bulunan, ç) İdarenin veya personelin hukuki sorumluluğunu gerektirebilecek nitelikte bulunan,   ihbar veya şikayetlerin ilgili mevzuat çerçevesinde sonuçlandırılması sağlanır.</vt:lpstr>
      <vt:lpstr>İhbar ve şikayet birinci fıkradaki nitelikte olup, konunun Bakanlık, Komisyon, bağlı kuruluşlar ve mülki idare amirliklerinin görev, yetki ve sorumluluk alanında bulunması halinde; yargı mercilerinin görevine giren konularla ilgili olanlar hariç, gerekli karar ve tedbirler alınır ve yapılan işlem hakkında başvuru sahibine bilgi verilir. İstemin yerine getirilmesi maddi ve/veya hukuki sebeplerle mümkün değilse durum başvuru sahibine gerekçesiyle bildirilir. Bu fıkra kapsamındaki başvurular en geç otuz gün içinde sonuçlandırılır. Bu süre içinde sonuçlandırılamayan başvurularla ilgili işlemin safahatı hakkında dilekçe sahiplerine bilgi verilir. İşlem safahatının duyurulması halinde alınan sonuç ayrıca bildirilir.</vt:lpstr>
      <vt:lpstr>- ÖLDÜRME - KASTEN YARALAMA - İŞKENCE - ZOR KULLANMA YETKİSİNE İLİŞKİN      SINIRIN AŞILMASI - SUÇ İŞLEMEK AMACIYLA ÖRGÜT KURMA - ÖRGÜT FAALİYETİ ÇERÇEVESİNDE İŞLENEN SUÇLAR</vt:lpstr>
      <vt:lpstr>  - 4483 S.K. kapsamı dışında ise genel hükümlere göre Cumhuriyet Savcılığına, kapsamında ise ön inceleme - Disiplin işlemi için Kurul Başkanlığına Valilik ve Kaymakamlıklar tarafından yürütülmesi halinde öncelik MİA/Olmadığı takdirde gerekçe ve Komisyona bildirim - İhtiyaç halinde ortak görev</vt:lpstr>
      <vt:lpstr>   -MİA dışı ise kolluk görevlisinin üstü İhbar ve şikayetler doğrudan Bakanlığa ve Bağlı Kuruluşlara intikal etmesi ya da resen öğrenilmesi durumunda; - 4483 S.K. kapsamı dışında ise genel hükümlere göre Cumhuriyet Savcılığına, kapsamında ise ön inceleme - Disiplin işlemi için Kurul Başkanlığına </vt:lpstr>
      <vt:lpstr>   - Ön inceleme ve/veya disiplin soruşturmasını icra etmek üzere müfettiş görevlendirilmesi durumunda, diğer idari mercilerce başlatılmış ve henüz yetkili disiplin amir veya kurullarınca sonuçlandırılmamış olan ön inceleme ve/veya disiplin soruşturmaları, dizi pusulasına bağlı olarak mülkiye müfettişine devredilir. - Ön incelemeler ve/veya disiplin soruşturmalarının bağlı kuruluşların merkez teşkilatına yaptırılması durumunda; bu işlemler bağlı kuruluşların teftiş ve denetim birimleri tarafından yerine getirilir. - Olayın niteliği gereği ihtiyaç duyulması durumunda, mülkiye müfettişiyle birlikte bağlı kuruluşların müfettişleri de görevlendirilebilir. </vt:lpstr>
      <vt:lpstr>Bakanlık tarafından Komisyon ile bağlı kuruluşlar ve mülki idare amirlikleri arasında, kolluk görevlileri hakkında idari mercilerce yürütülen ceza ve disiplin işlemleri ya da memnuniyet bildirimleri ile ilgili olarak gerekli bilgilerin elektronik ortamda kaydedilmesi ve yapılan uygulamaların izlenmesi amacıyla merkezi kayıt sistemi oluşturulur.</vt:lpstr>
      <vt:lpstr>Merkezi kayıt sistemine sağlıklı kayıt yapılması, aynı ihbar ve şikayet konusu ile ilgili olarak birden fazla kayıt yapılmaması amacıyla sistem ve yetkili kullanıcı tarafından gerekli tedbirler alınır. Mükerrer kayıt yapıldığının sonradan anlaşılması halinde kayıtlar eşleştirilerek sistemde gerekli düzeltmeler yapılır. Merkezi kayıt sisteminden numara verilmesi sırasında, daha önce aynı kişi tarafından aynı konuda yapılan başvuru ile ilgili olarak bir kayıt numarası verildiğinin tespiti halinde, işlemler önceki kayıt numarası üzerinden yürütülür.</vt:lpstr>
      <vt:lpstr> a) Başvuru sahibi ile ilgili olarak; 1) Adı ve soyadı, 2) İş veya yerleşim yeri adres bilgileri, 3) Türkiye Cumhuriyeti vatandaşı ise Türkiye Cumhuriyeti kimlik numarası, 4) Yabancı ise uyruğu, varsa pasaport numarası ve yabancı kimlik numarası, 5) Yaşı.</vt:lpstr>
      <vt:lpstr>b) İhbar ve şikayete konu kolluk personel ile ilgili olarak; 1) Adı ve soyadı, 2) Olay tarihinde çalıştığı birim, 3) Olay tarihindeki yaşı, 4) Eğitim durumu, 5) Türkiye Cumhuriyeti kimlik numarası, 6) Hizmet yılı. </vt:lpstr>
      <vt:lpstr>c) İhbar veya şikayete konu olaya ilişkin olarak; 1) Olayın tarih ve saati, 2) Olay yeri, 3) Olayın özeti, 4) Olaya ilişkin yaralama veya ölüm olup olmadığı, 5) Olaya ilişkin maddi bir kayıp olup olmadığı, 6) İsnat edilen suç, 7) Olay ile ilgili olarak daha önce herhangi bir adli veya idari mercie başvurulup başvurulmadığı. </vt:lpstr>
      <vt:lpstr> ç) Olay hakkında yürütülen işlemlerin safahatına ilişkin olarak; 1) Araştırmaya ilişkin işleme konulmama kararı özeti, var ise bu kararla ilgili idari yargı kararı özeti. 2) Disiplin soruşturması kararı özeti, var ise bu kararla ilgili idari yargı kararı özeti, 3) Ön inceleme sonucunda verilen karar özeti, var ise bu kararla ilgili idari yargı kararı özeti, 4) Ceza soruşturması ve kovuşturmasına ilişkin karar özetleri, 5) Var ise tazmin, görevden uzaklaştırma, görev yeri değişikliği ve benzeri diğer idari işlemlerin özeti ve var ise bunlara ilişkin idari ve adli yargı kararının özeti ile bu nedenle yapılan işlemin özeti.</vt:lpstr>
      <vt:lpstr>İsteğine bağlı olarak, başvuru sahibine ait aşağıdaki veriler merkezi kayıt sistemine kaydedilir: a) Meslek, b) Elektronik posta adresi, c) Diğer iletişim bilgileri,  ç) Öğrenim durumu, d) Diğer kişisel veriler. </vt:lpstr>
      <vt:lpstr>1) Merkezi kayıt sisteminin teknik altyapısının işleyişinden Bakanlığın Bilgi İşlem Dairesi Başkanlığı, idari işleyişinden ise Kurul Başkanlığı sorumludur, (2) Merkezi kayıt sistemine ilişkin iş ve işlemler; Bakanlık düzeyinde Komisyon sekretaryası, Valiliklerde İl İdare Kurulu Müdürlükleri, Kaymakamlıklarda İlçe Yazı İşleri Müdürlükleri, bağlı kuruluşların merkez teşkilatlarında ise personel işlerinden sorumlu birimler tarafından yürütülür.</vt:lpstr>
      <vt:lpstr> (3) Merkezi kayıt sisteminin mevzuata uygun olarak yürütülmesinden illerde vali, ilçelerde kaymakam, bağlı kuruluşlarda ise kuruluşun en üst amiri sorumludur. (4) Merkezi kayıt sisteminde kayıt altına alınmadığı anlaşılan ihbar, şikayet ve benzeri durumun tespiti halinde, sorumlular hakkında gerekli yasal işlemler ivedilikle yerine getirilir. </vt:lpstr>
      <vt:lpstr>İhbar ve şikayetler;  -MİA, Bağlı Kuruluş veya Komisyona geldiğinde yetkili birimler tarafından kayıt edilir ve sistemden bir kayıt numarası verilir. - Yetkili olmayan MİA veya diğer idari mercilere yapıldığında iki iş günü içinde mahalli MİA veya bağlı kuruluşların personel birimlerine varsa ekleri ile gönderilir ve sisteme kayıt edilir.</vt:lpstr>
      <vt:lpstr>  Kolluk personeli hakkında Cumhurbaşkanlığı İletişim Merkezi (CİMER) ile diğer kurumsal başvuru kanallarına yapılan ihbar ve şikayetler de bu Yönetmelikte düzenlenen usul ve esaslar dairesinde merkezi kayıt sistemine kaydedilir.  Kanun kapsamında, Cumhuriyet savcıları tarafından kolluk görevlilerinin görevlerinden doğan veya görevleri sırasında işledikleri suçlar ile kişisel suçları sebebiyle başlatılan soruşturmalarla ilgili olarak, personelin ilgisine göre, Bakanlığa, valiliğe veya kaymakamlığa yapmış oldukları bildirimler, yetkili idari merciler tarafından merkezi kayıt sistemine kaydedilir.</vt:lpstr>
      <vt:lpstr>  Merkezi kayıt numarası, mülki idare amirliklerine, bağlı kuruluşlara veya Komisyon sekretaryasına elden yapılan başvurularda, başvuruyu kabul eden görevlinin adı, soyadı ve unvanı ile başvurunun yapıldığı tarih ve saati de gösteren alındı belgesi ile başvuru sahibine bildirilir. Telefon, posta veya elektronik posta yolu ile ihbar ve şikayetlerin yetkili olmayan mülki idare amirlikleri ile diğer idari mercilere yapılması dolayısıyla bu birimler tarafından gönderilen başvurulara ilişkin olarak ise, merkezi kayıt numarası; telefonla yapılanlarda tutanağın düzenlendiği, posta veya elektronik posta yolu ile yapılanlarda ise başvurunun idareye intikal ettiği tarihten itibaren en geç üç iş günü içerisinde başvuru sahibinin belirtmiş olduğu tebligat adresine, elektronik posta yolu yapılan başvurularda, aksine bir adres belirtilmemiş ise gelen elektronik posta adresine gönderilir.</vt:lpstr>
      <vt:lpstr> Komisyon tarafından belirlenen esaslar dahilinde merkezde Kurul Başkanı, bağlı kuruluşların merkez teşkilatında bağlı kuruluşların en üst amiri, illerde vali, ilçelerde kaymakam tarafından merkezi kayıt sistemine kayıt iş ve işlemlerinden sorumlu personel belirlenerek yetkilendirilir. Yetkilendirilmemiş personelin merkezi kayıt sistemine giriş veya veri kaydı yapması yasaktır. Elektronik ortamda havale zorunludur.</vt:lpstr>
      <vt:lpstr> Görev ve hizmeti ile sınırlı olmak kaydıyla aşağıda belirtilenler merkezi kayıt sisteminde sorgulama yapma yetkisine sahiptir: a) Komisyon Başkanı. b) Kurul Başkanı. c) Kurul Başkan Yardımcısı. ç) Bağlı kuruluşların merkez teşkilatında personel işlerinden sorumlu birim amiri. d) İllerde vali, görevlendireceği vali yardımcısı. e) İlçelerde kaymakam. f) Yetkilendirilmiş büro personeli. </vt:lpstr>
      <vt:lpstr> -Başvuranların kimlik bilgileri gizli tutulur. -Her türlü tedbir; müfettişler, muhakkikler ve diğer idari makam ve merciler tarafından alınır. -E-Dönüşüm ve e-Devlet uygulamalarına ilişkin esas ve usuller uygulanır. -Log kayıtları en az 6 ayda bir olmak üzere;         -İl valisi tarafından oluşturulacak 3 kişilik heyet tarafından denetlenir.</vt:lpstr>
      <vt:lpstr>İllerde İl İdare Kurulu Müdürlükleri İlçelerde İlçe Yazı İşleri Müdürlükleri  -Yeteri kadar personel, -Kolluk personeli görevlendirilmez, -İş ve İşlemlerin yürütülmesi ve takibinden sorumlular.</vt:lpstr>
      <vt:lpstr>a) İhbar ve şikayetlerin merkezi kayıt sistemine kaydını yapmak. b) Kanun kapsamında Komisyon ile ilgili yazışmaları yürütmek. c) İhbar ve şikayetlerle ilgili yazışmaların kaydı, takibi, ilgili birimlere sevk edilmesi ve diğer işlemleri yapmak. -Her yıl Şubat ayında hizmet içi eğitim </vt:lpstr>
      <vt:lpstr> -Bağlı kuruluşların merkez ve taşra teşkilatlarında, kolluk şikayetleri ile ilgili birimler oluşturulur. - Bu birimler bağlı kuruluşların merkez teşkilatlarında personel işlerinden sorumlu birim bünyesinde, taşra teşkilatlarında ise Emniyet Genel Müdürlüğü ve Jandarma Genel Komutanlığı için il ve ilçe düzeyinde, Sahil Güvenlik Komutanlığı için ise Bölge ve Grup Komutanlığı düzeyinde kurulur. </vt:lpstr>
      <vt:lpstr>-Kolluk hakkındaki şikayetlere ilişkin iş ve işlemleri yerine getirmek, - Kolluk etik ilkelerinin uygulanmasına ilişkin işlemleri yürütmek, -Risk analizleri yaparak yılda bir kez yetkili mercilere rapor hazırlamak -Her yıl Ocak ayı içinde ve gerekli görülen zamanlarda hizmet içi eğitime tabi tutulmak, -Adli ve idari ceza almamış olmak, -Büro görevleri dışında nöbet ve benzeri başka görev verilmemesi.</vt:lpstr>
      <vt:lpstr>-Şikayetçi ile ihbar ve şikayet edilen kolluk görevlileri, disiplin soruşturmasının safahatı hakkında, ilgisine göre Bakanlık, mülki idare amirlikleri ve bağlı kuruluşların merkez teşkilatları tarafından en az iki ayda bir bilgilendirilir.  - Bildirimlerin sekretarya hizmetleri İl İdare Kurulu Müdürlükleri, İlçe Yazı İşleri Müdürlükleri, Kurul Başkanlığı, Merkez Teşkilatları personel birimleridir.</vt:lpstr>
      <vt:lpstr>-Bildirimlere esas olmak üzere, iki aylık sürenin dolmasından en geç beş iş günü önce, disiplin soruşturması yapan görevli veya görevliler tarafından, disiplin soruşturması onayını veren mercie, soruşturmalarının safahatı hakkında bilgi verilir. - Bilgilendirmeler, soruşturmanın safahatını tam olarak ortaya koyacak nitelikte açık ve anlaşılabilir ifadelerle yapılır. - Bilgilendirmelere ilişkin yazıların bir örneği disiplin soruşturması işlem dosyasında denetime esas olmak üzere muhafaza edilir.</vt:lpstr>
      <vt:lpstr>- Bildirimlere ilişkin gerekli hassasiyeti göstermeyen personel hakkında yetkili merciler tarafından yasal işlemler ivedilikle yerine getirilir. - Disiplin soruşturmasının tamamlanmasını müteakip disiplin soruşturması sonucunda verilen karar şikayetçiye ayrıca bildirilir. </vt:lpstr>
      <vt:lpstr> -Bu Kanun hükümleri kapsamında yürütülen araştırma görevinin sonucu hakkında şikayetçi ile ihbar ve şikayet edilen kolluk görevlilerine bilgi verilir. - Bu kapsamda yapılacak bildirimler, araştırmanın yetkili makam tarafından sonuçlandırılmasını müteakip, izleyen en geç on beş gün içerisinde yerine getirilir. </vt:lpstr>
      <vt:lpstr>  -Cumhuriyet savcılıkları kolluk görevlileri hakkında görevlerinden doğan veya görevleri sırasında işledikleri suçlar ile kişisel suçları sebebiyle soruşturma başlattıkları takdirde durumu personelin ilgisine göre Bakanlığa veya mülki idare amirliklerine en geç yedi iş günü içinde bildirir.  - Bildirimde bulunulan yetkili idari merciler tarafından gerek görülen idari tedbirler alınır ve disiplin soruşturması başlatılır.  </vt:lpstr>
      <vt:lpstr>- Kolluk görevlileri hakkındaki araştırma, disiplin soruşturması, ön inceleme ve soruşturmalarda görevli müfettiş veya muhakkiklerin talep etmeleri halinde, Cumhuriyet savcılıkları tarafından ceza soruşturmasının amacını tehlikeye düşürmemek ve gizlilik ilkesine sadık kalınmak kaydıyla, başka yolla temini mümkün olmayan delillerin birer örneği dizi pusulasına bağlanarak gönderilir.  </vt:lpstr>
      <vt:lpstr>- Cumhuriyet savcılıkları tarafından kolluk personeli hakkında, görevden doğan veya görevi sırasında işledikleri suçlarla kişisel suçlan sebebiyle yapılan soruşturma sonunda düzenlenen kovuşturmaya yer olmadığı kararları, iddianame ile ilgili mahkemelerce verilen karar suretleri ilgisine göre Bakanlık, bağlı kuruluş merkez teşkilatı ve mülki idare amirliklerine gönderilir.</vt:lpstr>
      <vt:lpstr> Komisyon ile bağlı kuruluşların taşra teşkilatları arasındaki her türlü yazışma mülki idare amirlikleri aracılığı ile yapılır.</vt:lpstr>
      <vt:lpstr>Kolluk hakkındaki ihbar ve şikayetler üzerine yapılan işlemler ile merkezi kayıt sisteminin işleyişine ilişkin iş ve işlemler, sıralı kurum amirleri, mülki idare amirleri, bağlı kuruluşların teftiş ve denetim elemanları ile Kurul Başkanlığı tarafından yılda en az bir defa denetlenir.</vt:lpstr>
      <vt:lpstr>GÖRÜŞ</vt:lpstr>
      <vt:lpstr>GÖRÜŞ</vt:lpstr>
      <vt:lpstr>PowerPoint Sunusu</vt:lpstr>
      <vt:lpstr>PowerPoint Sunusu</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KOLLUK ŞİKAYET SİSTEMİ</dc:title>
  <dc:creator>Hakan ARIKAN</dc:creator>
  <cp:lastModifiedBy>Belma TAŞER</cp:lastModifiedBy>
  <cp:revision>300</cp:revision>
  <dcterms:created xsi:type="dcterms:W3CDTF">2019-10-31T13:35:42Z</dcterms:created>
  <dcterms:modified xsi:type="dcterms:W3CDTF">2022-01-17T13:46:35Z</dcterms:modified>
</cp:coreProperties>
</file>