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4"/>
  </p:notesMasterIdLst>
  <p:sldIdLst>
    <p:sldId id="444" r:id="rId2"/>
    <p:sldId id="445" r:id="rId3"/>
    <p:sldId id="454" r:id="rId4"/>
    <p:sldId id="453" r:id="rId5"/>
    <p:sldId id="446" r:id="rId6"/>
    <p:sldId id="447" r:id="rId7"/>
    <p:sldId id="448" r:id="rId8"/>
    <p:sldId id="461" r:id="rId9"/>
    <p:sldId id="355" r:id="rId10"/>
    <p:sldId id="320" r:id="rId11"/>
    <p:sldId id="363" r:id="rId12"/>
    <p:sldId id="356" r:id="rId13"/>
    <p:sldId id="326" r:id="rId14"/>
    <p:sldId id="328" r:id="rId15"/>
    <p:sldId id="283" r:id="rId16"/>
    <p:sldId id="322" r:id="rId17"/>
    <p:sldId id="285" r:id="rId18"/>
    <p:sldId id="374" r:id="rId19"/>
    <p:sldId id="317" r:id="rId20"/>
    <p:sldId id="323" r:id="rId21"/>
    <p:sldId id="366" r:id="rId22"/>
    <p:sldId id="367" r:id="rId23"/>
    <p:sldId id="351" r:id="rId24"/>
    <p:sldId id="376" r:id="rId25"/>
    <p:sldId id="377" r:id="rId26"/>
    <p:sldId id="378" r:id="rId27"/>
    <p:sldId id="379" r:id="rId28"/>
    <p:sldId id="380" r:id="rId29"/>
    <p:sldId id="381" r:id="rId30"/>
    <p:sldId id="382" r:id="rId31"/>
    <p:sldId id="383" r:id="rId32"/>
    <p:sldId id="443" r:id="rId33"/>
    <p:sldId id="385" r:id="rId34"/>
    <p:sldId id="386" r:id="rId35"/>
    <p:sldId id="387" r:id="rId36"/>
    <p:sldId id="388" r:id="rId37"/>
    <p:sldId id="389" r:id="rId38"/>
    <p:sldId id="390" r:id="rId39"/>
    <p:sldId id="395" r:id="rId40"/>
    <p:sldId id="455" r:id="rId41"/>
    <p:sldId id="456" r:id="rId42"/>
    <p:sldId id="457" r:id="rId43"/>
    <p:sldId id="458" r:id="rId44"/>
    <p:sldId id="459" r:id="rId45"/>
    <p:sldId id="460" r:id="rId46"/>
    <p:sldId id="396" r:id="rId47"/>
    <p:sldId id="397" r:id="rId48"/>
    <p:sldId id="398" r:id="rId49"/>
    <p:sldId id="399" r:id="rId50"/>
    <p:sldId id="400" r:id="rId51"/>
    <p:sldId id="401" r:id="rId52"/>
    <p:sldId id="402" r:id="rId53"/>
    <p:sldId id="403" r:id="rId54"/>
    <p:sldId id="404" r:id="rId55"/>
    <p:sldId id="405" r:id="rId56"/>
    <p:sldId id="406" r:id="rId57"/>
    <p:sldId id="407" r:id="rId58"/>
    <p:sldId id="408" r:id="rId59"/>
    <p:sldId id="409" r:id="rId60"/>
    <p:sldId id="410" r:id="rId61"/>
    <p:sldId id="411" r:id="rId62"/>
    <p:sldId id="412" r:id="rId63"/>
    <p:sldId id="413" r:id="rId64"/>
    <p:sldId id="414" r:id="rId65"/>
    <p:sldId id="415" r:id="rId66"/>
    <p:sldId id="416" r:id="rId67"/>
    <p:sldId id="417" r:id="rId68"/>
    <p:sldId id="418" r:id="rId69"/>
    <p:sldId id="419" r:id="rId70"/>
    <p:sldId id="420" r:id="rId71"/>
    <p:sldId id="421" r:id="rId72"/>
    <p:sldId id="422" r:id="rId73"/>
    <p:sldId id="423" r:id="rId74"/>
    <p:sldId id="424" r:id="rId75"/>
    <p:sldId id="425" r:id="rId76"/>
    <p:sldId id="426" r:id="rId77"/>
    <p:sldId id="427" r:id="rId78"/>
    <p:sldId id="428" r:id="rId79"/>
    <p:sldId id="429" r:id="rId80"/>
    <p:sldId id="430" r:id="rId81"/>
    <p:sldId id="431" r:id="rId82"/>
    <p:sldId id="432" r:id="rId83"/>
    <p:sldId id="433" r:id="rId84"/>
    <p:sldId id="434" r:id="rId85"/>
    <p:sldId id="435" r:id="rId86"/>
    <p:sldId id="436" r:id="rId87"/>
    <p:sldId id="437" r:id="rId88"/>
    <p:sldId id="438" r:id="rId89"/>
    <p:sldId id="439" r:id="rId90"/>
    <p:sldId id="440" r:id="rId91"/>
    <p:sldId id="441" r:id="rId92"/>
    <p:sldId id="442" r:id="rId9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94660"/>
  </p:normalViewPr>
  <p:slideViewPr>
    <p:cSldViewPr snapToGrid="0">
      <p:cViewPr varScale="1">
        <p:scale>
          <a:sx n="70" d="100"/>
          <a:sy n="70" d="100"/>
        </p:scale>
        <p:origin x="-43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549DA2-7930-4351-9ECA-DC777FF3BAF2}" type="datetimeFigureOut">
              <a:rPr lang="tr-TR" smtClean="0"/>
              <a:t>04.12.2019</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81EAC-0122-48FF-9FB9-357066E96965}" type="slidenum">
              <a:rPr lang="tr-TR" smtClean="0"/>
              <a:t>‹#›</a:t>
            </a:fld>
            <a:endParaRPr lang="tr-TR"/>
          </a:p>
        </p:txBody>
      </p:sp>
    </p:spTree>
    <p:extLst>
      <p:ext uri="{BB962C8B-B14F-4D97-AF65-F5344CB8AC3E}">
        <p14:creationId xmlns:p14="http://schemas.microsoft.com/office/powerpoint/2010/main" val="1584284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371600" y="1143000"/>
            <a:ext cx="4114800" cy="3086100"/>
          </a:xfrm>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EC9B636-1AE1-4093-B302-82F72BB0308D}" type="slidenum">
              <a:rPr lang="tr-TR" smtClean="0"/>
              <a:t>92</a:t>
            </a:fld>
            <a:endParaRPr lang="tr-TR"/>
          </a:p>
        </p:txBody>
      </p:sp>
    </p:spTree>
    <p:extLst>
      <p:ext uri="{BB962C8B-B14F-4D97-AF65-F5344CB8AC3E}">
        <p14:creationId xmlns:p14="http://schemas.microsoft.com/office/powerpoint/2010/main" val="694768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0DD6181-96ED-4C3C-8EF3-879E1E867CBC}" type="datetimeFigureOut">
              <a:rPr lang="tr-TR" smtClean="0"/>
              <a:t>04.12.2019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3565539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0DD6181-96ED-4C3C-8EF3-879E1E867CBC}" type="datetimeFigureOut">
              <a:rPr lang="tr-TR" smtClean="0"/>
              <a:t>04.12.2019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3951818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0DD6181-96ED-4C3C-8EF3-879E1E867CBC}" type="datetimeFigureOut">
              <a:rPr lang="tr-TR" smtClean="0"/>
              <a:t>04.12.2019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3536615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0DD6181-96ED-4C3C-8EF3-879E1E867CBC}" type="datetimeFigureOut">
              <a:rPr lang="tr-TR" smtClean="0"/>
              <a:t>04.12.2019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1725255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0DD6181-96ED-4C3C-8EF3-879E1E867CBC}" type="datetimeFigureOut">
              <a:rPr lang="tr-TR" smtClean="0"/>
              <a:t>04.12.2019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1011928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0DD6181-96ED-4C3C-8EF3-879E1E867CBC}" type="datetimeFigureOut">
              <a:rPr lang="tr-TR" smtClean="0"/>
              <a:t>04.12.2019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2350267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0DD6181-96ED-4C3C-8EF3-879E1E867CBC}" type="datetimeFigureOut">
              <a:rPr lang="tr-TR" smtClean="0"/>
              <a:t>04.12.2019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3447890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0DD6181-96ED-4C3C-8EF3-879E1E867CBC}" type="datetimeFigureOut">
              <a:rPr lang="tr-TR" smtClean="0"/>
              <a:t>04.12.2019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3689582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0DD6181-96ED-4C3C-8EF3-879E1E867CBC}" type="datetimeFigureOut">
              <a:rPr lang="tr-TR" smtClean="0"/>
              <a:t>04.12.2019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2631153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0DD6181-96ED-4C3C-8EF3-879E1E867CBC}" type="datetimeFigureOut">
              <a:rPr lang="tr-TR" smtClean="0"/>
              <a:t>04.12.2019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2453506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0DD6181-96ED-4C3C-8EF3-879E1E867CBC}" type="datetimeFigureOut">
              <a:rPr lang="tr-TR" smtClean="0"/>
              <a:t>04.12.2019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433022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DD6181-96ED-4C3C-8EF3-879E1E867CBC}" type="datetimeFigureOut">
              <a:rPr lang="tr-TR" smtClean="0"/>
              <a:t>04.12.2019</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CE501A-FBEC-436F-9A73-422FF19295EA}" type="slidenum">
              <a:rPr lang="tr-TR" smtClean="0"/>
              <a:t>‹#›</a:t>
            </a:fld>
            <a:endParaRPr lang="tr-TR"/>
          </a:p>
        </p:txBody>
      </p:sp>
    </p:spTree>
    <p:extLst>
      <p:ext uri="{BB962C8B-B14F-4D97-AF65-F5344CB8AC3E}">
        <p14:creationId xmlns:p14="http://schemas.microsoft.com/office/powerpoint/2010/main" val="473648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9.xml"/><Relationship Id="rId4" Type="http://schemas.openxmlformats.org/officeDocument/2006/relationships/image" Target="../media/image2.jpe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1879036"/>
          </a:xfrm>
        </p:spPr>
        <p:txBody>
          <a:bodyPr>
            <a:normAutofit fontScale="90000"/>
          </a:bodyPr>
          <a:lstStyle/>
          <a:p>
            <a:pPr algn="ctr"/>
            <a:r>
              <a:rPr lang="tr-TR" b="1" dirty="0" smtClean="0">
                <a:latin typeface="Arial" panose="020B0604020202020204" pitchFamily="34" charset="0"/>
                <a:cs typeface="Arial" panose="020B0604020202020204" pitchFamily="34" charset="0"/>
              </a:rPr>
              <a:t>KOLLUK GÖZETİM İLE İLGİLİ HUKUKİ DÜZENLEMELER</a:t>
            </a:r>
            <a:endParaRPr lang="tr-TR" b="1" dirty="0">
              <a:latin typeface="Arial" panose="020B0604020202020204" pitchFamily="34" charset="0"/>
              <a:cs typeface="Arial" panose="020B0604020202020204" pitchFamily="34" charset="0"/>
            </a:endParaRPr>
          </a:p>
        </p:txBody>
      </p:sp>
      <p:sp>
        <p:nvSpPr>
          <p:cNvPr id="3" name="Metin Yer Tutucusu 2"/>
          <p:cNvSpPr>
            <a:spLocks noGrp="1"/>
          </p:cNvSpPr>
          <p:nvPr>
            <p:ph type="body" idx="1"/>
          </p:nvPr>
        </p:nvSpPr>
        <p:spPr>
          <a:xfrm>
            <a:off x="596592" y="3866133"/>
            <a:ext cx="7886700" cy="1500187"/>
          </a:xfrm>
        </p:spPr>
        <p:txBody>
          <a:bodyPr>
            <a:noAutofit/>
          </a:bodyPr>
          <a:lstStyle/>
          <a:p>
            <a:pPr algn="ctr"/>
            <a:r>
              <a:rPr lang="tr-TR" sz="2800" dirty="0" smtClean="0"/>
              <a:t>								</a:t>
            </a:r>
          </a:p>
          <a:p>
            <a:pPr algn="ctr"/>
            <a:r>
              <a:rPr lang="tr-TR" sz="2800" b="1" dirty="0" smtClean="0">
                <a:solidFill>
                  <a:schemeClr val="tx1"/>
                </a:solidFill>
                <a:latin typeface="Arial" panose="020B0604020202020204" pitchFamily="34" charset="0"/>
                <a:cs typeface="Arial" panose="020B0604020202020204" pitchFamily="34" charset="0"/>
              </a:rPr>
              <a:t>Cumhur ÇİLESİZ</a:t>
            </a:r>
          </a:p>
          <a:p>
            <a:pPr algn="ctr"/>
            <a:r>
              <a:rPr lang="tr-TR" sz="2800" b="1" dirty="0">
                <a:solidFill>
                  <a:schemeClr val="tx1"/>
                </a:solidFill>
                <a:latin typeface="Arial" panose="020B0604020202020204" pitchFamily="34" charset="0"/>
                <a:cs typeface="Arial" panose="020B0604020202020204" pitchFamily="34" charset="0"/>
              </a:rPr>
              <a:t>							        Mülkiye Başmüfettişi</a:t>
            </a:r>
          </a:p>
          <a:p>
            <a:pPr algn="ctr"/>
            <a:endParaRPr lang="tr-TR" sz="2800" b="1" dirty="0" smtClean="0">
              <a:solidFill>
                <a:schemeClr val="tx1"/>
              </a:solidFill>
              <a:latin typeface="Arial" panose="020B0604020202020204" pitchFamily="34" charset="0"/>
              <a:cs typeface="Arial" panose="020B0604020202020204" pitchFamily="34" charset="0"/>
            </a:endParaRPr>
          </a:p>
          <a:p>
            <a:pPr algn="ctr"/>
            <a:endParaRPr lang="tr-TR" sz="2800" b="1" dirty="0" smtClean="0">
              <a:solidFill>
                <a:schemeClr val="tx1"/>
              </a:solidFill>
              <a:latin typeface="Arial" panose="020B0604020202020204" pitchFamily="34" charset="0"/>
              <a:cs typeface="Arial" panose="020B0604020202020204" pitchFamily="34" charset="0"/>
            </a:endParaRPr>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064" y="99373"/>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46281" y="140649"/>
            <a:ext cx="1611630" cy="955929"/>
          </a:xfrm>
          <a:prstGeom prst="rect">
            <a:avLst/>
          </a:prstGeom>
        </p:spPr>
      </p:pic>
    </p:spTree>
    <p:extLst>
      <p:ext uri="{BB962C8B-B14F-4D97-AF65-F5344CB8AC3E}">
        <p14:creationId xmlns:p14="http://schemas.microsoft.com/office/powerpoint/2010/main" val="42829055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9992" y="1065891"/>
            <a:ext cx="8696849" cy="1385888"/>
          </a:xfrm>
        </p:spPr>
        <p:txBody>
          <a:bodyPr>
            <a:noAutofit/>
          </a:bodyPr>
          <a:lstStyle/>
          <a:p>
            <a:pPr algn="ctr"/>
            <a:r>
              <a:rPr lang="tr-TR" sz="3200" dirty="0" smtClean="0"/>
              <a:t>     </a:t>
            </a:r>
            <a:r>
              <a:rPr lang="tr-TR" sz="2400" dirty="0" smtClean="0">
                <a:latin typeface="Arial" panose="020B0604020202020204" pitchFamily="34" charset="0"/>
                <a:cs typeface="Arial" panose="020B0604020202020204" pitchFamily="34" charset="0"/>
              </a:rPr>
              <a:t>ÜLKEMİZDE KOLLUK ŞİKAYETLERİNİN </a:t>
            </a:r>
            <a:br>
              <a:rPr lang="tr-TR" sz="2400" dirty="0" smtClean="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EN AZA İNDİRİLMESİ VE ETKİN SORUŞTURULMASI YÖNÜNDE  SON YILLARDA YAPILAN DEĞİŞİKLİKLER </a:t>
            </a:r>
            <a:endParaRPr lang="tr-TR" sz="24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293915" y="2210638"/>
            <a:ext cx="8500905" cy="4109773"/>
          </a:xfrm>
        </p:spPr>
        <p:txBody>
          <a:bodyPr>
            <a:normAutofit fontScale="92500" lnSpcReduction="10000"/>
          </a:bodyPr>
          <a:lstStyle/>
          <a:p>
            <a:pPr marL="0" indent="0" algn="just">
              <a:buNone/>
            </a:pPr>
            <a:endParaRPr lang="tr-TR" dirty="0" smtClean="0"/>
          </a:p>
          <a:p>
            <a:pPr algn="just">
              <a:lnSpc>
                <a:spcPct val="100000"/>
              </a:lnSpc>
              <a:buFont typeface="Wingdings" panose="05000000000000000000" pitchFamily="2" charset="2"/>
              <a:buChar char="Ø"/>
            </a:pPr>
            <a:r>
              <a:rPr lang="tr-TR" sz="2400" dirty="0" smtClean="0">
                <a:latin typeface="Arial" panose="020B0604020202020204" pitchFamily="34" charset="0"/>
                <a:cs typeface="Arial" panose="020B0604020202020204" pitchFamily="34" charset="0"/>
              </a:rPr>
              <a:t>İşkenceye sıfır </a:t>
            </a:r>
            <a:r>
              <a:rPr lang="tr-TR" sz="2400" dirty="0">
                <a:latin typeface="Arial" panose="020B0604020202020204" pitchFamily="34" charset="0"/>
                <a:cs typeface="Arial" panose="020B0604020202020204" pitchFamily="34" charset="0"/>
              </a:rPr>
              <a:t>tolerans politikası </a:t>
            </a:r>
            <a:endParaRPr lang="tr-TR" sz="2400" dirty="0" smtClean="0">
              <a:latin typeface="Arial" panose="020B0604020202020204" pitchFamily="34" charset="0"/>
              <a:cs typeface="Arial" panose="020B0604020202020204" pitchFamily="34" charset="0"/>
            </a:endParaRPr>
          </a:p>
          <a:p>
            <a:pPr algn="just">
              <a:lnSpc>
                <a:spcPct val="100000"/>
              </a:lnSpc>
              <a:buFont typeface="Wingdings" panose="05000000000000000000" pitchFamily="2" charset="2"/>
              <a:buChar char="Ø"/>
            </a:pPr>
            <a:r>
              <a:rPr lang="tr-TR" sz="2400" dirty="0">
                <a:latin typeface="Arial" panose="020B0604020202020204" pitchFamily="34" charset="0"/>
                <a:cs typeface="Arial" panose="020B0604020202020204" pitchFamily="34" charset="0"/>
              </a:rPr>
              <a:t> </a:t>
            </a:r>
            <a:r>
              <a:rPr lang="tr-TR" sz="2400" dirty="0" smtClean="0">
                <a:latin typeface="Arial" panose="020B0604020202020204" pitchFamily="34" charset="0"/>
                <a:cs typeface="Arial" panose="020B0604020202020204" pitchFamily="34" charset="0"/>
              </a:rPr>
              <a:t>Yeni Ceza Kanunumuzla işkence </a:t>
            </a:r>
            <a:r>
              <a:rPr lang="tr-TR" sz="2400" dirty="0">
                <a:latin typeface="Arial" panose="020B0604020202020204" pitchFamily="34" charset="0"/>
                <a:cs typeface="Arial" panose="020B0604020202020204" pitchFamily="34" charset="0"/>
              </a:rPr>
              <a:t>ve kötü muamele suçlarının cezası arttırılmış, soruşturma ve kovuşturma süreçlerinin hızla sonuçlandırılması konusunda özel tedbirler öngörülmüş, verilen cezaların ertelenememesi ve para cezasına dönüştürülememesi benimsenmiş, bu şekilde caydırıcılık yaratılması amaçlanmıştır. </a:t>
            </a:r>
            <a:endParaRPr lang="tr-TR" sz="2400" dirty="0" smtClean="0">
              <a:latin typeface="Arial" panose="020B0604020202020204" pitchFamily="34" charset="0"/>
              <a:cs typeface="Arial" panose="020B0604020202020204" pitchFamily="34" charset="0"/>
            </a:endParaRPr>
          </a:p>
          <a:p>
            <a:pPr algn="just">
              <a:lnSpc>
                <a:spcPct val="100000"/>
              </a:lnSpc>
              <a:buFont typeface="Wingdings" panose="05000000000000000000" pitchFamily="2" charset="2"/>
              <a:buChar char="Ø"/>
            </a:pPr>
            <a:r>
              <a:rPr lang="tr-TR" sz="2400" dirty="0" smtClean="0">
                <a:latin typeface="Arial" panose="020B0604020202020204" pitchFamily="34" charset="0"/>
                <a:cs typeface="Arial" panose="020B0604020202020204" pitchFamily="34" charset="0"/>
              </a:rPr>
              <a:t>Müdafi </a:t>
            </a:r>
            <a:r>
              <a:rPr lang="tr-TR" sz="2400" dirty="0">
                <a:latin typeface="Arial" panose="020B0604020202020204" pitchFamily="34" charset="0"/>
                <a:cs typeface="Arial" panose="020B0604020202020204" pitchFamily="34" charset="0"/>
              </a:rPr>
              <a:t>yardımından yararlanma, gözaltı tedbiri öncesinde ve sırasında doktor raporu alınması, gözaltı sürelerinin Avrupa İnsan Hakları Mahkemesi (AİHM)’</a:t>
            </a:r>
            <a:r>
              <a:rPr lang="tr-TR" sz="2400" dirty="0" err="1">
                <a:latin typeface="Arial" panose="020B0604020202020204" pitchFamily="34" charset="0"/>
                <a:cs typeface="Arial" panose="020B0604020202020204" pitchFamily="34" charset="0"/>
              </a:rPr>
              <a:t>nin</a:t>
            </a:r>
            <a:r>
              <a:rPr lang="tr-TR" sz="2400" dirty="0">
                <a:latin typeface="Arial" panose="020B0604020202020204" pitchFamily="34" charset="0"/>
                <a:cs typeface="Arial" panose="020B0604020202020204" pitchFamily="34" charset="0"/>
              </a:rPr>
              <a:t> makul kabul ettiği seviyelere </a:t>
            </a:r>
            <a:r>
              <a:rPr lang="tr-TR" sz="2400" dirty="0" smtClean="0">
                <a:latin typeface="Arial" panose="020B0604020202020204" pitchFamily="34" charset="0"/>
                <a:cs typeface="Arial" panose="020B0604020202020204" pitchFamily="34" charset="0"/>
              </a:rPr>
              <a:t>indirilmesi</a:t>
            </a:r>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1417295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4876" y="587926"/>
            <a:ext cx="7886700" cy="1325563"/>
          </a:xfrm>
        </p:spPr>
        <p:txBody>
          <a:bodyPr>
            <a:noAutofit/>
          </a:bodyPr>
          <a:lstStyle/>
          <a:p>
            <a:pPr algn="ctr"/>
            <a:r>
              <a:rPr lang="tr-TR" sz="2800" dirty="0"/>
              <a:t> </a:t>
            </a:r>
            <a:r>
              <a:rPr lang="tr-TR" sz="2000" dirty="0">
                <a:latin typeface="Arial" panose="020B0604020202020204" pitchFamily="34" charset="0"/>
                <a:cs typeface="Arial" panose="020B0604020202020204" pitchFamily="34" charset="0"/>
              </a:rPr>
              <a:t>ÜLKEMİZDE KOLLUK ŞİKAYETLERİNİN </a:t>
            </a:r>
            <a:r>
              <a:rPr lang="tr-TR" sz="2000" dirty="0" smtClean="0">
                <a:latin typeface="Arial" panose="020B0604020202020204" pitchFamily="34" charset="0"/>
                <a:cs typeface="Arial" panose="020B0604020202020204" pitchFamily="34" charset="0"/>
              </a:rPr>
              <a:t/>
            </a:r>
            <a:br>
              <a:rPr lang="tr-TR" sz="2000" dirty="0" smtClean="0">
                <a:latin typeface="Arial" panose="020B0604020202020204" pitchFamily="34" charset="0"/>
                <a:cs typeface="Arial" panose="020B0604020202020204" pitchFamily="34" charset="0"/>
              </a:rPr>
            </a:br>
            <a:r>
              <a:rPr lang="tr-TR" sz="2000" dirty="0" smtClean="0">
                <a:latin typeface="Arial" panose="020B0604020202020204" pitchFamily="34" charset="0"/>
                <a:cs typeface="Arial" panose="020B0604020202020204" pitchFamily="34" charset="0"/>
              </a:rPr>
              <a:t>EN </a:t>
            </a:r>
            <a:r>
              <a:rPr lang="tr-TR" sz="2000" dirty="0">
                <a:latin typeface="Arial" panose="020B0604020202020204" pitchFamily="34" charset="0"/>
                <a:cs typeface="Arial" panose="020B0604020202020204" pitchFamily="34" charset="0"/>
              </a:rPr>
              <a:t>AZA İNDİRİLMESİ VE ETKİN SORUŞTURULMASI YÖNÜNDE  SON </a:t>
            </a:r>
            <a:r>
              <a:rPr lang="tr-TR" sz="2000" dirty="0" smtClean="0">
                <a:latin typeface="Arial" panose="020B0604020202020204" pitchFamily="34" charset="0"/>
                <a:cs typeface="Arial" panose="020B0604020202020204" pitchFamily="34" charset="0"/>
              </a:rPr>
              <a:t>DÖNEMDE </a:t>
            </a:r>
            <a:r>
              <a:rPr lang="tr-TR" sz="2000" dirty="0">
                <a:latin typeface="Arial" panose="020B0604020202020204" pitchFamily="34" charset="0"/>
                <a:cs typeface="Arial" panose="020B0604020202020204" pitchFamily="34" charset="0"/>
              </a:rPr>
              <a:t>YAPILAN DEĞİŞİKLİKLER</a:t>
            </a:r>
          </a:p>
        </p:txBody>
      </p:sp>
      <p:sp>
        <p:nvSpPr>
          <p:cNvPr id="3" name="İçerik Yer Tutucusu 2"/>
          <p:cNvSpPr>
            <a:spLocks noGrp="1"/>
          </p:cNvSpPr>
          <p:nvPr>
            <p:ph idx="1"/>
          </p:nvPr>
        </p:nvSpPr>
        <p:spPr>
          <a:xfrm>
            <a:off x="324060" y="1825625"/>
            <a:ext cx="8629022" cy="4715852"/>
          </a:xfrm>
        </p:spPr>
        <p:txBody>
          <a:bodyPr>
            <a:normAutofit fontScale="77500" lnSpcReduction="20000"/>
          </a:bodyPr>
          <a:lstStyle/>
          <a:p>
            <a:pPr algn="just">
              <a:lnSpc>
                <a:spcPct val="150000"/>
              </a:lnSpc>
              <a:buFont typeface="Wingdings" panose="05000000000000000000" pitchFamily="2" charset="2"/>
              <a:buChar char="Ø"/>
            </a:pPr>
            <a:r>
              <a:rPr lang="tr-TR" sz="2200" dirty="0">
                <a:latin typeface="Arial" panose="020B0604020202020204" pitchFamily="34" charset="0"/>
                <a:cs typeface="Arial" panose="020B0604020202020204" pitchFamily="34" charset="0"/>
              </a:rPr>
              <a:t>Bunların yanında, fizikî şartların iyileştirilmesi çalışmaları hızla tamamlanarak gözaltı birimleri Avrupa ülkelerine kıyasla en iyi şartlara kavuşturulmuştur. İlaveten, İçişleri Bakanlığı Mülkiye Teftiş Kurulu, Jandarma Genel Komutanlığı ile Emniyet Genel Müdürlüğü Teftiş Kurulu bünyesinde, kolluk hakkındaki insan hakları ihlal iddiaları ile ilgili özel birimler kurulmuş, ihlal iddialarının etkin şekilde soruşturmalarının yapılması yönünde önemli adımlar atılmıştır. </a:t>
            </a:r>
          </a:p>
          <a:p>
            <a:pPr algn="just">
              <a:lnSpc>
                <a:spcPct val="150000"/>
              </a:lnSpc>
              <a:buFont typeface="Wingdings" panose="05000000000000000000" pitchFamily="2" charset="2"/>
              <a:buChar char="Ø"/>
            </a:pPr>
            <a:r>
              <a:rPr lang="tr-TR" sz="2200" dirty="0">
                <a:latin typeface="Arial" panose="020B0604020202020204" pitchFamily="34" charset="0"/>
                <a:cs typeface="Arial" panose="020B0604020202020204" pitchFamily="34" charset="0"/>
              </a:rPr>
              <a:t>Daha  önceki yıllarda yapılan yasal değişiklikler ve Avrupa Birliğine uyum yasalarından sonra kolluk hakkındaki önemli insan hakları ihlal iddiaları ile yolsuzluk iddialarına ilişkin soruşturmalarının doğrudan bağımsız Cumhuriyet savcıları tarafından yerine getirilmesi sağlanmış, adlî soruşturmalarını yapılabilmesi için idarî izin müessesesi bu suçlar bakımından ortadan kaldırılmıştır. </a:t>
            </a:r>
          </a:p>
          <a:p>
            <a:endParaRPr lang="tr-TR" dirty="0"/>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3626067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9992" y="710756"/>
            <a:ext cx="8750151" cy="6051274"/>
          </a:xfrm>
        </p:spPr>
      </p:pic>
      <p:pic>
        <p:nvPicPr>
          <p:cNvPr id="5" name="Resim 4"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6" name="Resim 5"/>
          <p:cNvPicPr/>
          <p:nvPr/>
        </p:nvPicPr>
        <p:blipFill>
          <a:blip r:embed="rId4"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27299012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565219" y="1497204"/>
            <a:ext cx="7913078" cy="4579400"/>
          </a:xfrm>
        </p:spPr>
        <p:txBody>
          <a:bodyPr>
            <a:normAutofit fontScale="92500" lnSpcReduction="10000"/>
          </a:bodyPr>
          <a:lstStyle/>
          <a:p>
            <a:pPr algn="just">
              <a:lnSpc>
                <a:spcPct val="150000"/>
              </a:lnSpc>
            </a:pPr>
            <a:r>
              <a:rPr lang="tr-TR" dirty="0" smtClean="0">
                <a:latin typeface="Arial" panose="020B0604020202020204" pitchFamily="34" charset="0"/>
                <a:cs typeface="Arial" panose="020B0604020202020204" pitchFamily="34" charset="0"/>
              </a:rPr>
              <a:t>                Ancak </a:t>
            </a:r>
            <a:r>
              <a:rPr lang="tr-TR" dirty="0">
                <a:latin typeface="Arial" panose="020B0604020202020204" pitchFamily="34" charset="0"/>
                <a:cs typeface="Arial" panose="020B0604020202020204" pitchFamily="34" charset="0"/>
              </a:rPr>
              <a:t>yukarıda zikredilen gelişmelere rağmen AİHM’nin </a:t>
            </a:r>
            <a:r>
              <a:rPr lang="tr-TR" dirty="0" smtClean="0">
                <a:latin typeface="Arial" panose="020B0604020202020204" pitchFamily="34" charset="0"/>
                <a:cs typeface="Arial" panose="020B0604020202020204" pitchFamily="34" charset="0"/>
              </a:rPr>
              <a:t>verdiği </a:t>
            </a:r>
            <a:r>
              <a:rPr lang="tr-TR" dirty="0">
                <a:latin typeface="Arial" panose="020B0604020202020204" pitchFamily="34" charset="0"/>
                <a:cs typeface="Arial" panose="020B0604020202020204" pitchFamily="34" charset="0"/>
              </a:rPr>
              <a:t>kararlarda Türkiye’de kolluğun işlediği insan hakları ihlallerinin soruşturulması için yeterli bir mekanizma bulunmadığına vurgu yapılmakta, AİHM’nin Türkiye aleyhinde birçok kararı da ülkemizin soruşturma yöntemlerinin Sözleşme’nin 1. ve 3 üncü maddelerini karşılamadığı, kolluğun hatalı uygulamaları konusunda Türkiye tarafından alınan önlemlerin yetersiz olduğu ve etkin olmadığını ifade edilmektedir.</a:t>
            </a:r>
          </a:p>
          <a:p>
            <a:endParaRPr lang="tr-TR" dirty="0"/>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22010210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4060" y="974690"/>
            <a:ext cx="8455688" cy="5657222"/>
          </a:xfrm>
        </p:spPr>
        <p:txBody>
          <a:bodyPr>
            <a:normAutofit fontScale="92500" lnSpcReduction="20000"/>
          </a:bodyPr>
          <a:lstStyle/>
          <a:p>
            <a:pPr algn="just">
              <a:lnSpc>
                <a:spcPct val="150000"/>
              </a:lnSpc>
              <a:buFont typeface="Wingdings" panose="05000000000000000000" pitchFamily="2" charset="2"/>
              <a:buChar char="Ø"/>
            </a:pPr>
            <a:r>
              <a:rPr lang="tr-TR" sz="2400" dirty="0">
                <a:latin typeface="Arial" panose="020B0604020202020204" pitchFamily="34" charset="0"/>
                <a:cs typeface="Arial" panose="020B0604020202020204" pitchFamily="34" charset="0"/>
              </a:rPr>
              <a:t>AİHM’nde Türkiye’nin insan hakları kayıtlarına bakıldığı zaman </a:t>
            </a:r>
            <a:r>
              <a:rPr lang="tr-TR" sz="2400" dirty="0" smtClean="0">
                <a:latin typeface="Arial" panose="020B0604020202020204" pitchFamily="34" charset="0"/>
                <a:cs typeface="Arial" panose="020B0604020202020204" pitchFamily="34" charset="0"/>
              </a:rPr>
              <a:t>1959 </a:t>
            </a:r>
            <a:r>
              <a:rPr lang="tr-TR" sz="2400" dirty="0">
                <a:latin typeface="Arial" panose="020B0604020202020204" pitchFamily="34" charset="0"/>
                <a:cs typeface="Arial" panose="020B0604020202020204" pitchFamily="34" charset="0"/>
              </a:rPr>
              <a:t>ile 2009 yılları arasında AİHM vermiş olduğu mahkumiyet kararlarında birinci sırada yer almaktadır. 1959- 2009 yılları arasında verilen mahkumiyet kararlarının %18 ini Türkiye aleyhine verilen kararlar </a:t>
            </a:r>
            <a:r>
              <a:rPr lang="tr-TR" sz="2400" dirty="0" smtClean="0">
                <a:latin typeface="Arial" panose="020B0604020202020204" pitchFamily="34" charset="0"/>
                <a:cs typeface="Arial" panose="020B0604020202020204" pitchFamily="34" charset="0"/>
              </a:rPr>
              <a:t>oluşturmaktadır</a:t>
            </a:r>
            <a:r>
              <a:rPr lang="tr-TR" sz="2400" dirty="0">
                <a:latin typeface="Arial" panose="020B0604020202020204" pitchFamily="34" charset="0"/>
                <a:cs typeface="Arial" panose="020B0604020202020204" pitchFamily="34" charset="0"/>
              </a:rPr>
              <a:t>. </a:t>
            </a:r>
            <a:endParaRPr lang="tr-TR" sz="2400" dirty="0" smtClean="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Ø"/>
            </a:pPr>
            <a:r>
              <a:rPr lang="tr-TR" sz="2400" dirty="0">
                <a:latin typeface="Arial" panose="020B0604020202020204" pitchFamily="34" charset="0"/>
                <a:cs typeface="Arial" panose="020B0604020202020204" pitchFamily="34" charset="0"/>
              </a:rPr>
              <a:t>2009 yılı AİHM istatistiklerine göre AİHM 1504 mahkumiyet kararı vermiş ve bu kararlardan 341’i Türkiye aleyhine verilmiştir. Türkiye aleyhine verilen kararlardan 35’i etkili ve yeterli olmayan soruşturma nedeniyle </a:t>
            </a:r>
            <a:r>
              <a:rPr lang="tr-TR" sz="2400" dirty="0" smtClean="0">
                <a:latin typeface="Arial" panose="020B0604020202020204" pitchFamily="34" charset="0"/>
                <a:cs typeface="Arial" panose="020B0604020202020204" pitchFamily="34" charset="0"/>
              </a:rPr>
              <a:t>verilmiştir. </a:t>
            </a:r>
            <a:r>
              <a:rPr lang="tr-TR" sz="2400" dirty="0">
                <a:latin typeface="Arial" panose="020B0604020202020204" pitchFamily="34" charset="0"/>
                <a:cs typeface="Arial" panose="020B0604020202020204" pitchFamily="34" charset="0"/>
              </a:rPr>
              <a:t>Ayrıca mahkeme, mevcut şikayet sisteminin ve prosedürünün AİHS’nin 1. ve 3. maddelerini karşılamada yetersiz olduğundan bahsetmiş ve Türkiye aleyhine kararlar vermiştir. </a:t>
            </a:r>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23875105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4178" y="1278200"/>
            <a:ext cx="7886700" cy="1461283"/>
          </a:xfrm>
        </p:spPr>
        <p:txBody>
          <a:bodyPr>
            <a:noAutofit/>
          </a:bodyPr>
          <a:lstStyle/>
          <a:p>
            <a:r>
              <a:rPr lang="tr-TR" sz="3000" dirty="0" smtClean="0">
                <a:latin typeface="Arial" panose="020B0604020202020204" pitchFamily="34" charset="0"/>
                <a:cs typeface="Arial" panose="020B0604020202020204" pitchFamily="34" charset="0"/>
              </a:rPr>
              <a:t>Avrupa İnsan Hakları Mahkemesinin Geliştirdiği  Kolluk Hakkındaki iddiaların soruşturmasına ilişkin geliştirdiği  (5)  prensip</a:t>
            </a:r>
            <a:endParaRPr lang="tr-TR" sz="3000" dirty="0">
              <a:latin typeface="Arial" panose="020B0604020202020204" pitchFamily="34" charset="0"/>
              <a:cs typeface="Arial" panose="020B0604020202020204" pitchFamily="34" charset="0"/>
            </a:endParaRPr>
          </a:p>
        </p:txBody>
      </p:sp>
      <p:sp>
        <p:nvSpPr>
          <p:cNvPr id="3" name="Metin Yer Tutucusu 2"/>
          <p:cNvSpPr>
            <a:spLocks noGrp="1"/>
          </p:cNvSpPr>
          <p:nvPr>
            <p:ph type="body" idx="1"/>
          </p:nvPr>
        </p:nvSpPr>
        <p:spPr>
          <a:xfrm>
            <a:off x="623888" y="2708032"/>
            <a:ext cx="7886700" cy="3381619"/>
          </a:xfrm>
        </p:spPr>
        <p:txBody>
          <a:bodyPr/>
          <a:lstStyle/>
          <a:p>
            <a:endParaRPr lang="tr-TR" dirty="0" smtClean="0"/>
          </a:p>
          <a:p>
            <a:pPr marL="342900" indent="-342900">
              <a:buFont typeface="Wingdings" panose="05000000000000000000" pitchFamily="2" charset="2"/>
              <a:buChar char="Ø"/>
            </a:pPr>
            <a:r>
              <a:rPr lang="tr-TR" dirty="0" smtClean="0">
                <a:solidFill>
                  <a:schemeClr val="tx1"/>
                </a:solidFill>
                <a:latin typeface="Arial" panose="020B0604020202020204" pitchFamily="34" charset="0"/>
                <a:cs typeface="Arial" panose="020B0604020202020204" pitchFamily="34" charset="0"/>
              </a:rPr>
              <a:t>Bağımsızlık </a:t>
            </a:r>
            <a:endParaRPr lang="tr-TR" dirty="0">
              <a:solidFill>
                <a:schemeClr val="tx1"/>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tr-TR" dirty="0" smtClean="0">
                <a:solidFill>
                  <a:schemeClr val="tx1"/>
                </a:solidFill>
                <a:latin typeface="Arial" panose="020B0604020202020204" pitchFamily="34" charset="0"/>
                <a:cs typeface="Arial" panose="020B0604020202020204" pitchFamily="34" charset="0"/>
              </a:rPr>
              <a:t>Mağdurun katılımı</a:t>
            </a:r>
          </a:p>
          <a:p>
            <a:pPr marL="342900" indent="-342900">
              <a:buFont typeface="Wingdings" panose="05000000000000000000" pitchFamily="2" charset="2"/>
              <a:buChar char="Ø"/>
            </a:pPr>
            <a:r>
              <a:rPr lang="tr-TR" dirty="0" smtClean="0">
                <a:solidFill>
                  <a:schemeClr val="tx1"/>
                </a:solidFill>
                <a:latin typeface="Arial" panose="020B0604020202020204" pitchFamily="34" charset="0"/>
                <a:cs typeface="Arial" panose="020B0604020202020204" pitchFamily="34" charset="0"/>
              </a:rPr>
              <a:t>Yeterlilik</a:t>
            </a:r>
            <a:endParaRPr lang="tr-TR" dirty="0">
              <a:solidFill>
                <a:schemeClr val="tx1"/>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tr-TR" dirty="0" smtClean="0">
                <a:solidFill>
                  <a:schemeClr val="tx1"/>
                </a:solidFill>
                <a:latin typeface="Arial" panose="020B0604020202020204" pitchFamily="34" charset="0"/>
                <a:cs typeface="Arial" panose="020B0604020202020204" pitchFamily="34" charset="0"/>
              </a:rPr>
              <a:t>Zamanlılık</a:t>
            </a:r>
            <a:endParaRPr lang="tr-TR" dirty="0">
              <a:solidFill>
                <a:schemeClr val="tx1"/>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tr-TR" dirty="0" smtClean="0">
                <a:solidFill>
                  <a:schemeClr val="tx1"/>
                </a:solidFill>
                <a:latin typeface="Arial" panose="020B0604020202020204" pitchFamily="34" charset="0"/>
                <a:cs typeface="Arial" panose="020B0604020202020204" pitchFamily="34" charset="0"/>
              </a:rPr>
              <a:t>Sivil gözetim</a:t>
            </a:r>
          </a:p>
          <a:p>
            <a:pPr marL="342900" indent="-342900">
              <a:buFontTx/>
              <a:buChar char="-"/>
            </a:pPr>
            <a:endParaRPr lang="tr-TR" dirty="0" smtClean="0"/>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40347164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54205" y="830317"/>
            <a:ext cx="8478296" cy="5721208"/>
          </a:xfrm>
        </p:spPr>
        <p:txBody>
          <a:bodyPr>
            <a:normAutofit fontScale="85000" lnSpcReduction="10000"/>
          </a:bodyPr>
          <a:lstStyle/>
          <a:p>
            <a:endParaRPr lang="tr-TR" dirty="0" smtClean="0"/>
          </a:p>
          <a:p>
            <a:pPr algn="just"/>
            <a:r>
              <a:rPr lang="tr-TR" dirty="0" smtClean="0"/>
              <a:t>	</a:t>
            </a:r>
          </a:p>
          <a:p>
            <a:pPr marL="342900" indent="-342900" algn="just">
              <a:lnSpc>
                <a:spcPct val="150000"/>
              </a:lnSpc>
              <a:buFont typeface="Wingdings" panose="05000000000000000000" pitchFamily="2" charset="2"/>
              <a:buChar char="Ø"/>
            </a:pPr>
            <a:r>
              <a:rPr lang="tr-TR" dirty="0" smtClean="0">
                <a:solidFill>
                  <a:schemeClr val="tx1"/>
                </a:solidFill>
                <a:latin typeface="Arial" panose="020B0604020202020204" pitchFamily="34" charset="0"/>
                <a:cs typeface="Arial" panose="020B0604020202020204" pitchFamily="34" charset="0"/>
              </a:rPr>
              <a:t>Kolluk </a:t>
            </a:r>
            <a:r>
              <a:rPr lang="tr-TR" dirty="0">
                <a:solidFill>
                  <a:schemeClr val="tx1"/>
                </a:solidFill>
                <a:latin typeface="Arial" panose="020B0604020202020204" pitchFamily="34" charset="0"/>
                <a:cs typeface="Arial" panose="020B0604020202020204" pitchFamily="34" charset="0"/>
              </a:rPr>
              <a:t>kuvvetlerinin sivil gözetimi ile ilgili olarak </a:t>
            </a:r>
            <a:r>
              <a:rPr lang="tr-TR" dirty="0" smtClean="0">
                <a:solidFill>
                  <a:schemeClr val="tx1"/>
                </a:solidFill>
                <a:latin typeface="Arial" panose="020B0604020202020204" pitchFamily="34" charset="0"/>
                <a:cs typeface="Arial" panose="020B0604020202020204" pitchFamily="34" charset="0"/>
              </a:rPr>
              <a:t>“</a:t>
            </a:r>
            <a:r>
              <a:rPr lang="tr-TR" dirty="0">
                <a:solidFill>
                  <a:schemeClr val="tx1"/>
                </a:solidFill>
                <a:latin typeface="Arial" panose="020B0604020202020204" pitchFamily="34" charset="0"/>
                <a:cs typeface="Arial" panose="020B0604020202020204" pitchFamily="34" charset="0"/>
              </a:rPr>
              <a:t>kolluk şikayet sistemi” , AB ile yürütülen katılım müzakereleri çerçevesinde siyasi kriterler ve 23 numaralı Yargı ve Temel Haklar Faslı kapsamında ele alınmaktadır. </a:t>
            </a:r>
            <a:endParaRPr lang="tr-TR" dirty="0" smtClean="0">
              <a:solidFill>
                <a:schemeClr val="tx1"/>
              </a:solidFill>
              <a:latin typeface="Arial" panose="020B0604020202020204" pitchFamily="34" charset="0"/>
              <a:cs typeface="Arial" panose="020B0604020202020204" pitchFamily="34" charset="0"/>
            </a:endParaRPr>
          </a:p>
          <a:p>
            <a:pPr algn="just">
              <a:lnSpc>
                <a:spcPct val="150000"/>
              </a:lnSpc>
            </a:pPr>
            <a:endParaRPr lang="tr-TR" dirty="0" smtClean="0">
              <a:solidFill>
                <a:schemeClr val="tx1"/>
              </a:solidFill>
              <a:latin typeface="Arial" panose="020B0604020202020204" pitchFamily="34" charset="0"/>
              <a:cs typeface="Arial" panose="020B0604020202020204" pitchFamily="34" charset="0"/>
            </a:endParaRPr>
          </a:p>
          <a:p>
            <a:pPr marL="342900" indent="-342900" algn="just">
              <a:lnSpc>
                <a:spcPct val="150000"/>
              </a:lnSpc>
              <a:buFont typeface="Wingdings" panose="05000000000000000000" pitchFamily="2" charset="2"/>
              <a:buChar char="Ø"/>
            </a:pPr>
            <a:r>
              <a:rPr lang="tr-TR" dirty="0" smtClean="0">
                <a:solidFill>
                  <a:schemeClr val="tx1"/>
                </a:solidFill>
                <a:latin typeface="Arial" panose="020B0604020202020204" pitchFamily="34" charset="0"/>
                <a:cs typeface="Arial" panose="020B0604020202020204" pitchFamily="34" charset="0"/>
              </a:rPr>
              <a:t>Bunun </a:t>
            </a:r>
            <a:r>
              <a:rPr lang="tr-TR" dirty="0">
                <a:solidFill>
                  <a:schemeClr val="tx1"/>
                </a:solidFill>
                <a:latin typeface="Arial" panose="020B0604020202020204" pitchFamily="34" charset="0"/>
                <a:cs typeface="Arial" panose="020B0604020202020204" pitchFamily="34" charset="0"/>
              </a:rPr>
              <a:t>yanı sıra, Kolluk Gözetim Komisyonunun kurulması; Türkiye Cumhuriyeti vatandaşlarına yönelik olarak uygulanan </a:t>
            </a:r>
            <a:r>
              <a:rPr lang="tr-TR" dirty="0" err="1">
                <a:solidFill>
                  <a:schemeClr val="tx1"/>
                </a:solidFill>
                <a:latin typeface="Arial" panose="020B0604020202020204" pitchFamily="34" charset="0"/>
                <a:cs typeface="Arial" panose="020B0604020202020204" pitchFamily="34" charset="0"/>
              </a:rPr>
              <a:t>Schengen</a:t>
            </a:r>
            <a:r>
              <a:rPr lang="tr-TR" dirty="0">
                <a:solidFill>
                  <a:schemeClr val="tx1"/>
                </a:solidFill>
                <a:latin typeface="Arial" panose="020B0604020202020204" pitchFamily="34" charset="0"/>
                <a:cs typeface="Arial" panose="020B0604020202020204" pitchFamily="34" charset="0"/>
              </a:rPr>
              <a:t> vizesinin kaldırılması veya vize muafiyetinin getirilmesi amacıyla başlatılan Vize Serbestisi Diyaloğu kapsamında yerine getirmemiz gereken 72 yükümlülükten biri </a:t>
            </a:r>
            <a:r>
              <a:rPr lang="tr-TR" dirty="0" smtClean="0">
                <a:solidFill>
                  <a:schemeClr val="tx1"/>
                </a:solidFill>
                <a:latin typeface="Arial" panose="020B0604020202020204" pitchFamily="34" charset="0"/>
                <a:cs typeface="Arial" panose="020B0604020202020204" pitchFamily="34" charset="0"/>
              </a:rPr>
              <a:t>olduğu görülmektedir.</a:t>
            </a:r>
            <a:endParaRPr lang="tr-TR" dirty="0">
              <a:solidFill>
                <a:schemeClr val="tx1"/>
              </a:solidFill>
              <a:latin typeface="Arial" panose="020B0604020202020204" pitchFamily="34" charset="0"/>
              <a:cs typeface="Arial" panose="020B0604020202020204" pitchFamily="34" charset="0"/>
            </a:endParaRPr>
          </a:p>
          <a:p>
            <a:r>
              <a:rPr lang="tr-TR" dirty="0">
                <a:solidFill>
                  <a:schemeClr val="tx1"/>
                </a:solidFill>
              </a:rPr>
              <a:t> </a:t>
            </a:r>
          </a:p>
          <a:p>
            <a:pPr marL="342900" indent="-342900">
              <a:buFontTx/>
              <a:buChar char="-"/>
            </a:pPr>
            <a:endParaRPr lang="tr-TR" dirty="0" smtClean="0"/>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13986911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8005" y="740290"/>
            <a:ext cx="7886700" cy="1737360"/>
          </a:xfrm>
        </p:spPr>
        <p:txBody>
          <a:bodyPr>
            <a:normAutofit/>
          </a:bodyPr>
          <a:lstStyle/>
          <a:p>
            <a:pPr algn="ctr"/>
            <a:r>
              <a:rPr lang="tr-TR" sz="3000" dirty="0" smtClean="0">
                <a:latin typeface="Arial" panose="020B0604020202020204" pitchFamily="34" charset="0"/>
                <a:cs typeface="Arial" panose="020B0604020202020204" pitchFamily="34" charset="0"/>
              </a:rPr>
              <a:t>BAĞIMSIZ </a:t>
            </a:r>
            <a:r>
              <a:rPr lang="tr-TR" sz="3000" dirty="0">
                <a:latin typeface="Arial" panose="020B0604020202020204" pitchFamily="34" charset="0"/>
                <a:cs typeface="Arial" panose="020B0604020202020204" pitchFamily="34" charset="0"/>
              </a:rPr>
              <a:t>POLİS ŞİKÂYETLERİ KOMİSYONU VE TÜRK ULUSAL POLİS VE JANDARMASI İÇİN ŞİKÂYET SİSTEMİ”  EŞLEŞTİRME </a:t>
            </a:r>
            <a:r>
              <a:rPr lang="tr-TR" sz="3000" dirty="0" smtClean="0">
                <a:latin typeface="Arial" panose="020B0604020202020204" pitchFamily="34" charset="0"/>
                <a:cs typeface="Arial" panose="020B0604020202020204" pitchFamily="34" charset="0"/>
              </a:rPr>
              <a:t>PROJESİ</a:t>
            </a:r>
            <a:endParaRPr lang="tr-TR" sz="3000" dirty="0">
              <a:latin typeface="Arial" panose="020B0604020202020204" pitchFamily="34" charset="0"/>
              <a:cs typeface="Arial" panose="020B0604020202020204" pitchFamily="34" charset="0"/>
            </a:endParaRPr>
          </a:p>
        </p:txBody>
      </p:sp>
      <p:sp>
        <p:nvSpPr>
          <p:cNvPr id="3" name="Metin Yer Tutucusu 2"/>
          <p:cNvSpPr>
            <a:spLocks noGrp="1"/>
          </p:cNvSpPr>
          <p:nvPr>
            <p:ph type="body" idx="1"/>
          </p:nvPr>
        </p:nvSpPr>
        <p:spPr>
          <a:xfrm>
            <a:off x="388005" y="2310939"/>
            <a:ext cx="8338988" cy="4150151"/>
          </a:xfrm>
        </p:spPr>
        <p:txBody>
          <a:bodyPr>
            <a:normAutofit fontScale="85000" lnSpcReduction="20000"/>
          </a:bodyPr>
          <a:lstStyle/>
          <a:p>
            <a:r>
              <a:rPr lang="tr-TR" dirty="0" smtClean="0"/>
              <a:t>	</a:t>
            </a:r>
          </a:p>
          <a:p>
            <a:pPr algn="just">
              <a:lnSpc>
                <a:spcPct val="150000"/>
              </a:lnSpc>
            </a:pPr>
            <a:r>
              <a:rPr lang="tr-TR" dirty="0">
                <a:latin typeface="Arial" panose="020B0604020202020204" pitchFamily="34" charset="0"/>
                <a:cs typeface="Arial" panose="020B0604020202020204" pitchFamily="34" charset="0"/>
              </a:rPr>
              <a:t>	</a:t>
            </a:r>
            <a:r>
              <a:rPr lang="tr-TR" dirty="0" smtClean="0">
                <a:solidFill>
                  <a:schemeClr val="tx1"/>
                </a:solidFill>
                <a:latin typeface="Arial" panose="020B0604020202020204" pitchFamily="34" charset="0"/>
                <a:cs typeface="Arial" panose="020B0604020202020204" pitchFamily="34" charset="0"/>
              </a:rPr>
              <a:t>2005 </a:t>
            </a:r>
            <a:r>
              <a:rPr lang="tr-TR" dirty="0">
                <a:solidFill>
                  <a:schemeClr val="tx1"/>
                </a:solidFill>
                <a:latin typeface="Arial" panose="020B0604020202020204" pitchFamily="34" charset="0"/>
                <a:cs typeface="Arial" panose="020B0604020202020204" pitchFamily="34" charset="0"/>
              </a:rPr>
              <a:t>yılı Türkiye-AB mali işbirliği programı kapsamında kabul edilip yürürlüğe </a:t>
            </a:r>
            <a:r>
              <a:rPr lang="tr-TR" dirty="0" smtClean="0">
                <a:solidFill>
                  <a:schemeClr val="tx1"/>
                </a:solidFill>
                <a:latin typeface="Arial" panose="020B0604020202020204" pitchFamily="34" charset="0"/>
                <a:cs typeface="Arial" panose="020B0604020202020204" pitchFamily="34" charset="0"/>
              </a:rPr>
              <a:t>konulmuştur.</a:t>
            </a:r>
          </a:p>
          <a:p>
            <a:pPr algn="just">
              <a:lnSpc>
                <a:spcPct val="150000"/>
              </a:lnSpc>
            </a:pPr>
            <a:r>
              <a:rPr lang="tr-TR" dirty="0">
                <a:solidFill>
                  <a:schemeClr val="tx1"/>
                </a:solidFill>
                <a:latin typeface="Arial" panose="020B0604020202020204" pitchFamily="34" charset="0"/>
                <a:cs typeface="Arial" panose="020B0604020202020204" pitchFamily="34" charset="0"/>
              </a:rPr>
              <a:t>	</a:t>
            </a:r>
            <a:r>
              <a:rPr lang="tr-TR" dirty="0" smtClean="0">
                <a:solidFill>
                  <a:schemeClr val="tx1"/>
                </a:solidFill>
                <a:latin typeface="Arial" panose="020B0604020202020204" pitchFamily="34" charset="0"/>
                <a:cs typeface="Arial" panose="020B0604020202020204" pitchFamily="34" charset="0"/>
              </a:rPr>
              <a:t>Kolluğa </a:t>
            </a:r>
            <a:r>
              <a:rPr lang="tr-TR" dirty="0">
                <a:solidFill>
                  <a:schemeClr val="tx1"/>
                </a:solidFill>
                <a:latin typeface="Arial" panose="020B0604020202020204" pitchFamily="34" charset="0"/>
                <a:cs typeface="Arial" panose="020B0604020202020204" pitchFamily="34" charset="0"/>
              </a:rPr>
              <a:t>yönelik şikayetler için bağımsız ve etkin bir şikayet sistemi kurulması konusuna 2005 Katılım Ortaklığı Belgesinin 3.1 </a:t>
            </a:r>
            <a:r>
              <a:rPr lang="tr-TR" b="1" dirty="0">
                <a:solidFill>
                  <a:schemeClr val="tx1"/>
                </a:solidFill>
                <a:latin typeface="Arial" panose="020B0604020202020204" pitchFamily="34" charset="0"/>
                <a:cs typeface="Arial" panose="020B0604020202020204" pitchFamily="34" charset="0"/>
              </a:rPr>
              <a:t>Kısa Vadeli Öncelikler </a:t>
            </a:r>
            <a:r>
              <a:rPr lang="tr-TR" dirty="0">
                <a:solidFill>
                  <a:schemeClr val="tx1"/>
                </a:solidFill>
                <a:latin typeface="Arial" panose="020B0604020202020204" pitchFamily="34" charset="0"/>
                <a:cs typeface="Arial" panose="020B0604020202020204" pitchFamily="34" charset="0"/>
              </a:rPr>
              <a:t>başlığı altında da yer verilmiş</a:t>
            </a:r>
            <a:r>
              <a:rPr lang="tr-TR" b="1" dirty="0">
                <a:solidFill>
                  <a:schemeClr val="tx1"/>
                </a:solidFill>
                <a:latin typeface="Arial" panose="020B0604020202020204" pitchFamily="34" charset="0"/>
                <a:cs typeface="Arial" panose="020B0604020202020204" pitchFamily="34" charset="0"/>
              </a:rPr>
              <a:t>, “Polis ve Jandarmanın daha fazla hesap verebilirliğini sağlamak amacıyla bağımsız ve etkin bir şikayet sistemi kurulması, modern soruşturma teknikleri ve suç önleme stratejilerinin kullanılmasının geliştirilmesi”</a:t>
            </a:r>
            <a:r>
              <a:rPr lang="tr-TR" dirty="0">
                <a:solidFill>
                  <a:schemeClr val="tx1"/>
                </a:solidFill>
                <a:latin typeface="Arial" panose="020B0604020202020204" pitchFamily="34" charset="0"/>
                <a:cs typeface="Arial" panose="020B0604020202020204" pitchFamily="34" charset="0"/>
              </a:rPr>
              <a:t> </a:t>
            </a:r>
            <a:r>
              <a:rPr lang="tr-TR" dirty="0" smtClean="0">
                <a:solidFill>
                  <a:schemeClr val="tx1"/>
                </a:solidFill>
                <a:latin typeface="Arial" panose="020B0604020202020204" pitchFamily="34" charset="0"/>
                <a:cs typeface="Arial" panose="020B0604020202020204" pitchFamily="34" charset="0"/>
              </a:rPr>
              <a:t>ifadesine yer verilmiştir.</a:t>
            </a:r>
            <a:endParaRPr lang="tr-TR" dirty="0">
              <a:solidFill>
                <a:schemeClr val="tx1"/>
              </a:solidFill>
              <a:latin typeface="Arial" panose="020B0604020202020204" pitchFamily="34" charset="0"/>
              <a:cs typeface="Arial" panose="020B0604020202020204" pitchFamily="34" charset="0"/>
            </a:endParaRPr>
          </a:p>
          <a:p>
            <a:pPr algn="just"/>
            <a:endParaRPr lang="tr-TR" dirty="0"/>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8740529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4875" y="1065891"/>
            <a:ext cx="7886700" cy="1387367"/>
          </a:xfrm>
        </p:spPr>
        <p:txBody>
          <a:bodyPr>
            <a:noAutofit/>
          </a:bodyPr>
          <a:lstStyle/>
          <a:p>
            <a:pPr algn="ctr"/>
            <a:r>
              <a:rPr lang="tr-TR" sz="3000" dirty="0">
                <a:latin typeface="Arial" panose="020B0604020202020204" pitchFamily="34" charset="0"/>
                <a:cs typeface="Arial" panose="020B0604020202020204" pitchFamily="34" charset="0"/>
              </a:rPr>
              <a:t>BAĞIMSIZ POLİS ŞİKÂYETLERİ KOMİSYONU VE TÜRK ULUSAL POLİS VE JANDARMASI İÇİN ŞİKÂYET </a:t>
            </a:r>
            <a:r>
              <a:rPr lang="tr-TR" sz="3000" dirty="0" smtClean="0">
                <a:latin typeface="Arial" panose="020B0604020202020204" pitchFamily="34" charset="0"/>
                <a:cs typeface="Arial" panose="020B0604020202020204" pitchFamily="34" charset="0"/>
              </a:rPr>
              <a:t>SİSTEMİ  </a:t>
            </a:r>
            <a:r>
              <a:rPr lang="tr-TR" sz="3000" dirty="0">
                <a:latin typeface="Arial" panose="020B0604020202020204" pitchFamily="34" charset="0"/>
                <a:cs typeface="Arial" panose="020B0604020202020204" pitchFamily="34" charset="0"/>
              </a:rPr>
              <a:t>EŞLEŞTİRME </a:t>
            </a:r>
            <a:r>
              <a:rPr lang="tr-TR" sz="3000" dirty="0" smtClean="0">
                <a:latin typeface="Arial" panose="020B0604020202020204" pitchFamily="34" charset="0"/>
                <a:cs typeface="Arial" panose="020B0604020202020204" pitchFamily="34" charset="0"/>
              </a:rPr>
              <a:t>PROJESİ</a:t>
            </a:r>
            <a:endParaRPr lang="tr-TR" sz="3000" dirty="0">
              <a:latin typeface="Arial" panose="020B0604020202020204" pitchFamily="34" charset="0"/>
              <a:cs typeface="Arial" panose="020B0604020202020204" pitchFamily="34" charset="0"/>
            </a:endParaRPr>
          </a:p>
        </p:txBody>
      </p:sp>
      <p:sp>
        <p:nvSpPr>
          <p:cNvPr id="3" name="Metin Yer Tutucusu 2"/>
          <p:cNvSpPr>
            <a:spLocks noGrp="1"/>
          </p:cNvSpPr>
          <p:nvPr>
            <p:ph type="body" idx="1"/>
          </p:nvPr>
        </p:nvSpPr>
        <p:spPr>
          <a:xfrm>
            <a:off x="173334" y="2774731"/>
            <a:ext cx="8794820" cy="3897374"/>
          </a:xfrm>
        </p:spPr>
        <p:txBody>
          <a:bodyPr>
            <a:normAutofit fontScale="62500" lnSpcReduction="20000"/>
          </a:bodyPr>
          <a:lstStyle/>
          <a:p>
            <a:pPr>
              <a:lnSpc>
                <a:spcPct val="150000"/>
              </a:lnSpc>
            </a:pPr>
            <a:r>
              <a:rPr lang="tr-TR" dirty="0">
                <a:solidFill>
                  <a:schemeClr val="tx1"/>
                </a:solidFill>
                <a:latin typeface="Arial" panose="020B0604020202020204" pitchFamily="34" charset="0"/>
                <a:cs typeface="Arial" panose="020B0604020202020204" pitchFamily="34" charset="0"/>
              </a:rPr>
              <a:t>Sonuç olarak  “Bağımsız Kolluk Şikâyet Mekanizması Projesi”</a:t>
            </a:r>
          </a:p>
          <a:p>
            <a:pPr>
              <a:lnSpc>
                <a:spcPct val="150000"/>
              </a:lnSpc>
            </a:pPr>
            <a:r>
              <a:rPr lang="tr-TR" dirty="0">
                <a:solidFill>
                  <a:schemeClr val="tx1"/>
                </a:solidFill>
                <a:latin typeface="Arial" panose="020B0604020202020204" pitchFamily="34" charset="0"/>
                <a:cs typeface="Arial" panose="020B0604020202020204" pitchFamily="34" charset="0"/>
              </a:rPr>
              <a:t>1- Öncelikle projenin hükümetimizin işkenceye sıfır tolerans politikasını destekleyecek nitelikte olduğu,</a:t>
            </a:r>
          </a:p>
          <a:p>
            <a:pPr>
              <a:lnSpc>
                <a:spcPct val="150000"/>
              </a:lnSpc>
            </a:pPr>
            <a:r>
              <a:rPr lang="tr-TR" dirty="0">
                <a:solidFill>
                  <a:schemeClr val="tx1"/>
                </a:solidFill>
                <a:latin typeface="Arial" panose="020B0604020202020204" pitchFamily="34" charset="0"/>
                <a:cs typeface="Arial" panose="020B0604020202020204" pitchFamily="34" charset="0"/>
              </a:rPr>
              <a:t>2- Ülkemiz genelinde kolluk şikâyetlerinin değerlendirilmesinde oluşturulacak merkezi bir otorite ile uygulama birliğinin sağlanacağı,</a:t>
            </a:r>
          </a:p>
          <a:p>
            <a:pPr>
              <a:lnSpc>
                <a:spcPct val="150000"/>
              </a:lnSpc>
            </a:pPr>
            <a:r>
              <a:rPr lang="tr-TR" dirty="0">
                <a:solidFill>
                  <a:schemeClr val="tx1"/>
                </a:solidFill>
                <a:latin typeface="Arial" panose="020B0604020202020204" pitchFamily="34" charset="0"/>
                <a:cs typeface="Arial" panose="020B0604020202020204" pitchFamily="34" charset="0"/>
              </a:rPr>
              <a:t>3-  Proje çerçevesinde oluşturulacak veri tabanı ile ileriye dönük politikalar geliştirilebileceği, </a:t>
            </a:r>
          </a:p>
          <a:p>
            <a:pPr>
              <a:lnSpc>
                <a:spcPct val="150000"/>
              </a:lnSpc>
            </a:pPr>
            <a:r>
              <a:rPr lang="tr-TR" dirty="0">
                <a:solidFill>
                  <a:schemeClr val="tx1"/>
                </a:solidFill>
                <a:latin typeface="Arial" panose="020B0604020202020204" pitchFamily="34" charset="0"/>
                <a:cs typeface="Arial" panose="020B0604020202020204" pitchFamily="34" charset="0"/>
              </a:rPr>
              <a:t>4- Kolluk hizmetlerinin hesap verebilirliği, etkinliği ve saydamlığını sağlayacağı,</a:t>
            </a:r>
          </a:p>
          <a:p>
            <a:pPr>
              <a:lnSpc>
                <a:spcPct val="150000"/>
              </a:lnSpc>
            </a:pPr>
            <a:r>
              <a:rPr lang="tr-TR" dirty="0">
                <a:solidFill>
                  <a:schemeClr val="tx1"/>
                </a:solidFill>
                <a:latin typeface="Arial" panose="020B0604020202020204" pitchFamily="34" charset="0"/>
                <a:cs typeface="Arial" panose="020B0604020202020204" pitchFamily="34" charset="0"/>
              </a:rPr>
              <a:t>5- Kolluğa yönelik güvenin artmasına katkı sağlayacağı düşüncesiyle 2005 yılı Türkiye-AB mali işbirliği programı kapsamında kabul edilip yürürlüğe konulmuş bir projedir. </a:t>
            </a:r>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4956541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4875" y="1287708"/>
            <a:ext cx="7886700" cy="1279647"/>
          </a:xfrm>
        </p:spPr>
        <p:txBody>
          <a:bodyPr>
            <a:noAutofit/>
          </a:bodyPr>
          <a:lstStyle/>
          <a:p>
            <a:pPr algn="ctr"/>
            <a:r>
              <a:rPr lang="tr-TR" sz="3600" b="1" dirty="0" smtClean="0">
                <a:latin typeface="Times New Roman" panose="02020603050405020304" pitchFamily="18" charset="0"/>
                <a:cs typeface="Times New Roman" panose="02020603050405020304" pitchFamily="18" charset="0"/>
              </a:rPr>
              <a:t>   </a:t>
            </a:r>
            <a:r>
              <a:rPr lang="tr-TR" sz="3000" dirty="0" smtClean="0">
                <a:latin typeface="Arial" panose="020B0604020202020204" pitchFamily="34" charset="0"/>
                <a:cs typeface="Arial" panose="020B0604020202020204" pitchFamily="34" charset="0"/>
              </a:rPr>
              <a:t>BAĞIMSIZ POLİS ŞİKÂYETLERİ KOMİSYONU VE TÜRK ULUSAL POLİS VE JANDARMASI İÇİN ŞİKÂYET SİSTEMİ” EŞLEŞTİRME PROJESİ</a:t>
            </a:r>
            <a:endParaRPr lang="tr-TR" sz="3000" dirty="0">
              <a:latin typeface="Arial" panose="020B0604020202020204" pitchFamily="34" charset="0"/>
              <a:cs typeface="Arial" panose="020B0604020202020204" pitchFamily="34" charset="0"/>
            </a:endParaRPr>
          </a:p>
        </p:txBody>
      </p:sp>
      <p:sp>
        <p:nvSpPr>
          <p:cNvPr id="3" name="Metin Yer Tutucusu 2"/>
          <p:cNvSpPr>
            <a:spLocks noGrp="1"/>
          </p:cNvSpPr>
          <p:nvPr>
            <p:ph type="body" idx="1"/>
          </p:nvPr>
        </p:nvSpPr>
        <p:spPr>
          <a:xfrm>
            <a:off x="623888" y="3376247"/>
            <a:ext cx="7886700" cy="2713404"/>
          </a:xfrm>
        </p:spPr>
        <p:txBody>
          <a:bodyPr>
            <a:normAutofit fontScale="92500" lnSpcReduction="20000"/>
          </a:bodyPr>
          <a:lstStyle/>
          <a:p>
            <a:pPr lvl="0" algn="just">
              <a:lnSpc>
                <a:spcPct val="150000"/>
              </a:lnSpc>
            </a:pPr>
            <a:r>
              <a:rPr lang="tr-TR" b="1" dirty="0" smtClean="0"/>
              <a:t>	</a:t>
            </a:r>
            <a:r>
              <a:rPr lang="tr-TR" b="1" u="sng" dirty="0" smtClean="0">
                <a:solidFill>
                  <a:schemeClr val="tx1"/>
                </a:solidFill>
                <a:latin typeface="Arial" panose="020B0604020202020204" pitchFamily="34" charset="0"/>
                <a:cs typeface="Arial" panose="020B0604020202020204" pitchFamily="34" charset="0"/>
              </a:rPr>
              <a:t>Amacı,</a:t>
            </a:r>
            <a:r>
              <a:rPr lang="tr-TR" dirty="0" smtClean="0">
                <a:solidFill>
                  <a:schemeClr val="tx1"/>
                </a:solidFill>
                <a:latin typeface="Arial" panose="020B0604020202020204" pitchFamily="34" charset="0"/>
                <a:cs typeface="Arial" panose="020B0604020202020204" pitchFamily="34" charset="0"/>
              </a:rPr>
              <a:t> kolluk hakkındaki şikâyetlerin incelenmesi, izlenmesi ve sonuçlandırılmasını sağlayan mevcut mekanizmaların daha etkili ve seri işlemesini temin etmek, ayrıca kolluk şikâyetlerinde saydamlığı sağlamak sureti ile kolluk kuvvetlerimizin töhmet altında kalmalarını önlemek olarak belirlenmiştir.</a:t>
            </a:r>
          </a:p>
          <a:p>
            <a:endParaRPr lang="tr-TR" dirty="0" smtClean="0">
              <a:solidFill>
                <a:schemeClr val="tx1"/>
              </a:solidFill>
            </a:endParaRPr>
          </a:p>
          <a:p>
            <a:pPr marL="342900" indent="-342900">
              <a:buFontTx/>
              <a:buChar char="-"/>
            </a:pPr>
            <a:endParaRPr lang="tr-TR" dirty="0"/>
          </a:p>
          <a:p>
            <a:endParaRPr lang="tr-TR" dirty="0"/>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710047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3888" y="580104"/>
            <a:ext cx="7886700" cy="766916"/>
          </a:xfrm>
        </p:spPr>
        <p:txBody>
          <a:bodyPr>
            <a:normAutofit/>
          </a:bodyPr>
          <a:lstStyle/>
          <a:p>
            <a:pPr algn="ctr"/>
            <a:r>
              <a:rPr lang="tr-TR" sz="3600" b="1" dirty="0" smtClean="0">
                <a:latin typeface="+mn-lt"/>
              </a:rPr>
              <a:t>ANAYASAL HÜKÜMLER</a:t>
            </a:r>
            <a:endParaRPr lang="tr-TR" sz="3600" b="1" dirty="0">
              <a:latin typeface="+mn-lt"/>
            </a:endParaRPr>
          </a:p>
        </p:txBody>
      </p:sp>
      <p:sp>
        <p:nvSpPr>
          <p:cNvPr id="3" name="Metin Yer Tutucusu 2"/>
          <p:cNvSpPr>
            <a:spLocks noGrp="1"/>
          </p:cNvSpPr>
          <p:nvPr>
            <p:ph type="body" idx="1"/>
          </p:nvPr>
        </p:nvSpPr>
        <p:spPr>
          <a:xfrm>
            <a:off x="623888" y="1659105"/>
            <a:ext cx="7886700" cy="4515901"/>
          </a:xfrm>
        </p:spPr>
        <p:txBody>
          <a:bodyPr>
            <a:normAutofit/>
          </a:bodyPr>
          <a:lstStyle/>
          <a:p>
            <a:endParaRPr lang="tr-TR" b="1" dirty="0" smtClean="0">
              <a:solidFill>
                <a:schemeClr val="tx1"/>
              </a:solidFill>
            </a:endParaRPr>
          </a:p>
          <a:p>
            <a:r>
              <a:rPr lang="tr-TR" b="1" dirty="0" smtClean="0">
                <a:solidFill>
                  <a:schemeClr val="tx1"/>
                </a:solidFill>
              </a:rPr>
              <a:t>A</a:t>
            </a:r>
            <a:r>
              <a:rPr lang="tr-TR" b="1" dirty="0">
                <a:solidFill>
                  <a:schemeClr val="tx1"/>
                </a:solidFill>
              </a:rPr>
              <a:t>. Hak arama hürriyeti</a:t>
            </a:r>
          </a:p>
          <a:p>
            <a:r>
              <a:rPr lang="tr-TR" dirty="0" smtClean="0">
                <a:solidFill>
                  <a:schemeClr val="tx1"/>
                </a:solidFill>
              </a:rPr>
              <a:t>Madde </a:t>
            </a:r>
            <a:r>
              <a:rPr lang="tr-TR" dirty="0">
                <a:solidFill>
                  <a:schemeClr val="tx1"/>
                </a:solidFill>
              </a:rPr>
              <a:t>36 – Herkes, meşru vasıta ve yollardan faydalanmak suretiyle yargı mercileri önünde davacı veya davalı olarak iddia ve savunma ile adil yargılanma hakkına sahiptir. </a:t>
            </a:r>
          </a:p>
          <a:p>
            <a:r>
              <a:rPr lang="tr-TR" dirty="0" smtClean="0">
                <a:solidFill>
                  <a:schemeClr val="tx1"/>
                </a:solidFill>
              </a:rPr>
              <a:t>Hiçbir </a:t>
            </a:r>
            <a:r>
              <a:rPr lang="tr-TR" dirty="0">
                <a:solidFill>
                  <a:schemeClr val="tx1"/>
                </a:solidFill>
              </a:rPr>
              <a:t>mahkeme, görev ve yetkisi içindeki davaya bakmaktan kaçınamaz</a:t>
            </a:r>
            <a:r>
              <a:rPr lang="tr-TR" dirty="0" smtClean="0">
                <a:solidFill>
                  <a:schemeClr val="tx1"/>
                </a:solidFill>
              </a:rPr>
              <a:t>.</a:t>
            </a:r>
          </a:p>
          <a:p>
            <a:endParaRPr lang="tr-TR" dirty="0">
              <a:solidFill>
                <a:schemeClr val="tx1"/>
              </a:solidFill>
            </a:endParaRPr>
          </a:p>
          <a:p>
            <a:endParaRPr lang="tr-TR" dirty="0"/>
          </a:p>
          <a:p>
            <a:endParaRPr lang="tr-TR" dirty="0"/>
          </a:p>
        </p:txBody>
      </p:sp>
    </p:spTree>
    <p:extLst>
      <p:ext uri="{BB962C8B-B14F-4D97-AF65-F5344CB8AC3E}">
        <p14:creationId xmlns:p14="http://schemas.microsoft.com/office/powerpoint/2010/main" val="12525569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226088" y="721288"/>
            <a:ext cx="8719755" cy="5918662"/>
          </a:xfrm>
        </p:spPr>
        <p:txBody>
          <a:bodyPr>
            <a:noAutofit/>
          </a:bodyPr>
          <a:lstStyle/>
          <a:p>
            <a:pPr lvl="0"/>
            <a:endParaRPr lang="tr-TR" sz="1100" dirty="0" smtClean="0">
              <a:latin typeface="Times New Roman" panose="02020603050405020304" pitchFamily="18" charset="0"/>
              <a:cs typeface="Times New Roman" panose="02020603050405020304" pitchFamily="18" charset="0"/>
            </a:endParaRPr>
          </a:p>
          <a:p>
            <a:pPr lvl="0" algn="ctr"/>
            <a:r>
              <a:rPr lang="tr-TR" sz="2000" b="1" dirty="0" smtClean="0">
                <a:solidFill>
                  <a:schemeClr val="tx1"/>
                </a:solidFill>
                <a:latin typeface="Arial" panose="020B0604020202020204" pitchFamily="34" charset="0"/>
                <a:cs typeface="Arial" panose="020B0604020202020204" pitchFamily="34" charset="0"/>
              </a:rPr>
              <a:t>6713 sayılı kanunun hazırlık dönemi </a:t>
            </a:r>
          </a:p>
          <a:p>
            <a:pPr marL="685800" lvl="0" indent="-685800">
              <a:buFont typeface="Wingdings" panose="05000000000000000000" pitchFamily="2" charset="2"/>
              <a:buChar char="Ø"/>
            </a:pPr>
            <a:endParaRPr lang="tr-TR" sz="1100" dirty="0" smtClean="0">
              <a:solidFill>
                <a:schemeClr val="tx1"/>
              </a:solidFill>
              <a:latin typeface="Arial" panose="020B0604020202020204" pitchFamily="34" charset="0"/>
              <a:cs typeface="Arial" panose="020B0604020202020204" pitchFamily="34" charset="0"/>
            </a:endParaRPr>
          </a:p>
          <a:p>
            <a:pPr marL="685800" lvl="0" indent="-685800" algn="just">
              <a:lnSpc>
                <a:spcPct val="170000"/>
              </a:lnSpc>
              <a:buFont typeface="Wingdings" panose="05000000000000000000" pitchFamily="2" charset="2"/>
              <a:buChar char="Ø"/>
            </a:pPr>
            <a:r>
              <a:rPr lang="tr-TR" sz="1800" dirty="0" smtClean="0">
                <a:solidFill>
                  <a:schemeClr val="tx1"/>
                </a:solidFill>
                <a:latin typeface="Arial" panose="020B0604020202020204" pitchFamily="34" charset="0"/>
                <a:cs typeface="Arial" panose="020B0604020202020204" pitchFamily="34" charset="0"/>
              </a:rPr>
              <a:t>Kolluk Gözetim </a:t>
            </a:r>
            <a:r>
              <a:rPr lang="tr-TR" sz="1800" dirty="0">
                <a:solidFill>
                  <a:schemeClr val="tx1"/>
                </a:solidFill>
                <a:latin typeface="Arial" panose="020B0604020202020204" pitchFamily="34" charset="0"/>
                <a:cs typeface="Arial" panose="020B0604020202020204" pitchFamily="34" charset="0"/>
              </a:rPr>
              <a:t>Kurulmasına ilişkin yasal mevzuat hazırlama çalışmalarına ilişkin oluşturulan komisyon hazırlanan kolluk gözetim komisyonu kurulmasını öngören yasa tasarısı taslağı </a:t>
            </a:r>
            <a:r>
              <a:rPr lang="tr-TR" sz="1800" dirty="0" smtClean="0">
                <a:solidFill>
                  <a:schemeClr val="tx1"/>
                </a:solidFill>
                <a:latin typeface="Arial" panose="020B0604020202020204" pitchFamily="34" charset="0"/>
                <a:cs typeface="Arial" panose="020B0604020202020204" pitchFamily="34" charset="0"/>
              </a:rPr>
              <a:t>dönemin Müsteşarı </a:t>
            </a:r>
            <a:r>
              <a:rPr lang="tr-TR" sz="1800" dirty="0">
                <a:solidFill>
                  <a:schemeClr val="tx1"/>
                </a:solidFill>
                <a:latin typeface="Arial" panose="020B0604020202020204" pitchFamily="34" charset="0"/>
                <a:cs typeface="Arial" panose="020B0604020202020204" pitchFamily="34" charset="0"/>
              </a:rPr>
              <a:t>tarafından uygun görülerek </a:t>
            </a:r>
            <a:r>
              <a:rPr lang="tr-TR" sz="1800" b="1" dirty="0">
                <a:solidFill>
                  <a:schemeClr val="tx1"/>
                </a:solidFill>
                <a:latin typeface="Arial" panose="020B0604020202020204" pitchFamily="34" charset="0"/>
                <a:cs typeface="Arial" panose="020B0604020202020204" pitchFamily="34" charset="0"/>
              </a:rPr>
              <a:t>31.07.2009 tarihinde Strateji Geliştirme Başkanlığına gereği yapılmak üzere </a:t>
            </a:r>
            <a:r>
              <a:rPr lang="tr-TR" sz="1800" b="1" dirty="0" smtClean="0">
                <a:solidFill>
                  <a:schemeClr val="tx1"/>
                </a:solidFill>
                <a:latin typeface="Arial" panose="020B0604020202020204" pitchFamily="34" charset="0"/>
                <a:cs typeface="Arial" panose="020B0604020202020204" pitchFamily="34" charset="0"/>
              </a:rPr>
              <a:t>gönderilmiştir.</a:t>
            </a:r>
          </a:p>
          <a:p>
            <a:pPr marL="685800" lvl="0" indent="-685800" algn="just">
              <a:lnSpc>
                <a:spcPct val="170000"/>
              </a:lnSpc>
              <a:buFont typeface="Wingdings" panose="05000000000000000000" pitchFamily="2" charset="2"/>
              <a:buChar char="Ø"/>
            </a:pPr>
            <a:r>
              <a:rPr lang="tr-TR" sz="1800" dirty="0" smtClean="0">
                <a:solidFill>
                  <a:schemeClr val="tx1"/>
                </a:solidFill>
                <a:latin typeface="Arial" panose="020B0604020202020204" pitchFamily="34" charset="0"/>
                <a:cs typeface="Arial" panose="020B0604020202020204" pitchFamily="34" charset="0"/>
              </a:rPr>
              <a:t>Müteakiben </a:t>
            </a:r>
            <a:r>
              <a:rPr lang="tr-TR" sz="1800" dirty="0">
                <a:solidFill>
                  <a:schemeClr val="tx1"/>
                </a:solidFill>
                <a:latin typeface="Arial" panose="020B0604020202020204" pitchFamily="34" charset="0"/>
                <a:cs typeface="Arial" panose="020B0604020202020204" pitchFamily="34" charset="0"/>
              </a:rPr>
              <a:t>Bakanlığımız merkez ve bağlı birimlerin ve diğer bakanlıkların hazırlanan “</a:t>
            </a:r>
            <a:r>
              <a:rPr lang="tr-TR" sz="1800" b="1" i="1" dirty="0">
                <a:solidFill>
                  <a:schemeClr val="tx1"/>
                </a:solidFill>
                <a:latin typeface="Arial" panose="020B0604020202020204" pitchFamily="34" charset="0"/>
                <a:cs typeface="Arial" panose="020B0604020202020204" pitchFamily="34" charset="0"/>
              </a:rPr>
              <a:t>Kolluk Gözetim Komisyonu Kurulması ve Bazı Kanunlarda Değişiklik Yapılması Hakkında Kanun Tasarısı Taslağı</a:t>
            </a:r>
            <a:r>
              <a:rPr lang="tr-TR" sz="1800" dirty="0">
                <a:solidFill>
                  <a:schemeClr val="tx1"/>
                </a:solidFill>
                <a:latin typeface="Arial" panose="020B0604020202020204" pitchFamily="34" charset="0"/>
                <a:cs typeface="Arial" panose="020B0604020202020204" pitchFamily="34" charset="0"/>
              </a:rPr>
              <a:t>” üzerindeki görüşleri alınarak, son hali verilmiş ve Taslak </a:t>
            </a:r>
            <a:r>
              <a:rPr lang="tr-TR" sz="1800" b="1" u="sng" dirty="0">
                <a:solidFill>
                  <a:schemeClr val="tx1"/>
                </a:solidFill>
                <a:latin typeface="Arial" panose="020B0604020202020204" pitchFamily="34" charset="0"/>
                <a:cs typeface="Arial" panose="020B0604020202020204" pitchFamily="34" charset="0"/>
              </a:rPr>
              <a:t>19 Şubat 2010 tarihinde İçişleri Bakanlığı tarafından Başbakanlığa gönderilmiştir</a:t>
            </a:r>
            <a:r>
              <a:rPr lang="tr-TR" sz="1800" u="sng" dirty="0">
                <a:solidFill>
                  <a:schemeClr val="tx1"/>
                </a:solidFill>
                <a:latin typeface="Arial" panose="020B0604020202020204" pitchFamily="34" charset="0"/>
                <a:cs typeface="Arial" panose="020B0604020202020204" pitchFamily="34" charset="0"/>
              </a:rPr>
              <a:t>. </a:t>
            </a:r>
            <a:endParaRPr lang="tr-TR" sz="1800" dirty="0">
              <a:solidFill>
                <a:schemeClr val="tx1"/>
              </a:solidFill>
              <a:latin typeface="Arial" panose="020B0604020202020204" pitchFamily="34" charset="0"/>
              <a:cs typeface="Arial" panose="020B0604020202020204" pitchFamily="34" charset="0"/>
            </a:endParaRPr>
          </a:p>
          <a:p>
            <a:pPr algn="just">
              <a:lnSpc>
                <a:spcPct val="170000"/>
              </a:lnSpc>
            </a:pPr>
            <a:r>
              <a:rPr lang="tr-TR" sz="1600" dirty="0">
                <a:solidFill>
                  <a:schemeClr val="tx1"/>
                </a:solidFill>
                <a:latin typeface="Arial" panose="020B0604020202020204" pitchFamily="34" charset="0"/>
                <a:cs typeface="Arial" panose="020B0604020202020204" pitchFamily="34" charset="0"/>
              </a:rPr>
              <a:t> </a:t>
            </a:r>
          </a:p>
          <a:p>
            <a:r>
              <a:rPr lang="tr-TR" sz="400" dirty="0"/>
              <a:t> </a:t>
            </a:r>
          </a:p>
          <a:p>
            <a:endParaRPr lang="tr-TR" sz="400" dirty="0"/>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35260615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218552" y="0"/>
            <a:ext cx="8711921" cy="6217920"/>
          </a:xfrm>
        </p:spPr>
        <p:txBody>
          <a:bodyPr>
            <a:noAutofit/>
          </a:bodyPr>
          <a:lstStyle/>
          <a:p>
            <a:pPr lvl="0"/>
            <a:endParaRPr lang="tr-TR" sz="1100" dirty="0" smtClean="0">
              <a:latin typeface="Times New Roman" panose="02020603050405020304" pitchFamily="18" charset="0"/>
              <a:cs typeface="Times New Roman" panose="02020603050405020304" pitchFamily="18" charset="0"/>
            </a:endParaRPr>
          </a:p>
          <a:p>
            <a:pPr lvl="0" algn="just"/>
            <a:r>
              <a:rPr lang="tr-TR" sz="2000" b="1" dirty="0" smtClean="0">
                <a:solidFill>
                  <a:schemeClr val="tx1"/>
                </a:solidFill>
                <a:latin typeface="Arial" panose="020B0604020202020204" pitchFamily="34" charset="0"/>
                <a:cs typeface="Arial" panose="020B0604020202020204" pitchFamily="34" charset="0"/>
              </a:rPr>
              <a:t>                        6713 sayılı Kanunun Hazırlık Dönemi </a:t>
            </a:r>
          </a:p>
          <a:p>
            <a:pPr lvl="0" algn="just"/>
            <a:endParaRPr lang="tr-TR" sz="2000" b="1" dirty="0" smtClean="0">
              <a:solidFill>
                <a:schemeClr val="tx1"/>
              </a:solidFill>
              <a:latin typeface="Arial" panose="020B0604020202020204" pitchFamily="34" charset="0"/>
              <a:cs typeface="Arial" panose="020B0604020202020204" pitchFamily="34" charset="0"/>
            </a:endParaRPr>
          </a:p>
          <a:p>
            <a:pPr marL="685800" lvl="0" indent="-685800" algn="just">
              <a:lnSpc>
                <a:spcPct val="170000"/>
              </a:lnSpc>
              <a:buFont typeface="Wingdings" panose="05000000000000000000" pitchFamily="2" charset="2"/>
              <a:buChar char="Ø"/>
            </a:pPr>
            <a:r>
              <a:rPr lang="tr-TR" sz="1600" dirty="0" smtClean="0">
                <a:solidFill>
                  <a:schemeClr val="tx1"/>
                </a:solidFill>
                <a:latin typeface="Arial" panose="020B0604020202020204" pitchFamily="34" charset="0"/>
                <a:cs typeface="Arial" panose="020B0604020202020204" pitchFamily="34" charset="0"/>
              </a:rPr>
              <a:t>15.03.2010 tarihinde Bakanlar Kurulu tarafından kabul edilen Tasarı </a:t>
            </a:r>
            <a:r>
              <a:rPr lang="tr-TR" sz="1600" b="1" u="sng" dirty="0" smtClean="0">
                <a:solidFill>
                  <a:schemeClr val="tx1"/>
                </a:solidFill>
                <a:latin typeface="Arial" panose="020B0604020202020204" pitchFamily="34" charset="0"/>
                <a:cs typeface="Arial" panose="020B0604020202020204" pitchFamily="34" charset="0"/>
              </a:rPr>
              <a:t>22.07.2010 tarihinde TBMM Başkanlığına sunulmuş</a:t>
            </a:r>
            <a:r>
              <a:rPr lang="tr-TR" sz="1600" dirty="0" smtClean="0">
                <a:solidFill>
                  <a:schemeClr val="tx1"/>
                </a:solidFill>
                <a:latin typeface="Arial" panose="020B0604020202020204" pitchFamily="34" charset="0"/>
                <a:cs typeface="Arial" panose="020B0604020202020204" pitchFamily="34" charset="0"/>
              </a:rPr>
              <a:t>, Tasarı tali komisyonlar olarak Adalet, Plan Bütçe ve Avrupa Birliği Uyum komisyonlarına, esas komisyon olarak ise İçişleri Komisyonuna sunulmuş olup,  07.12.2010 tarihinde İçişleri Komisyonu tarafından görüşülerek, </a:t>
            </a:r>
            <a:r>
              <a:rPr lang="tr-TR" sz="1600" b="1" u="sng" dirty="0" smtClean="0">
                <a:solidFill>
                  <a:schemeClr val="tx1"/>
                </a:solidFill>
                <a:latin typeface="Arial" panose="020B0604020202020204" pitchFamily="34" charset="0"/>
                <a:cs typeface="Arial" panose="020B0604020202020204" pitchFamily="34" charset="0"/>
              </a:rPr>
              <a:t>TBMM Genel Kuruluna sunulmuştur.</a:t>
            </a:r>
            <a:r>
              <a:rPr lang="tr-TR" sz="1600" dirty="0" smtClean="0">
                <a:solidFill>
                  <a:schemeClr val="tx1"/>
                </a:solidFill>
                <a:latin typeface="Arial" panose="020B0604020202020204" pitchFamily="34" charset="0"/>
                <a:cs typeface="Arial" panose="020B0604020202020204" pitchFamily="34" charset="0"/>
              </a:rPr>
              <a:t> </a:t>
            </a:r>
            <a:r>
              <a:rPr lang="tr-TR" sz="1600" b="1" u="sng" dirty="0" smtClean="0">
                <a:solidFill>
                  <a:schemeClr val="tx1"/>
                </a:solidFill>
                <a:latin typeface="Arial" panose="020B0604020202020204" pitchFamily="34" charset="0"/>
                <a:cs typeface="Arial" panose="020B0604020202020204" pitchFamily="34" charset="0"/>
              </a:rPr>
              <a:t>23. Dönemde TBMM Genel Kurulu tarafından görüşülemeyen Tasarı TBMM İçtüzüğünün 77’nci maddesi uyarınca</a:t>
            </a:r>
            <a:r>
              <a:rPr lang="tr-TR" sz="1600" dirty="0" smtClean="0">
                <a:solidFill>
                  <a:schemeClr val="tx1"/>
                </a:solidFill>
                <a:latin typeface="Arial" panose="020B0604020202020204" pitchFamily="34" charset="0"/>
                <a:cs typeface="Arial" panose="020B0604020202020204" pitchFamily="34" charset="0"/>
              </a:rPr>
              <a:t> </a:t>
            </a:r>
            <a:r>
              <a:rPr lang="tr-TR" sz="1600" b="1" u="sng" dirty="0" smtClean="0">
                <a:solidFill>
                  <a:schemeClr val="tx1"/>
                </a:solidFill>
                <a:latin typeface="Arial" panose="020B0604020202020204" pitchFamily="34" charset="0"/>
                <a:cs typeface="Arial" panose="020B0604020202020204" pitchFamily="34" charset="0"/>
              </a:rPr>
              <a:t>dönem sonunda hükümsüz kalmıştır.</a:t>
            </a:r>
            <a:endParaRPr lang="tr-TR" sz="1600" dirty="0">
              <a:solidFill>
                <a:schemeClr val="tx1"/>
              </a:solidFill>
              <a:latin typeface="Arial" panose="020B0604020202020204" pitchFamily="34" charset="0"/>
              <a:cs typeface="Arial" panose="020B0604020202020204" pitchFamily="34" charset="0"/>
            </a:endParaRPr>
          </a:p>
          <a:p>
            <a:pPr marL="685800" lvl="0" indent="-685800" algn="just">
              <a:lnSpc>
                <a:spcPct val="170000"/>
              </a:lnSpc>
              <a:buFont typeface="Wingdings" panose="05000000000000000000" pitchFamily="2" charset="2"/>
              <a:buChar char="Ø"/>
            </a:pPr>
            <a:r>
              <a:rPr lang="tr-TR" sz="1600" dirty="0">
                <a:solidFill>
                  <a:schemeClr val="tx1"/>
                </a:solidFill>
                <a:latin typeface="Arial" panose="020B0604020202020204" pitchFamily="34" charset="0"/>
                <a:cs typeface="Arial" panose="020B0604020202020204" pitchFamily="34" charset="0"/>
              </a:rPr>
              <a:t>12 Haziran 2011 Genel Seçimlerin ardından </a:t>
            </a:r>
            <a:r>
              <a:rPr lang="tr-TR" sz="1600" b="1" dirty="0">
                <a:solidFill>
                  <a:schemeClr val="tx1"/>
                </a:solidFill>
                <a:latin typeface="Arial" panose="020B0604020202020204" pitchFamily="34" charset="0"/>
                <a:cs typeface="Arial" panose="020B0604020202020204" pitchFamily="34" charset="0"/>
              </a:rPr>
              <a:t>05.03.2012</a:t>
            </a:r>
            <a:r>
              <a:rPr lang="tr-TR" sz="1600" dirty="0">
                <a:solidFill>
                  <a:schemeClr val="tx1"/>
                </a:solidFill>
                <a:latin typeface="Arial" panose="020B0604020202020204" pitchFamily="34" charset="0"/>
                <a:cs typeface="Arial" panose="020B0604020202020204" pitchFamily="34" charset="0"/>
              </a:rPr>
              <a:t> tarihinde TBMM’ye tekrar gönderilen Tasarı, 11.04.2012 tarihinde Avrupa Birliği Uyum Komisyonu,  14.06.2012 tarihinde ise İçişleri Komisyonu tarafından ise görüşülmüş, akabinde Genel Kurulun </a:t>
            </a:r>
            <a:r>
              <a:rPr lang="tr-TR" sz="1600" b="1" dirty="0">
                <a:solidFill>
                  <a:schemeClr val="tx1"/>
                </a:solidFill>
                <a:latin typeface="Arial" panose="020B0604020202020204" pitchFamily="34" charset="0"/>
                <a:cs typeface="Arial" panose="020B0604020202020204" pitchFamily="34" charset="0"/>
              </a:rPr>
              <a:t>gündemine</a:t>
            </a:r>
            <a:r>
              <a:rPr lang="tr-TR" sz="1600" dirty="0">
                <a:solidFill>
                  <a:schemeClr val="tx1"/>
                </a:solidFill>
                <a:latin typeface="Arial" panose="020B0604020202020204" pitchFamily="34" charset="0"/>
                <a:cs typeface="Arial" panose="020B0604020202020204" pitchFamily="34" charset="0"/>
              </a:rPr>
              <a:t> alınmış</a:t>
            </a:r>
            <a:r>
              <a:rPr lang="tr-TR" sz="1600" b="1" dirty="0">
                <a:solidFill>
                  <a:schemeClr val="tx1"/>
                </a:solidFill>
                <a:latin typeface="Arial" panose="020B0604020202020204" pitchFamily="34" charset="0"/>
                <a:cs typeface="Arial" panose="020B0604020202020204" pitchFamily="34" charset="0"/>
              </a:rPr>
              <a:t>, </a:t>
            </a:r>
            <a:r>
              <a:rPr lang="tr-TR" sz="1600" b="1" u="sng" dirty="0">
                <a:solidFill>
                  <a:schemeClr val="tx1"/>
                </a:solidFill>
                <a:latin typeface="Arial" panose="020B0604020202020204" pitchFamily="34" charset="0"/>
                <a:cs typeface="Arial" panose="020B0604020202020204" pitchFamily="34" charset="0"/>
              </a:rPr>
              <a:t>24. Dönemde görüşülmeyen Tasarı hükümsüz kalarak, TBMM Genel Kurulu tarafından görüşülemeyen Tasarı, TBMM İçtüzüğünün 77’nci maddesi uyarınca,</a:t>
            </a:r>
            <a:r>
              <a:rPr lang="tr-TR" sz="1600" dirty="0">
                <a:solidFill>
                  <a:schemeClr val="tx1"/>
                </a:solidFill>
                <a:latin typeface="Arial" panose="020B0604020202020204" pitchFamily="34" charset="0"/>
                <a:cs typeface="Arial" panose="020B0604020202020204" pitchFamily="34" charset="0"/>
              </a:rPr>
              <a:t>  </a:t>
            </a:r>
            <a:r>
              <a:rPr lang="tr-TR" sz="1600" b="1" u="sng" dirty="0">
                <a:solidFill>
                  <a:schemeClr val="tx1"/>
                </a:solidFill>
                <a:latin typeface="Arial" panose="020B0604020202020204" pitchFamily="34" charset="0"/>
                <a:cs typeface="Arial" panose="020B0604020202020204" pitchFamily="34" charset="0"/>
              </a:rPr>
              <a:t>dönem sonunda hükümsüz kalmıştır.</a:t>
            </a:r>
            <a:endParaRPr lang="tr-TR" sz="1600" dirty="0">
              <a:solidFill>
                <a:schemeClr val="tx1"/>
              </a:solidFill>
              <a:latin typeface="Arial" panose="020B0604020202020204" pitchFamily="34" charset="0"/>
              <a:cs typeface="Arial" panose="020B0604020202020204" pitchFamily="34" charset="0"/>
            </a:endParaRPr>
          </a:p>
          <a:p>
            <a:pPr marL="685800" indent="-685800">
              <a:lnSpc>
                <a:spcPct val="170000"/>
              </a:lnSpc>
              <a:buFont typeface="Wingdings" panose="05000000000000000000" pitchFamily="2" charset="2"/>
              <a:buChar char="Ø"/>
            </a:pPr>
            <a:endParaRPr lang="tr-TR" sz="1600" dirty="0">
              <a:solidFill>
                <a:schemeClr val="tx1"/>
              </a:solidFill>
              <a:latin typeface="Arial" panose="020B0604020202020204" pitchFamily="34" charset="0"/>
              <a:cs typeface="Arial" panose="020B0604020202020204" pitchFamily="34" charset="0"/>
            </a:endParaRPr>
          </a:p>
          <a:p>
            <a:pPr>
              <a:lnSpc>
                <a:spcPct val="170000"/>
              </a:lnSpc>
            </a:pPr>
            <a:r>
              <a:rPr lang="tr-TR" sz="1600" dirty="0">
                <a:latin typeface="Arial" panose="020B0604020202020204" pitchFamily="34" charset="0"/>
                <a:cs typeface="Arial" panose="020B0604020202020204" pitchFamily="34" charset="0"/>
              </a:rPr>
              <a:t> </a:t>
            </a:r>
          </a:p>
          <a:p>
            <a:endParaRPr lang="tr-TR" sz="400" dirty="0"/>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35945870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3888" y="651642"/>
            <a:ext cx="7886700" cy="1303282"/>
          </a:xfrm>
        </p:spPr>
        <p:txBody>
          <a:bodyPr>
            <a:normAutofit fontScale="90000"/>
          </a:bodyPr>
          <a:lstStyle/>
          <a:p>
            <a:pPr lvl="0"/>
            <a:r>
              <a:rPr lang="tr-TR" sz="3600" dirty="0">
                <a:latin typeface="Times New Roman" panose="02020603050405020304" pitchFamily="18" charset="0"/>
                <a:cs typeface="Times New Roman" panose="02020603050405020304" pitchFamily="18" charset="0"/>
              </a:rPr>
              <a:t/>
            </a:r>
            <a:br>
              <a:rPr lang="tr-TR" sz="3600" dirty="0">
                <a:latin typeface="Times New Roman" panose="02020603050405020304" pitchFamily="18" charset="0"/>
                <a:cs typeface="Times New Roman" panose="02020603050405020304" pitchFamily="18" charset="0"/>
              </a:rPr>
            </a:br>
            <a:r>
              <a:rPr lang="tr-TR" sz="3600" dirty="0" smtClean="0">
                <a:latin typeface="Times New Roman" panose="02020603050405020304" pitchFamily="18" charset="0"/>
                <a:cs typeface="Times New Roman" panose="02020603050405020304" pitchFamily="18" charset="0"/>
              </a:rPr>
              <a:t>                     </a:t>
            </a:r>
            <a:r>
              <a:rPr lang="tr-TR" sz="3300" b="1" dirty="0" smtClean="0">
                <a:latin typeface="Arial" panose="020B0604020202020204" pitchFamily="34" charset="0"/>
                <a:cs typeface="Arial" panose="020B0604020202020204" pitchFamily="34" charset="0"/>
              </a:rPr>
              <a:t>6713 </a:t>
            </a:r>
            <a:r>
              <a:rPr lang="tr-TR" sz="3300" b="1" dirty="0">
                <a:latin typeface="Arial" panose="020B0604020202020204" pitchFamily="34" charset="0"/>
                <a:cs typeface="Arial" panose="020B0604020202020204" pitchFamily="34" charset="0"/>
              </a:rPr>
              <a:t>sayılı Kanunun Hazırlık Dönemi </a:t>
            </a:r>
            <a:r>
              <a:rPr lang="tr-TR" sz="3100" b="1" dirty="0">
                <a:latin typeface="Times New Roman" panose="02020603050405020304" pitchFamily="18" charset="0"/>
                <a:cs typeface="Times New Roman" panose="02020603050405020304" pitchFamily="18" charset="0"/>
              </a:rPr>
              <a:t/>
            </a:r>
            <a:br>
              <a:rPr lang="tr-TR" sz="3100" b="1" dirty="0">
                <a:latin typeface="Times New Roman" panose="02020603050405020304" pitchFamily="18" charset="0"/>
                <a:cs typeface="Times New Roman" panose="02020603050405020304" pitchFamily="18" charset="0"/>
              </a:rPr>
            </a:br>
            <a:endParaRPr lang="tr-TR" sz="3100" dirty="0"/>
          </a:p>
        </p:txBody>
      </p:sp>
      <p:sp>
        <p:nvSpPr>
          <p:cNvPr id="3" name="Metin Yer Tutucusu 2"/>
          <p:cNvSpPr>
            <a:spLocks noGrp="1"/>
          </p:cNvSpPr>
          <p:nvPr>
            <p:ph type="body" idx="1"/>
          </p:nvPr>
        </p:nvSpPr>
        <p:spPr>
          <a:xfrm>
            <a:off x="316523" y="1881353"/>
            <a:ext cx="8485833" cy="4700317"/>
          </a:xfrm>
        </p:spPr>
        <p:txBody>
          <a:bodyPr>
            <a:normAutofit fontScale="40000" lnSpcReduction="20000"/>
          </a:bodyPr>
          <a:lstStyle/>
          <a:p>
            <a:pPr marL="685800" lvl="0" indent="-685800" algn="just">
              <a:lnSpc>
                <a:spcPct val="170000"/>
              </a:lnSpc>
              <a:buFont typeface="Wingdings" panose="05000000000000000000" pitchFamily="2" charset="2"/>
              <a:buChar char="Ø"/>
            </a:pPr>
            <a:r>
              <a:rPr lang="tr-TR" sz="4200" dirty="0" smtClean="0">
                <a:solidFill>
                  <a:schemeClr val="tx1"/>
                </a:solidFill>
                <a:latin typeface="Arial" panose="020B0604020202020204" pitchFamily="34" charset="0"/>
                <a:cs typeface="Arial" panose="020B0604020202020204" pitchFamily="34" charset="0"/>
              </a:rPr>
              <a:t>1  Kasım </a:t>
            </a:r>
            <a:r>
              <a:rPr lang="tr-TR" sz="4200" dirty="0">
                <a:solidFill>
                  <a:schemeClr val="tx1"/>
                </a:solidFill>
                <a:latin typeface="Arial" panose="020B0604020202020204" pitchFamily="34" charset="0"/>
                <a:cs typeface="Arial" panose="020B0604020202020204" pitchFamily="34" charset="0"/>
              </a:rPr>
              <a:t>2015 Genel Seçimlerin ardından Tasarı TBMM </a:t>
            </a:r>
            <a:r>
              <a:rPr lang="tr-TR" sz="4200" b="1" dirty="0">
                <a:solidFill>
                  <a:schemeClr val="tx1"/>
                </a:solidFill>
                <a:latin typeface="Arial" panose="020B0604020202020204" pitchFamily="34" charset="0"/>
                <a:cs typeface="Arial" panose="020B0604020202020204" pitchFamily="34" charset="0"/>
              </a:rPr>
              <a:t>İçtüzüğünün 77’nci</a:t>
            </a:r>
            <a:r>
              <a:rPr lang="tr-TR" sz="4200" dirty="0">
                <a:solidFill>
                  <a:schemeClr val="tx1"/>
                </a:solidFill>
                <a:latin typeface="Arial" panose="020B0604020202020204" pitchFamily="34" charset="0"/>
                <a:cs typeface="Arial" panose="020B0604020202020204" pitchFamily="34" charset="0"/>
              </a:rPr>
              <a:t> maddesi uyarınca </a:t>
            </a:r>
            <a:r>
              <a:rPr lang="tr-TR" sz="4200" b="1" dirty="0">
                <a:solidFill>
                  <a:schemeClr val="tx1"/>
                </a:solidFill>
                <a:latin typeface="Arial" panose="020B0604020202020204" pitchFamily="34" charset="0"/>
                <a:cs typeface="Arial" panose="020B0604020202020204" pitchFamily="34" charset="0"/>
              </a:rPr>
              <a:t>yenilenmesi</a:t>
            </a:r>
            <a:r>
              <a:rPr lang="tr-TR" sz="4200" dirty="0">
                <a:solidFill>
                  <a:schemeClr val="tx1"/>
                </a:solidFill>
                <a:latin typeface="Arial" panose="020B0604020202020204" pitchFamily="34" charset="0"/>
                <a:cs typeface="Arial" panose="020B0604020202020204" pitchFamily="34" charset="0"/>
              </a:rPr>
              <a:t> için Bakanlığımızca </a:t>
            </a:r>
            <a:r>
              <a:rPr lang="tr-TR" sz="4200" b="1" dirty="0">
                <a:solidFill>
                  <a:schemeClr val="tx1"/>
                </a:solidFill>
                <a:latin typeface="Arial" panose="020B0604020202020204" pitchFamily="34" charset="0"/>
                <a:cs typeface="Arial" panose="020B0604020202020204" pitchFamily="34" charset="0"/>
              </a:rPr>
              <a:t>18.12.2015</a:t>
            </a:r>
            <a:r>
              <a:rPr lang="tr-TR" sz="4200" dirty="0">
                <a:solidFill>
                  <a:schemeClr val="tx1"/>
                </a:solidFill>
                <a:latin typeface="Arial" panose="020B0604020202020204" pitchFamily="34" charset="0"/>
                <a:cs typeface="Arial" panose="020B0604020202020204" pitchFamily="34" charset="0"/>
              </a:rPr>
              <a:t> tarihinde hiçbir </a:t>
            </a:r>
            <a:r>
              <a:rPr lang="tr-TR" sz="4200" b="1" dirty="0">
                <a:solidFill>
                  <a:schemeClr val="tx1"/>
                </a:solidFill>
                <a:latin typeface="Arial" panose="020B0604020202020204" pitchFamily="34" charset="0"/>
                <a:cs typeface="Arial" panose="020B0604020202020204" pitchFamily="34" charset="0"/>
              </a:rPr>
              <a:t>değişiklik yapılmadan</a:t>
            </a:r>
            <a:r>
              <a:rPr lang="tr-TR" sz="4200" dirty="0">
                <a:solidFill>
                  <a:schemeClr val="tx1"/>
                </a:solidFill>
                <a:latin typeface="Arial" panose="020B0604020202020204" pitchFamily="34" charset="0"/>
                <a:cs typeface="Arial" panose="020B0604020202020204" pitchFamily="34" charset="0"/>
              </a:rPr>
              <a:t> Başbakanlığa, </a:t>
            </a:r>
            <a:r>
              <a:rPr lang="tr-TR" sz="4200" b="1" u="sng" dirty="0">
                <a:solidFill>
                  <a:schemeClr val="tx1"/>
                </a:solidFill>
                <a:latin typeface="Arial" panose="020B0604020202020204" pitchFamily="34" charset="0"/>
                <a:cs typeface="Arial" panose="020B0604020202020204" pitchFamily="34" charset="0"/>
              </a:rPr>
              <a:t>Başbakanlık Makamınca da 16.03.2016 tarihinde TBMM Başkanlığına sunulmuştur. </a:t>
            </a:r>
          </a:p>
          <a:p>
            <a:pPr lvl="0" algn="just">
              <a:lnSpc>
                <a:spcPct val="170000"/>
              </a:lnSpc>
            </a:pPr>
            <a:endParaRPr lang="tr-TR" sz="4200" b="1" u="sng" dirty="0">
              <a:solidFill>
                <a:schemeClr val="tx1"/>
              </a:solidFill>
              <a:latin typeface="Arial" panose="020B0604020202020204" pitchFamily="34" charset="0"/>
              <a:cs typeface="Arial" panose="020B0604020202020204" pitchFamily="34" charset="0"/>
            </a:endParaRPr>
          </a:p>
          <a:p>
            <a:pPr marL="685800" indent="-685800" algn="just">
              <a:lnSpc>
                <a:spcPct val="170000"/>
              </a:lnSpc>
              <a:buFont typeface="Wingdings" panose="05000000000000000000" pitchFamily="2" charset="2"/>
              <a:buChar char="Ø"/>
            </a:pPr>
            <a:r>
              <a:rPr lang="tr-TR" sz="4200" dirty="0">
                <a:solidFill>
                  <a:schemeClr val="tx1"/>
                </a:solidFill>
                <a:latin typeface="Arial" panose="020B0604020202020204" pitchFamily="34" charset="0"/>
                <a:cs typeface="Arial" panose="020B0604020202020204" pitchFamily="34" charset="0"/>
              </a:rPr>
              <a:t>Tasarı 03/05/2016 tarihinde TBMM de kabul edilerek, Cumhurbaşkanının onayının akabinde </a:t>
            </a:r>
            <a:r>
              <a:rPr lang="tr-TR" sz="4200" b="1" u="sng" dirty="0">
                <a:solidFill>
                  <a:schemeClr val="tx1"/>
                </a:solidFill>
                <a:latin typeface="Arial" panose="020B0604020202020204" pitchFamily="34" charset="0"/>
                <a:cs typeface="Arial" panose="020B0604020202020204" pitchFamily="34" charset="0"/>
              </a:rPr>
              <a:t>6713 sayılı Kolluk Gözetim Komisyonu Kurulması Hakkında Kanun</a:t>
            </a:r>
            <a:r>
              <a:rPr lang="tr-TR" sz="4200" dirty="0">
                <a:solidFill>
                  <a:schemeClr val="tx1"/>
                </a:solidFill>
                <a:latin typeface="Arial" panose="020B0604020202020204" pitchFamily="34" charset="0"/>
                <a:cs typeface="Arial" panose="020B0604020202020204" pitchFamily="34" charset="0"/>
              </a:rPr>
              <a:t>  201 Mayıs  2016 tarih ve  29717 sayılı Resmi Gazetede yayımlanarak yürürlüğe girmiştir.</a:t>
            </a:r>
          </a:p>
          <a:p>
            <a:pPr algn="just">
              <a:lnSpc>
                <a:spcPct val="170000"/>
              </a:lnSpc>
            </a:pPr>
            <a:r>
              <a:rPr lang="tr-TR" sz="2900" b="1" dirty="0">
                <a:solidFill>
                  <a:schemeClr val="tx1"/>
                </a:solidFill>
                <a:latin typeface="Arial" panose="020B0604020202020204" pitchFamily="34" charset="0"/>
                <a:cs typeface="Arial" panose="020B0604020202020204" pitchFamily="34" charset="0"/>
              </a:rPr>
              <a:t> </a:t>
            </a:r>
          </a:p>
          <a:p>
            <a:endParaRPr lang="tr-TR" dirty="0"/>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40632998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Yer Tutucusu 4"/>
          <p:cNvPicPr>
            <a:picLocks noGrp="1" noChangeAspect="1"/>
          </p:cNvPicPr>
          <p:nvPr>
            <p:ph type="pic" idx="1"/>
          </p:nvPr>
        </p:nvPicPr>
        <p:blipFill>
          <a:blip r:embed="rId2">
            <a:extLst>
              <a:ext uri="{28A0092B-C50C-407E-A947-70E740481C1C}">
                <a14:useLocalDpi xmlns:a14="http://schemas.microsoft.com/office/drawing/2010/main" val="0"/>
              </a:ext>
            </a:extLst>
          </a:blip>
          <a:srcRect l="12576" r="12576"/>
          <a:stretch>
            <a:fillRect/>
          </a:stretch>
        </p:blipFill>
        <p:spPr>
          <a:xfrm>
            <a:off x="5291488" y="987426"/>
            <a:ext cx="3225053" cy="4873625"/>
          </a:xfrm>
        </p:spPr>
      </p:pic>
      <p:sp>
        <p:nvSpPr>
          <p:cNvPr id="4" name="Metin Yer Tutucusu 3"/>
          <p:cNvSpPr>
            <a:spLocks noGrp="1"/>
          </p:cNvSpPr>
          <p:nvPr>
            <p:ph type="body" sz="half" idx="2"/>
          </p:nvPr>
        </p:nvSpPr>
        <p:spPr>
          <a:xfrm>
            <a:off x="629841" y="643096"/>
            <a:ext cx="4582239" cy="5225893"/>
          </a:xfrm>
        </p:spPr>
        <p:txBody>
          <a:bodyPr>
            <a:normAutofit fontScale="77500" lnSpcReduction="20000"/>
          </a:bodyPr>
          <a:lstStyle/>
          <a:p>
            <a:r>
              <a:rPr lang="tr-TR" dirty="0"/>
              <a:t> </a:t>
            </a:r>
            <a:endParaRPr lang="tr-TR" dirty="0" smtClean="0"/>
          </a:p>
          <a:p>
            <a:endParaRPr lang="tr-TR" dirty="0"/>
          </a:p>
          <a:p>
            <a:pPr algn="just">
              <a:lnSpc>
                <a:spcPct val="150000"/>
              </a:lnSpc>
            </a:pPr>
            <a:r>
              <a:rPr lang="tr-TR" sz="3000" dirty="0" smtClean="0">
                <a:latin typeface="Arial" panose="020B0604020202020204" pitchFamily="34" charset="0"/>
                <a:cs typeface="Arial" panose="020B0604020202020204" pitchFamily="34" charset="0"/>
              </a:rPr>
              <a:t>6713 </a:t>
            </a:r>
            <a:r>
              <a:rPr lang="tr-TR" sz="3000" dirty="0">
                <a:latin typeface="Arial" panose="020B0604020202020204" pitchFamily="34" charset="0"/>
                <a:cs typeface="Arial" panose="020B0604020202020204" pitchFamily="34" charset="0"/>
              </a:rPr>
              <a:t>sayılı </a:t>
            </a:r>
            <a:r>
              <a:rPr lang="tr-TR" sz="3000" dirty="0" smtClean="0">
                <a:latin typeface="Arial" panose="020B0604020202020204" pitchFamily="34" charset="0"/>
                <a:cs typeface="Arial" panose="020B0604020202020204" pitchFamily="34" charset="0"/>
              </a:rPr>
              <a:t>Kanun ile getirilen Kolluk Şikayet </a:t>
            </a:r>
            <a:r>
              <a:rPr lang="tr-TR" sz="3000" dirty="0">
                <a:latin typeface="Arial" panose="020B0604020202020204" pitchFamily="34" charset="0"/>
                <a:cs typeface="Arial" panose="020B0604020202020204" pitchFamily="34" charset="0"/>
              </a:rPr>
              <a:t>S</a:t>
            </a:r>
            <a:r>
              <a:rPr lang="tr-TR" sz="3000" dirty="0" smtClean="0">
                <a:latin typeface="Arial" panose="020B0604020202020204" pitchFamily="34" charset="0"/>
                <a:cs typeface="Arial" panose="020B0604020202020204" pitchFamily="34" charset="0"/>
              </a:rPr>
              <a:t>isteminin </a:t>
            </a:r>
            <a:r>
              <a:rPr lang="tr-TR" sz="3000" dirty="0">
                <a:latin typeface="Arial" panose="020B0604020202020204" pitchFamily="34" charset="0"/>
                <a:cs typeface="Arial" panose="020B0604020202020204" pitchFamily="34" charset="0"/>
              </a:rPr>
              <a:t>karmaşık sorunlarını  tamamıyla ortadan kaldıracak  sihirli bir değnek  olmamakla birlikte geleceğe yönelik olarak atılmış çok önemli bir adım  olarak değerlendirilmektedir</a:t>
            </a:r>
          </a:p>
        </p:txBody>
      </p:sp>
      <p:pic>
        <p:nvPicPr>
          <p:cNvPr id="6" name="Resim 5"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7" name="Resim 6"/>
          <p:cNvPicPr/>
          <p:nvPr/>
        </p:nvPicPr>
        <p:blipFill>
          <a:blip r:embed="rId4"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5371376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Başlık"/>
          <p:cNvSpPr>
            <a:spLocks noGrp="1"/>
          </p:cNvSpPr>
          <p:nvPr>
            <p:ph type="ctrTitle"/>
          </p:nvPr>
        </p:nvSpPr>
        <p:spPr>
          <a:xfrm>
            <a:off x="572757" y="1228727"/>
            <a:ext cx="7980902" cy="1936505"/>
          </a:xfrm>
        </p:spPr>
        <p:txBody>
          <a:bodyPr>
            <a:normAutofit/>
          </a:bodyPr>
          <a:lstStyle/>
          <a:p>
            <a:pPr eaLnBrk="1" hangingPunct="1">
              <a:defRPr/>
            </a:pPr>
            <a:r>
              <a:rPr lang="tr-TR" altLang="tr-TR" sz="3000" dirty="0" smtClean="0">
                <a:latin typeface="Arial" panose="020B0604020202020204" pitchFamily="34" charset="0"/>
                <a:cs typeface="Arial" panose="020B0604020202020204" pitchFamily="34" charset="0"/>
              </a:rPr>
              <a:t>KOLLUK GÖZETİM KOMİSYONU KURULMASI HAKKINDA KANUN</a:t>
            </a:r>
            <a:endParaRPr lang="tr-TR" altLang="tr-TR" sz="3000" dirty="0" smtClean="0">
              <a:latin typeface="Bookman Old Style" panose="02050604050505020204" pitchFamily="18" charset="0"/>
            </a:endParaRPr>
          </a:p>
        </p:txBody>
      </p:sp>
      <p:sp>
        <p:nvSpPr>
          <p:cNvPr id="9219" name="Dikdörtgen 4"/>
          <p:cNvSpPr>
            <a:spLocks noChangeArrowheads="1"/>
          </p:cNvSpPr>
          <p:nvPr/>
        </p:nvSpPr>
        <p:spPr bwMode="auto">
          <a:xfrm>
            <a:off x="1876531" y="3678240"/>
            <a:ext cx="5395964"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tr-TR" sz="2000" dirty="0"/>
              <a:t>Kanun Numarası	: 6713</a:t>
            </a:r>
          </a:p>
          <a:p>
            <a:r>
              <a:rPr lang="tr-TR" altLang="tr-TR" sz="2000" dirty="0"/>
              <a:t>Kabul Tarihi	</a:t>
            </a:r>
            <a:r>
              <a:rPr lang="tr-TR" altLang="tr-TR" sz="2000" dirty="0" smtClean="0"/>
              <a:t>	: </a:t>
            </a:r>
            <a:r>
              <a:rPr lang="tr-TR" altLang="tr-TR" sz="2000" dirty="0"/>
              <a:t>3/5/2016</a:t>
            </a:r>
          </a:p>
          <a:p>
            <a:r>
              <a:rPr lang="tr-TR" altLang="tr-TR" sz="2000" dirty="0"/>
              <a:t>Yayımlandığı Resmî Gazete	</a:t>
            </a:r>
          </a:p>
          <a:p>
            <a:r>
              <a:rPr lang="tr-TR" altLang="tr-TR" sz="2000" dirty="0"/>
              <a:t>Tarih	</a:t>
            </a:r>
            <a:r>
              <a:rPr lang="tr-TR" altLang="tr-TR" sz="2000" dirty="0" smtClean="0"/>
              <a:t>: </a:t>
            </a:r>
            <a:r>
              <a:rPr lang="tr-TR" altLang="tr-TR" sz="2000" dirty="0"/>
              <a:t>20/5/2016	Sayı	: 29717</a:t>
            </a:r>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1365018180"/>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İçerik Yer Tutucusu"/>
          <p:cNvSpPr>
            <a:spLocks noGrp="1"/>
          </p:cNvSpPr>
          <p:nvPr>
            <p:ph idx="1"/>
          </p:nvPr>
        </p:nvSpPr>
        <p:spPr>
          <a:xfrm>
            <a:off x="628650" y="1690689"/>
            <a:ext cx="8038053" cy="4820643"/>
          </a:xfrm>
        </p:spPr>
        <p:txBody>
          <a:bodyPr rtlCol="0">
            <a:normAutofit fontScale="70000" lnSpcReduction="20000"/>
          </a:bodyPr>
          <a:lstStyle/>
          <a:p>
            <a:pPr algn="just">
              <a:lnSpc>
                <a:spcPct val="160000"/>
              </a:lnSpc>
              <a:buFont typeface="Wingdings" panose="05000000000000000000" pitchFamily="2" charset="2"/>
              <a:buChar char="Ø"/>
              <a:defRPr/>
            </a:pPr>
            <a:r>
              <a:rPr lang="tr-TR" altLang="tr-TR" dirty="0" smtClean="0">
                <a:latin typeface="Arial" panose="020B0604020202020204" pitchFamily="34" charset="0"/>
                <a:cs typeface="Arial" panose="020B0604020202020204" pitchFamily="34" charset="0"/>
              </a:rPr>
              <a:t>Kolluk personeli hakkındaki şikayetlerin incelenmesi, izlenmesi ve sonuçlandırılmasını sağlayan mekanizmaların daha etkili ve hızlı işlemesini sağlamak,</a:t>
            </a:r>
          </a:p>
          <a:p>
            <a:pPr algn="just">
              <a:lnSpc>
                <a:spcPct val="160000"/>
              </a:lnSpc>
              <a:buFont typeface="Wingdings" panose="05000000000000000000" pitchFamily="2" charset="2"/>
              <a:buChar char="Ø"/>
              <a:defRPr/>
            </a:pPr>
            <a:r>
              <a:rPr lang="tr-TR" altLang="tr-TR" dirty="0" smtClean="0">
                <a:latin typeface="Arial" panose="020B0604020202020204" pitchFamily="34" charset="0"/>
                <a:cs typeface="Arial" panose="020B0604020202020204" pitchFamily="34" charset="0"/>
              </a:rPr>
              <a:t>Kolluk şikayet sisteminin saydamlığını ve güvenirliliğini artırmak,</a:t>
            </a:r>
          </a:p>
          <a:p>
            <a:pPr marL="0" indent="0" algn="just">
              <a:lnSpc>
                <a:spcPct val="160000"/>
              </a:lnSpc>
              <a:buNone/>
              <a:defRPr/>
            </a:pPr>
            <a:r>
              <a:rPr lang="tr-TR" altLang="tr-TR" dirty="0" smtClean="0">
                <a:latin typeface="Arial" panose="020B0604020202020204" pitchFamily="34" charset="0"/>
                <a:cs typeface="Arial" panose="020B0604020202020204" pitchFamily="34" charset="0"/>
              </a:rPr>
              <a:t>    Bu suretle;</a:t>
            </a:r>
          </a:p>
          <a:p>
            <a:pPr algn="just">
              <a:lnSpc>
                <a:spcPct val="160000"/>
              </a:lnSpc>
              <a:buFont typeface="Wingdings" panose="05000000000000000000" pitchFamily="2" charset="2"/>
              <a:buChar char="Ø"/>
              <a:defRPr/>
            </a:pPr>
            <a:r>
              <a:rPr lang="tr-TR" altLang="tr-TR" dirty="0" smtClean="0">
                <a:latin typeface="Arial" panose="020B0604020202020204" pitchFamily="34" charset="0"/>
                <a:cs typeface="Arial" panose="020B0604020202020204" pitchFamily="34" charset="0"/>
              </a:rPr>
              <a:t>Kolluk kuvvetlerine duyulan toplumsal güveni artırmak amaçlanmıştır.</a:t>
            </a:r>
          </a:p>
          <a:p>
            <a:pPr algn="just">
              <a:lnSpc>
                <a:spcPct val="160000"/>
              </a:lnSpc>
              <a:buFont typeface="Wingdings" panose="05000000000000000000" pitchFamily="2" charset="2"/>
              <a:buChar char="Ø"/>
              <a:defRPr/>
            </a:pPr>
            <a:r>
              <a:rPr lang="tr-TR" altLang="tr-TR" dirty="0" smtClean="0">
                <a:latin typeface="Arial" panose="020B0604020202020204" pitchFamily="34" charset="0"/>
                <a:cs typeface="Arial" panose="020B0604020202020204" pitchFamily="34" charset="0"/>
              </a:rPr>
              <a:t>Kolluk teşkilatlarının hesap verebilirliğini, etkinliğini ve saydamlığını güçlendirmek hedeflenmiştir.</a:t>
            </a:r>
          </a:p>
        </p:txBody>
      </p:sp>
      <p:sp>
        <p:nvSpPr>
          <p:cNvPr id="10243" name="2 Başlık"/>
          <p:cNvSpPr>
            <a:spLocks noGrp="1"/>
          </p:cNvSpPr>
          <p:nvPr>
            <p:ph type="title"/>
          </p:nvPr>
        </p:nvSpPr>
        <p:spPr/>
        <p:txBody>
          <a:bodyPr>
            <a:normAutofit/>
          </a:bodyPr>
          <a:lstStyle/>
          <a:p>
            <a:pPr algn="ctr" eaLnBrk="1" hangingPunct="1"/>
            <a:r>
              <a:rPr lang="tr-TR" altLang="tr-TR" sz="3000" dirty="0" smtClean="0">
                <a:latin typeface="Arial" panose="020B0604020202020204" pitchFamily="34" charset="0"/>
                <a:cs typeface="Arial" panose="020B0604020202020204" pitchFamily="34" charset="0"/>
              </a:rPr>
              <a:t>KANUNUN AMACI</a:t>
            </a:r>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274368462"/>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384349" y="1500189"/>
            <a:ext cx="8387861" cy="4850369"/>
          </a:xfrm>
        </p:spPr>
        <p:txBody>
          <a:bodyPr rtlCol="0">
            <a:normAutofit fontScale="70000" lnSpcReduction="20000"/>
          </a:bodyPr>
          <a:lstStyle/>
          <a:p>
            <a:pPr marL="109728" indent="0">
              <a:lnSpc>
                <a:spcPct val="170000"/>
              </a:lnSpc>
              <a:buNone/>
              <a:defRPr/>
            </a:pPr>
            <a:r>
              <a:rPr lang="tr-TR" b="1" dirty="0">
                <a:latin typeface="Arial" panose="020B0604020202020204" pitchFamily="34" charset="0"/>
                <a:cs typeface="Arial" panose="020B0604020202020204" pitchFamily="34" charset="0"/>
              </a:rPr>
              <a:t>1-</a:t>
            </a:r>
            <a:r>
              <a:rPr lang="tr-TR" b="1" dirty="0" smtClean="0">
                <a:latin typeface="Arial" panose="020B0604020202020204" pitchFamily="34" charset="0"/>
                <a:cs typeface="Arial" panose="020B0604020202020204" pitchFamily="34" charset="0"/>
              </a:rPr>
              <a:t> Emniyet Genel Müdürlüğü</a:t>
            </a:r>
          </a:p>
          <a:p>
            <a:pPr marL="109728" indent="0">
              <a:lnSpc>
                <a:spcPct val="170000"/>
              </a:lnSpc>
              <a:buNone/>
              <a:defRPr/>
            </a:pPr>
            <a:r>
              <a:rPr lang="tr-TR" b="1" dirty="0">
                <a:latin typeface="Arial" panose="020B0604020202020204" pitchFamily="34" charset="0"/>
                <a:cs typeface="Arial" panose="020B0604020202020204" pitchFamily="34" charset="0"/>
              </a:rPr>
              <a:t>2- </a:t>
            </a:r>
            <a:r>
              <a:rPr lang="tr-TR" b="1" dirty="0" smtClean="0">
                <a:latin typeface="Arial" panose="020B0604020202020204" pitchFamily="34" charset="0"/>
                <a:cs typeface="Arial" panose="020B0604020202020204" pitchFamily="34" charset="0"/>
              </a:rPr>
              <a:t>Jandarma Genel Komutanlığı</a:t>
            </a:r>
          </a:p>
          <a:p>
            <a:pPr marL="109728" indent="0">
              <a:lnSpc>
                <a:spcPct val="170000"/>
              </a:lnSpc>
              <a:buNone/>
              <a:defRPr/>
            </a:pPr>
            <a:r>
              <a:rPr lang="tr-TR" b="1" dirty="0">
                <a:latin typeface="Arial" panose="020B0604020202020204" pitchFamily="34" charset="0"/>
                <a:cs typeface="Arial" panose="020B0604020202020204" pitchFamily="34" charset="0"/>
              </a:rPr>
              <a:t>3-</a:t>
            </a:r>
            <a:r>
              <a:rPr lang="tr-TR" b="1" dirty="0" smtClean="0">
                <a:latin typeface="Arial" panose="020B0604020202020204" pitchFamily="34" charset="0"/>
                <a:cs typeface="Arial" panose="020B0604020202020204" pitchFamily="34" charset="0"/>
              </a:rPr>
              <a:t> Sahil Güvenlik Komutanlığı</a:t>
            </a:r>
          </a:p>
          <a:p>
            <a:pPr marL="184150" indent="-1588" algn="just">
              <a:lnSpc>
                <a:spcPct val="170000"/>
              </a:lnSpc>
              <a:buNone/>
              <a:defRPr/>
            </a:pPr>
            <a:r>
              <a:rPr lang="tr-TR" dirty="0" smtClean="0">
                <a:latin typeface="Arial" panose="020B0604020202020204" pitchFamily="34" charset="0"/>
                <a:cs typeface="Arial" panose="020B0604020202020204" pitchFamily="34" charset="0"/>
              </a:rPr>
              <a:t>Personeli hakkındaki ihbar ve şikayetlerin </a:t>
            </a:r>
            <a:r>
              <a:rPr lang="tr-TR" dirty="0">
                <a:latin typeface="Arial" panose="020B0604020202020204" pitchFamily="34" charset="0"/>
                <a:cs typeface="Arial" panose="020B0604020202020204" pitchFamily="34" charset="0"/>
              </a:rPr>
              <a:t>merkezi bir sistemde kayıt altına alınarak izlenmesini </a:t>
            </a:r>
            <a:r>
              <a:rPr lang="tr-TR" dirty="0" smtClean="0">
                <a:latin typeface="Arial" panose="020B0604020202020204" pitchFamily="34" charset="0"/>
                <a:cs typeface="Arial" panose="020B0604020202020204" pitchFamily="34" charset="0"/>
              </a:rPr>
              <a:t>ve belirli suçların soruşturulmasını kapsamaktadır.</a:t>
            </a:r>
          </a:p>
          <a:p>
            <a:pPr marL="184150" indent="-1588" algn="just">
              <a:lnSpc>
                <a:spcPct val="170000"/>
              </a:lnSpc>
              <a:buNone/>
              <a:defRPr/>
            </a:pPr>
            <a:r>
              <a:rPr lang="tr-TR" dirty="0" smtClean="0">
                <a:latin typeface="Arial" panose="020B0604020202020204" pitchFamily="34" charset="0"/>
                <a:cs typeface="Arial" panose="020B0604020202020204" pitchFamily="34" charset="0"/>
              </a:rPr>
              <a:t>Jandarma Genel Komutanlığı ve Sahil Güvenlik Komutanlığı teşkilâtında görevli kolluk personelinin askerî görevlerinden doğan suçları, bu KANUNUN KAPSAMI DIŞINDADIR. </a:t>
            </a:r>
          </a:p>
          <a:p>
            <a:pPr marL="624078" indent="-514350">
              <a:lnSpc>
                <a:spcPct val="200000"/>
              </a:lnSpc>
              <a:buNone/>
              <a:defRPr/>
            </a:pPr>
            <a:endParaRPr lang="tr-TR" dirty="0"/>
          </a:p>
        </p:txBody>
      </p:sp>
      <p:sp>
        <p:nvSpPr>
          <p:cNvPr id="11267" name="2 Başlık"/>
          <p:cNvSpPr>
            <a:spLocks noGrp="1"/>
          </p:cNvSpPr>
          <p:nvPr>
            <p:ph type="title"/>
          </p:nvPr>
        </p:nvSpPr>
        <p:spPr/>
        <p:txBody>
          <a:bodyPr>
            <a:normAutofit/>
          </a:bodyPr>
          <a:lstStyle/>
          <a:p>
            <a:pPr algn="ctr" eaLnBrk="1" hangingPunct="1"/>
            <a:r>
              <a:rPr lang="tr-TR" altLang="tr-TR" sz="3000" dirty="0" smtClean="0">
                <a:latin typeface="Arial" panose="020B0604020202020204" pitchFamily="34" charset="0"/>
                <a:cs typeface="Arial" panose="020B0604020202020204" pitchFamily="34" charset="0"/>
              </a:rPr>
              <a:t>KANUNUN KAPSAMI</a:t>
            </a:r>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3266812"/>
      </p:ext>
    </p:extLst>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1485900" y="1928814"/>
            <a:ext cx="6172200" cy="4078287"/>
          </a:xfrm>
        </p:spPr>
        <p:txBody>
          <a:bodyPr rtlCol="0">
            <a:normAutofit/>
          </a:bodyPr>
          <a:lstStyle/>
          <a:p>
            <a:pPr marL="109728" indent="0">
              <a:lnSpc>
                <a:spcPct val="200000"/>
              </a:lnSpc>
              <a:buNone/>
              <a:defRPr/>
            </a:pPr>
            <a:r>
              <a:rPr lang="tr-TR" b="1" dirty="0" smtClean="0">
                <a:latin typeface="Arial" panose="020B0604020202020204" pitchFamily="34" charset="0"/>
                <a:cs typeface="Arial" panose="020B0604020202020204" pitchFamily="34" charset="0"/>
              </a:rPr>
              <a:t>1-</a:t>
            </a:r>
            <a:r>
              <a:rPr lang="tr-TR" dirty="0" smtClean="0">
                <a:latin typeface="Arial" panose="020B0604020202020204" pitchFamily="34" charset="0"/>
                <a:cs typeface="Arial" panose="020B0604020202020204" pitchFamily="34" charset="0"/>
              </a:rPr>
              <a:t> Kolluk Gözetim Komisyonu</a:t>
            </a:r>
          </a:p>
          <a:p>
            <a:pPr marL="109728" indent="0">
              <a:lnSpc>
                <a:spcPct val="200000"/>
              </a:lnSpc>
              <a:buNone/>
              <a:defRPr/>
            </a:pPr>
            <a:r>
              <a:rPr lang="tr-TR" b="1" dirty="0" smtClean="0">
                <a:latin typeface="Arial" panose="020B0604020202020204" pitchFamily="34" charset="0"/>
                <a:cs typeface="Arial" panose="020B0604020202020204" pitchFamily="34" charset="0"/>
              </a:rPr>
              <a:t>2- </a:t>
            </a:r>
            <a:r>
              <a:rPr lang="tr-TR" dirty="0">
                <a:latin typeface="Arial" panose="020B0604020202020204" pitchFamily="34" charset="0"/>
                <a:cs typeface="Arial" panose="020B0604020202020204" pitchFamily="34" charset="0"/>
              </a:rPr>
              <a:t>Mülkiye Müfettişleri Tarafından Soruşturulacak </a:t>
            </a:r>
            <a:r>
              <a:rPr lang="tr-TR" dirty="0" smtClean="0">
                <a:latin typeface="Arial" panose="020B0604020202020204" pitchFamily="34" charset="0"/>
                <a:cs typeface="Arial" panose="020B0604020202020204" pitchFamily="34" charset="0"/>
              </a:rPr>
              <a:t>Suçlar</a:t>
            </a:r>
          </a:p>
          <a:p>
            <a:pPr marL="109728" indent="0">
              <a:lnSpc>
                <a:spcPct val="200000"/>
              </a:lnSpc>
              <a:buNone/>
              <a:defRPr/>
            </a:pPr>
            <a:r>
              <a:rPr lang="tr-TR" b="1" dirty="0" smtClean="0">
                <a:latin typeface="Arial" panose="020B0604020202020204" pitchFamily="34" charset="0"/>
                <a:cs typeface="Arial" panose="020B0604020202020204" pitchFamily="34" charset="0"/>
              </a:rPr>
              <a:t>3-</a:t>
            </a:r>
            <a:r>
              <a:rPr lang="tr-TR" dirty="0" smtClean="0">
                <a:latin typeface="Arial" panose="020B0604020202020204" pitchFamily="34" charset="0"/>
                <a:cs typeface="Arial" panose="020B0604020202020204" pitchFamily="34" charset="0"/>
              </a:rPr>
              <a:t> Merkezi </a:t>
            </a:r>
            <a:r>
              <a:rPr lang="tr-TR" dirty="0">
                <a:latin typeface="Arial" panose="020B0604020202020204" pitchFamily="34" charset="0"/>
                <a:cs typeface="Arial" panose="020B0604020202020204" pitchFamily="34" charset="0"/>
              </a:rPr>
              <a:t>Kayıt Sistemi</a:t>
            </a:r>
          </a:p>
          <a:p>
            <a:pPr marL="109728" indent="0">
              <a:lnSpc>
                <a:spcPct val="200000"/>
              </a:lnSpc>
              <a:buNone/>
              <a:defRPr/>
            </a:pPr>
            <a:endParaRPr lang="tr-TR" dirty="0" smtClean="0"/>
          </a:p>
          <a:p>
            <a:pPr marL="365760" indent="-256032">
              <a:buFont typeface="Wingdings 3"/>
              <a:buChar char=""/>
              <a:defRPr/>
            </a:pPr>
            <a:endParaRPr lang="tr-TR" dirty="0"/>
          </a:p>
        </p:txBody>
      </p:sp>
      <p:sp>
        <p:nvSpPr>
          <p:cNvPr id="12291" name="2 Başlık"/>
          <p:cNvSpPr>
            <a:spLocks noGrp="1"/>
          </p:cNvSpPr>
          <p:nvPr>
            <p:ph type="title"/>
          </p:nvPr>
        </p:nvSpPr>
        <p:spPr>
          <a:xfrm>
            <a:off x="628650" y="947931"/>
            <a:ext cx="7886700" cy="1325563"/>
          </a:xfrm>
        </p:spPr>
        <p:txBody>
          <a:bodyPr>
            <a:normAutofit/>
          </a:bodyPr>
          <a:lstStyle/>
          <a:p>
            <a:pPr eaLnBrk="1" hangingPunct="1"/>
            <a:r>
              <a:rPr lang="tr-TR" altLang="tr-TR" sz="3000" dirty="0" smtClean="0">
                <a:latin typeface="Arial" panose="020B0604020202020204" pitchFamily="34" charset="0"/>
                <a:cs typeface="Arial" panose="020B0604020202020204" pitchFamily="34" charset="0"/>
              </a:rPr>
              <a:t>AVRUPA BİRLİĞİ MÜKTESABINA UYUM MEKANİZMALARI</a:t>
            </a:r>
            <a:endParaRPr lang="tr-TR" altLang="tr-TR" sz="3000" dirty="0">
              <a:latin typeface="Arial" panose="020B0604020202020204" pitchFamily="34" charset="0"/>
              <a:cs typeface="Arial" panose="020B0604020202020204" pitchFamily="34" charset="0"/>
            </a:endParaRPr>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3806087296"/>
      </p:ext>
    </p:extLst>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233624" y="1628775"/>
            <a:ext cx="8613950" cy="5023234"/>
          </a:xfrm>
        </p:spPr>
        <p:txBody>
          <a:bodyPr rtlCol="0">
            <a:normAutofit fontScale="85000" lnSpcReduction="10000"/>
          </a:bodyPr>
          <a:lstStyle/>
          <a:p>
            <a:pPr marL="109728" indent="0" algn="just">
              <a:lnSpc>
                <a:spcPct val="150000"/>
              </a:lnSpc>
              <a:buNone/>
              <a:defRPr/>
            </a:pPr>
            <a:r>
              <a:rPr lang="tr-TR" sz="2400" b="1" dirty="0" smtClean="0">
                <a:latin typeface="Arial" panose="020B0604020202020204" pitchFamily="34" charset="0"/>
                <a:cs typeface="Arial" panose="020B0604020202020204" pitchFamily="34" charset="0"/>
              </a:rPr>
              <a:t>1-</a:t>
            </a:r>
            <a:r>
              <a:rPr lang="tr-TR" sz="2400" dirty="0" smtClean="0">
                <a:latin typeface="Arial" panose="020B0604020202020204" pitchFamily="34" charset="0"/>
                <a:cs typeface="Arial" panose="020B0604020202020204" pitchFamily="34" charset="0"/>
              </a:rPr>
              <a:t> İçişleri Bakanlığı Bakan Yardımcısının başkanlığında, </a:t>
            </a:r>
          </a:p>
          <a:p>
            <a:pPr marL="109728" indent="0" algn="just">
              <a:lnSpc>
                <a:spcPct val="150000"/>
              </a:lnSpc>
              <a:buNone/>
              <a:defRPr/>
            </a:pPr>
            <a:r>
              <a:rPr lang="tr-TR" sz="2400" b="1" dirty="0" smtClean="0">
                <a:latin typeface="Arial" panose="020B0604020202020204" pitchFamily="34" charset="0"/>
                <a:cs typeface="Arial" panose="020B0604020202020204" pitchFamily="34" charset="0"/>
              </a:rPr>
              <a:t>2-</a:t>
            </a:r>
            <a:r>
              <a:rPr lang="tr-TR" sz="2400" dirty="0" smtClean="0">
                <a:latin typeface="Arial" panose="020B0604020202020204" pitchFamily="34" charset="0"/>
                <a:cs typeface="Arial" panose="020B0604020202020204" pitchFamily="34" charset="0"/>
              </a:rPr>
              <a:t> Türkiye İnsan Hakları ve Eşitlik Kurumu Başkanı, </a:t>
            </a:r>
          </a:p>
          <a:p>
            <a:pPr marL="109728" indent="0" algn="just">
              <a:lnSpc>
                <a:spcPct val="150000"/>
              </a:lnSpc>
              <a:buNone/>
              <a:defRPr/>
            </a:pPr>
            <a:r>
              <a:rPr lang="tr-TR" sz="2400" b="1" dirty="0" smtClean="0">
                <a:latin typeface="Arial" panose="020B0604020202020204" pitchFamily="34" charset="0"/>
                <a:cs typeface="Arial" panose="020B0604020202020204" pitchFamily="34" charset="0"/>
              </a:rPr>
              <a:t>3-</a:t>
            </a:r>
            <a:r>
              <a:rPr lang="tr-TR" sz="2400" dirty="0" smtClean="0">
                <a:latin typeface="Arial" panose="020B0604020202020204" pitchFamily="34" charset="0"/>
                <a:cs typeface="Arial" panose="020B0604020202020204" pitchFamily="34" charset="0"/>
              </a:rPr>
              <a:t> Mülkiye Teftiş Kurulu Başkanı, </a:t>
            </a:r>
          </a:p>
          <a:p>
            <a:pPr marL="109728" indent="0" algn="just">
              <a:lnSpc>
                <a:spcPct val="150000"/>
              </a:lnSpc>
              <a:buNone/>
              <a:defRPr/>
            </a:pPr>
            <a:r>
              <a:rPr lang="tr-TR" sz="2400" b="1" dirty="0" smtClean="0">
                <a:latin typeface="Arial" panose="020B0604020202020204" pitchFamily="34" charset="0"/>
                <a:cs typeface="Arial" panose="020B0604020202020204" pitchFamily="34" charset="0"/>
              </a:rPr>
              <a:t>4-</a:t>
            </a:r>
            <a:r>
              <a:rPr lang="tr-TR" sz="2400" dirty="0" smtClean="0">
                <a:latin typeface="Arial" panose="020B0604020202020204" pitchFamily="34" charset="0"/>
                <a:cs typeface="Arial" panose="020B0604020202020204" pitchFamily="34" charset="0"/>
              </a:rPr>
              <a:t> İçişleri Bakanlığı Hukuk Hizmetleri Genel Müdürü, </a:t>
            </a:r>
          </a:p>
          <a:p>
            <a:pPr marL="109728" indent="0" algn="just">
              <a:lnSpc>
                <a:spcPct val="150000"/>
              </a:lnSpc>
              <a:buNone/>
              <a:defRPr/>
            </a:pPr>
            <a:r>
              <a:rPr lang="tr-TR" sz="2400" b="1" dirty="0" smtClean="0">
                <a:latin typeface="Arial" panose="020B0604020202020204" pitchFamily="34" charset="0"/>
                <a:cs typeface="Arial" panose="020B0604020202020204" pitchFamily="34" charset="0"/>
              </a:rPr>
              <a:t>5- </a:t>
            </a:r>
            <a:r>
              <a:rPr lang="tr-TR" sz="2400" dirty="0" smtClean="0">
                <a:latin typeface="Arial" panose="020B0604020202020204" pitchFamily="34" charset="0"/>
                <a:cs typeface="Arial" panose="020B0604020202020204" pitchFamily="34" charset="0"/>
              </a:rPr>
              <a:t>Adalet Bakanlığı Ceza İşleri Genel Müdürü, </a:t>
            </a:r>
          </a:p>
          <a:p>
            <a:pPr marL="109728" indent="0" algn="just">
              <a:lnSpc>
                <a:spcPct val="150000"/>
              </a:lnSpc>
              <a:buNone/>
              <a:defRPr/>
            </a:pPr>
            <a:r>
              <a:rPr lang="tr-TR" sz="2400" b="1" dirty="0" smtClean="0">
                <a:latin typeface="Arial" panose="020B0604020202020204" pitchFamily="34" charset="0"/>
                <a:cs typeface="Arial" panose="020B0604020202020204" pitchFamily="34" charset="0"/>
              </a:rPr>
              <a:t>6-</a:t>
            </a:r>
            <a:r>
              <a:rPr lang="tr-TR" sz="2400" dirty="0" smtClean="0">
                <a:latin typeface="Arial" panose="020B0604020202020204" pitchFamily="34" charset="0"/>
                <a:cs typeface="Arial" panose="020B0604020202020204" pitchFamily="34" charset="0"/>
              </a:rPr>
              <a:t> Üniversitelerin ceza ve ceza </a:t>
            </a:r>
            <a:r>
              <a:rPr lang="tr-TR" sz="2400" dirty="0" err="1" smtClean="0">
                <a:latin typeface="Arial" panose="020B0604020202020204" pitchFamily="34" charset="0"/>
                <a:cs typeface="Arial" panose="020B0604020202020204" pitchFamily="34" charset="0"/>
              </a:rPr>
              <a:t>usûl</a:t>
            </a:r>
            <a:r>
              <a:rPr lang="tr-TR" sz="2400" dirty="0" smtClean="0">
                <a:latin typeface="Arial" panose="020B0604020202020204" pitchFamily="34" charset="0"/>
                <a:cs typeface="Arial" panose="020B0604020202020204" pitchFamily="34" charset="0"/>
              </a:rPr>
              <a:t> hukuku ana bilim dallarında görevli </a:t>
            </a:r>
            <a:r>
              <a:rPr lang="tr-TR" sz="2400" b="1" dirty="0" smtClean="0">
                <a:latin typeface="Arial" panose="020B0604020202020204" pitchFamily="34" charset="0"/>
                <a:cs typeface="Arial" panose="020B0604020202020204" pitchFamily="34" charset="0"/>
              </a:rPr>
              <a:t>öğretim üyeleri </a:t>
            </a:r>
            <a:r>
              <a:rPr lang="tr-TR" sz="2400" dirty="0" smtClean="0">
                <a:latin typeface="Arial" panose="020B0604020202020204" pitchFamily="34" charset="0"/>
                <a:cs typeface="Arial" panose="020B0604020202020204" pitchFamily="34" charset="0"/>
              </a:rPr>
              <a:t>arasından Cumhurbaşkanınca seçilecek bir üye ile,</a:t>
            </a:r>
          </a:p>
          <a:p>
            <a:pPr marL="109728" indent="0" algn="just">
              <a:lnSpc>
                <a:spcPct val="150000"/>
              </a:lnSpc>
              <a:buNone/>
              <a:defRPr/>
            </a:pPr>
            <a:r>
              <a:rPr lang="tr-TR" sz="2400" b="1" dirty="0" smtClean="0">
                <a:latin typeface="Arial" panose="020B0604020202020204" pitchFamily="34" charset="0"/>
                <a:cs typeface="Arial" panose="020B0604020202020204" pitchFamily="34" charset="0"/>
              </a:rPr>
              <a:t>7- </a:t>
            </a:r>
            <a:r>
              <a:rPr lang="tr-TR" sz="2400" dirty="0" smtClean="0">
                <a:latin typeface="Arial" panose="020B0604020202020204" pitchFamily="34" charset="0"/>
                <a:cs typeface="Arial" panose="020B0604020202020204" pitchFamily="34" charset="0"/>
              </a:rPr>
              <a:t>Baro başkanı seçilme yeterliğine sahip serbest </a:t>
            </a:r>
            <a:r>
              <a:rPr lang="tr-TR" sz="2400" b="1" dirty="0" smtClean="0">
                <a:latin typeface="Arial" panose="020B0604020202020204" pitchFamily="34" charset="0"/>
                <a:cs typeface="Arial" panose="020B0604020202020204" pitchFamily="34" charset="0"/>
              </a:rPr>
              <a:t>avukat</a:t>
            </a:r>
            <a:r>
              <a:rPr lang="tr-TR" sz="2400" dirty="0" smtClean="0">
                <a:latin typeface="Arial" panose="020B0604020202020204" pitchFamily="34" charset="0"/>
                <a:cs typeface="Arial" panose="020B0604020202020204" pitchFamily="34" charset="0"/>
              </a:rPr>
              <a:t>lar arasından Cumhurbaşkanınca seçilecek </a:t>
            </a:r>
            <a:r>
              <a:rPr lang="tr-TR" sz="2400" dirty="0" smtClean="0">
                <a:solidFill>
                  <a:schemeClr val="tx1"/>
                </a:solidFill>
                <a:latin typeface="Arial" panose="020B0604020202020204" pitchFamily="34" charset="0"/>
                <a:cs typeface="Arial" panose="020B0604020202020204" pitchFamily="34" charset="0"/>
              </a:rPr>
              <a:t>bir</a:t>
            </a:r>
            <a:r>
              <a:rPr lang="tr-TR" sz="2400" dirty="0" smtClean="0">
                <a:latin typeface="Arial" panose="020B0604020202020204" pitchFamily="34" charset="0"/>
                <a:cs typeface="Arial" panose="020B0604020202020204" pitchFamily="34" charset="0"/>
              </a:rPr>
              <a:t> üyeden oluşur. </a:t>
            </a:r>
          </a:p>
        </p:txBody>
      </p:sp>
      <p:sp>
        <p:nvSpPr>
          <p:cNvPr id="13315" name="2 Başlık"/>
          <p:cNvSpPr>
            <a:spLocks noGrp="1"/>
          </p:cNvSpPr>
          <p:nvPr>
            <p:ph type="title"/>
          </p:nvPr>
        </p:nvSpPr>
        <p:spPr/>
        <p:txBody>
          <a:bodyPr>
            <a:normAutofit/>
          </a:bodyPr>
          <a:lstStyle/>
          <a:p>
            <a:pPr algn="ctr" eaLnBrk="1" hangingPunct="1"/>
            <a:r>
              <a:rPr lang="tr-TR" altLang="tr-TR" sz="3000" dirty="0">
                <a:latin typeface="Arial" panose="020B0604020202020204" pitchFamily="34" charset="0"/>
                <a:cs typeface="Arial" panose="020B0604020202020204" pitchFamily="34" charset="0"/>
              </a:rPr>
              <a:t>KOLLUK GÖZETİM KOMİSYONU</a:t>
            </a:r>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2326403708"/>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İçerik Yer Tutucusu 1"/>
          <p:cNvSpPr>
            <a:spLocks noGrp="1"/>
          </p:cNvSpPr>
          <p:nvPr>
            <p:ph idx="1"/>
          </p:nvPr>
        </p:nvSpPr>
        <p:spPr/>
        <p:txBody>
          <a:bodyPr/>
          <a:lstStyle/>
          <a:p>
            <a:pPr algn="just" eaLnBrk="1" hangingPunct="1">
              <a:lnSpc>
                <a:spcPct val="150000"/>
              </a:lnSpc>
              <a:buFont typeface="Wingdings" panose="05000000000000000000" pitchFamily="2" charset="2"/>
              <a:buChar char="Ø"/>
            </a:pPr>
            <a:r>
              <a:rPr lang="tr-TR" altLang="tr-TR" dirty="0" smtClean="0">
                <a:latin typeface="Arial" panose="020B0604020202020204" pitchFamily="34" charset="0"/>
                <a:cs typeface="Arial" panose="020B0604020202020204" pitchFamily="34" charset="0"/>
              </a:rPr>
              <a:t>Komisyon üyeliklerine öğretim üyeleri ve serbest avukatlar arasından seçilecek üyelerin görev süresi dört yıldır.</a:t>
            </a:r>
          </a:p>
          <a:p>
            <a:pPr algn="just" eaLnBrk="1" hangingPunct="1">
              <a:lnSpc>
                <a:spcPct val="150000"/>
              </a:lnSpc>
              <a:buFont typeface="Wingdings" panose="05000000000000000000" pitchFamily="2" charset="2"/>
              <a:buChar char="Ø"/>
            </a:pPr>
            <a:r>
              <a:rPr lang="tr-TR" altLang="tr-TR" dirty="0" smtClean="0">
                <a:latin typeface="Arial" panose="020B0604020202020204" pitchFamily="34" charset="0"/>
                <a:cs typeface="Arial" panose="020B0604020202020204" pitchFamily="34" charset="0"/>
              </a:rPr>
              <a:t>Seçimle gelen üyeler, üyelikleri süresince Komisyondaki görevlerinden alınamazlar.</a:t>
            </a:r>
          </a:p>
        </p:txBody>
      </p:sp>
      <p:sp>
        <p:nvSpPr>
          <p:cNvPr id="14339" name="Başlık 2"/>
          <p:cNvSpPr>
            <a:spLocks noGrp="1"/>
          </p:cNvSpPr>
          <p:nvPr>
            <p:ph type="title"/>
          </p:nvPr>
        </p:nvSpPr>
        <p:spPr/>
        <p:txBody>
          <a:bodyPr>
            <a:normAutofit/>
          </a:bodyPr>
          <a:lstStyle/>
          <a:p>
            <a:pPr algn="ctr" eaLnBrk="1" hangingPunct="1"/>
            <a:r>
              <a:rPr lang="tr-TR" altLang="tr-TR" sz="3000" dirty="0">
                <a:latin typeface="Arial" panose="020B0604020202020204" pitchFamily="34" charset="0"/>
                <a:cs typeface="Arial" panose="020B0604020202020204" pitchFamily="34" charset="0"/>
              </a:rPr>
              <a:t>KOLLUK GÖZETİM KOMİSYONU</a:t>
            </a:r>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3504852789"/>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3888" y="580104"/>
            <a:ext cx="7886700" cy="766916"/>
          </a:xfrm>
        </p:spPr>
        <p:txBody>
          <a:bodyPr>
            <a:normAutofit/>
          </a:bodyPr>
          <a:lstStyle/>
          <a:p>
            <a:pPr algn="ctr"/>
            <a:r>
              <a:rPr lang="tr-TR" sz="3600" b="1" dirty="0" smtClean="0">
                <a:latin typeface="+mn-lt"/>
              </a:rPr>
              <a:t>ANAYASAL HÜKÜMLER</a:t>
            </a:r>
            <a:endParaRPr lang="tr-TR" sz="3600" b="1" dirty="0">
              <a:latin typeface="+mn-lt"/>
            </a:endParaRPr>
          </a:p>
        </p:txBody>
      </p:sp>
      <p:sp>
        <p:nvSpPr>
          <p:cNvPr id="3" name="Metin Yer Tutucusu 2"/>
          <p:cNvSpPr>
            <a:spLocks noGrp="1"/>
          </p:cNvSpPr>
          <p:nvPr>
            <p:ph type="body" idx="1"/>
          </p:nvPr>
        </p:nvSpPr>
        <p:spPr>
          <a:xfrm>
            <a:off x="623888" y="1347021"/>
            <a:ext cx="7886700" cy="4827985"/>
          </a:xfrm>
        </p:spPr>
        <p:txBody>
          <a:bodyPr>
            <a:normAutofit fontScale="47500" lnSpcReduction="20000"/>
          </a:bodyPr>
          <a:lstStyle/>
          <a:p>
            <a:r>
              <a:rPr lang="tr-TR" sz="2900" i="1" dirty="0" smtClean="0">
                <a:solidFill>
                  <a:schemeClr val="tx1"/>
                </a:solidFill>
              </a:rPr>
              <a:t>C</a:t>
            </a:r>
            <a:r>
              <a:rPr lang="tr-TR" sz="2900" i="1" dirty="0">
                <a:solidFill>
                  <a:schemeClr val="tx1"/>
                </a:solidFill>
              </a:rPr>
              <a:t>. Suç ve cezalara ilişkin esasla</a:t>
            </a:r>
            <a:r>
              <a:rPr lang="tr-TR" sz="2900" dirty="0">
                <a:solidFill>
                  <a:schemeClr val="tx1"/>
                </a:solidFill>
              </a:rPr>
              <a:t>r </a:t>
            </a:r>
          </a:p>
          <a:p>
            <a:r>
              <a:rPr lang="tr-TR" sz="2900" b="1" dirty="0" smtClean="0">
                <a:solidFill>
                  <a:schemeClr val="tx1"/>
                </a:solidFill>
              </a:rPr>
              <a:t>Madde </a:t>
            </a:r>
            <a:r>
              <a:rPr lang="tr-TR" sz="2900" b="1" dirty="0">
                <a:solidFill>
                  <a:schemeClr val="tx1"/>
                </a:solidFill>
              </a:rPr>
              <a:t>38 – </a:t>
            </a:r>
            <a:r>
              <a:rPr lang="tr-TR" sz="2900" dirty="0">
                <a:solidFill>
                  <a:schemeClr val="tx1"/>
                </a:solidFill>
              </a:rPr>
              <a:t>Kimse, işlendiği zaman yürürlükte bulunan kanunun suç saymadığı bir fiilden dolayı cezalandırılamaz; kimseye suçu işlediği zaman kanunda o suç için konulmuş olan cezadan daha ağır bir ceza verilemez.</a:t>
            </a:r>
          </a:p>
          <a:p>
            <a:r>
              <a:rPr lang="tr-TR" sz="2900" dirty="0">
                <a:solidFill>
                  <a:schemeClr val="tx1"/>
                </a:solidFill>
              </a:rPr>
              <a:t>Suç ve ceza zamanaşımı ile ceza mahkumiyetinin sonuçları konusunda da yukarıdaki fıkra uygulanır. </a:t>
            </a:r>
          </a:p>
          <a:p>
            <a:r>
              <a:rPr lang="tr-TR" sz="2900" dirty="0" smtClean="0">
                <a:solidFill>
                  <a:schemeClr val="tx1"/>
                </a:solidFill>
              </a:rPr>
              <a:t>Ceza </a:t>
            </a:r>
            <a:r>
              <a:rPr lang="tr-TR" sz="2900" dirty="0">
                <a:solidFill>
                  <a:schemeClr val="tx1"/>
                </a:solidFill>
              </a:rPr>
              <a:t>ve ceza yerine geçen güvenlik tedbirleri ancak kanunla konulur.</a:t>
            </a:r>
          </a:p>
          <a:p>
            <a:r>
              <a:rPr lang="tr-TR" sz="2900" dirty="0" smtClean="0">
                <a:solidFill>
                  <a:schemeClr val="tx1"/>
                </a:solidFill>
              </a:rPr>
              <a:t>Suçluluğu </a:t>
            </a:r>
            <a:r>
              <a:rPr lang="tr-TR" sz="2900" dirty="0">
                <a:solidFill>
                  <a:schemeClr val="tx1"/>
                </a:solidFill>
              </a:rPr>
              <a:t>hükmen sabit oluncaya kadar, kimse suçlu sayılamaz.</a:t>
            </a:r>
          </a:p>
          <a:p>
            <a:r>
              <a:rPr lang="tr-TR" sz="2900" dirty="0" smtClean="0">
                <a:solidFill>
                  <a:schemeClr val="tx1"/>
                </a:solidFill>
              </a:rPr>
              <a:t>Hiç </a:t>
            </a:r>
            <a:r>
              <a:rPr lang="tr-TR" sz="2900" dirty="0">
                <a:solidFill>
                  <a:schemeClr val="tx1"/>
                </a:solidFill>
              </a:rPr>
              <a:t>kimse kendisini ve kanunda gösterilen yakınlarını suçlayan bir beyanda bulunmaya veya bu yolda delil göstermeye zorlanamaz.</a:t>
            </a:r>
          </a:p>
          <a:p>
            <a:r>
              <a:rPr lang="tr-TR" sz="2900" b="1" dirty="0" smtClean="0">
                <a:solidFill>
                  <a:schemeClr val="tx1"/>
                </a:solidFill>
              </a:rPr>
              <a:t>(</a:t>
            </a:r>
            <a:r>
              <a:rPr lang="tr-TR" sz="2900" b="1" dirty="0">
                <a:solidFill>
                  <a:schemeClr val="tx1"/>
                </a:solidFill>
              </a:rPr>
              <a:t>Ek fıkra: 3/10/2001-4709/15 </a:t>
            </a:r>
            <a:r>
              <a:rPr lang="tr-TR" sz="2900" b="1" dirty="0" err="1">
                <a:solidFill>
                  <a:schemeClr val="tx1"/>
                </a:solidFill>
              </a:rPr>
              <a:t>md.</a:t>
            </a:r>
            <a:r>
              <a:rPr lang="tr-TR" sz="2900" b="1" dirty="0">
                <a:solidFill>
                  <a:schemeClr val="tx1"/>
                </a:solidFill>
              </a:rPr>
              <a:t>) </a:t>
            </a:r>
            <a:r>
              <a:rPr lang="tr-TR" sz="2900" dirty="0">
                <a:solidFill>
                  <a:schemeClr val="tx1"/>
                </a:solidFill>
              </a:rPr>
              <a:t>Kanuna aykırı olarak elde edilmiş bulgular, delil olarak kabul edilemez.</a:t>
            </a:r>
            <a:r>
              <a:rPr lang="tr-TR" sz="2900" b="1" dirty="0">
                <a:solidFill>
                  <a:schemeClr val="tx1"/>
                </a:solidFill>
              </a:rPr>
              <a:t> </a:t>
            </a:r>
            <a:endParaRPr lang="tr-TR" sz="2900" dirty="0">
              <a:solidFill>
                <a:schemeClr val="tx1"/>
              </a:solidFill>
            </a:endParaRPr>
          </a:p>
          <a:p>
            <a:r>
              <a:rPr lang="tr-TR" sz="2900" dirty="0" smtClean="0">
                <a:solidFill>
                  <a:schemeClr val="tx1"/>
                </a:solidFill>
              </a:rPr>
              <a:t>Ceza </a:t>
            </a:r>
            <a:r>
              <a:rPr lang="tr-TR" sz="2900" dirty="0">
                <a:solidFill>
                  <a:schemeClr val="tx1"/>
                </a:solidFill>
              </a:rPr>
              <a:t>sorumluluğu şahsidir.</a:t>
            </a:r>
            <a:r>
              <a:rPr lang="tr-TR" sz="2900" b="1" dirty="0">
                <a:solidFill>
                  <a:schemeClr val="tx1"/>
                </a:solidFill>
              </a:rPr>
              <a:t> </a:t>
            </a:r>
            <a:endParaRPr lang="tr-TR" sz="2900" dirty="0">
              <a:solidFill>
                <a:schemeClr val="tx1"/>
              </a:solidFill>
            </a:endParaRPr>
          </a:p>
          <a:p>
            <a:r>
              <a:rPr lang="tr-TR" sz="2900" b="1" dirty="0" smtClean="0">
                <a:solidFill>
                  <a:schemeClr val="tx1"/>
                </a:solidFill>
              </a:rPr>
              <a:t>(</a:t>
            </a:r>
            <a:r>
              <a:rPr lang="tr-TR" sz="2900" b="1" dirty="0">
                <a:solidFill>
                  <a:schemeClr val="tx1"/>
                </a:solidFill>
              </a:rPr>
              <a:t>Ek fıkra: 3/10/2001-4709/15 </a:t>
            </a:r>
            <a:r>
              <a:rPr lang="tr-TR" sz="2900" b="1" dirty="0" err="1">
                <a:solidFill>
                  <a:schemeClr val="tx1"/>
                </a:solidFill>
              </a:rPr>
              <a:t>md.</a:t>
            </a:r>
            <a:r>
              <a:rPr lang="tr-TR" sz="2900" b="1" dirty="0">
                <a:solidFill>
                  <a:schemeClr val="tx1"/>
                </a:solidFill>
              </a:rPr>
              <a:t>) </a:t>
            </a:r>
            <a:r>
              <a:rPr lang="tr-TR" sz="2900" dirty="0">
                <a:solidFill>
                  <a:schemeClr val="tx1"/>
                </a:solidFill>
              </a:rPr>
              <a:t>Hiç kimse, yalnızca sözleşmeden doğan bir yükümlülüğü yerine getirememesinden dolayı özgürlüğünden alıkonulamaz.</a:t>
            </a:r>
          </a:p>
          <a:p>
            <a:r>
              <a:rPr lang="tr-TR" sz="2900" b="1" dirty="0" smtClean="0">
                <a:solidFill>
                  <a:schemeClr val="tx1"/>
                </a:solidFill>
              </a:rPr>
              <a:t>(</a:t>
            </a:r>
            <a:r>
              <a:rPr lang="tr-TR" sz="2900" b="1" dirty="0">
                <a:solidFill>
                  <a:schemeClr val="tx1"/>
                </a:solidFill>
              </a:rPr>
              <a:t>Ek fıkra: 3/10/2001-4709/15 md; Mülga fıkra: 7/5/2004-5170/5 </a:t>
            </a:r>
            <a:r>
              <a:rPr lang="tr-TR" sz="2900" b="1" dirty="0" err="1">
                <a:solidFill>
                  <a:schemeClr val="tx1"/>
                </a:solidFill>
              </a:rPr>
              <a:t>md.</a:t>
            </a:r>
            <a:r>
              <a:rPr lang="tr-TR" sz="2900" b="1" dirty="0">
                <a:solidFill>
                  <a:schemeClr val="tx1"/>
                </a:solidFill>
              </a:rPr>
              <a:t>) </a:t>
            </a:r>
            <a:endParaRPr lang="tr-TR" sz="2900" dirty="0">
              <a:solidFill>
                <a:schemeClr val="tx1"/>
              </a:solidFill>
            </a:endParaRPr>
          </a:p>
          <a:p>
            <a:r>
              <a:rPr lang="tr-TR" sz="2900" b="1" dirty="0" smtClean="0">
                <a:solidFill>
                  <a:schemeClr val="tx1"/>
                </a:solidFill>
              </a:rPr>
              <a:t>(</a:t>
            </a:r>
            <a:r>
              <a:rPr lang="tr-TR" sz="2900" b="1" dirty="0">
                <a:solidFill>
                  <a:schemeClr val="tx1"/>
                </a:solidFill>
              </a:rPr>
              <a:t>Değişik onuncu fıkra: 7/5/2004-5170/5 </a:t>
            </a:r>
            <a:r>
              <a:rPr lang="tr-TR" sz="2900" b="1" dirty="0" err="1">
                <a:solidFill>
                  <a:schemeClr val="tx1"/>
                </a:solidFill>
              </a:rPr>
              <a:t>md.</a:t>
            </a:r>
            <a:r>
              <a:rPr lang="tr-TR" sz="2900" b="1" dirty="0">
                <a:solidFill>
                  <a:schemeClr val="tx1"/>
                </a:solidFill>
              </a:rPr>
              <a:t>) </a:t>
            </a:r>
            <a:r>
              <a:rPr lang="tr-TR" sz="2900" dirty="0">
                <a:solidFill>
                  <a:schemeClr val="tx1"/>
                </a:solidFill>
              </a:rPr>
              <a:t>Ölüm cezası ve genel müsadere cezası verilemez.</a:t>
            </a:r>
          </a:p>
          <a:p>
            <a:r>
              <a:rPr lang="tr-TR" sz="2900" dirty="0" smtClean="0">
                <a:solidFill>
                  <a:schemeClr val="tx1"/>
                </a:solidFill>
              </a:rPr>
              <a:t>İdare</a:t>
            </a:r>
            <a:r>
              <a:rPr lang="tr-TR" sz="2900" dirty="0">
                <a:solidFill>
                  <a:schemeClr val="tx1"/>
                </a:solidFill>
              </a:rPr>
              <a:t>, kişi hürriyetinin kısıtlanması sonucunu doğuran bir müeyyide uygulayamaz. Silahlı Kuvvetlerin iç düzeni bakımından bu hükme kanunla istisnalar getirilebilir.</a:t>
            </a:r>
          </a:p>
          <a:p>
            <a:r>
              <a:rPr lang="tr-TR" sz="2900" b="1" dirty="0" smtClean="0">
                <a:solidFill>
                  <a:schemeClr val="tx1"/>
                </a:solidFill>
              </a:rPr>
              <a:t>(</a:t>
            </a:r>
            <a:r>
              <a:rPr lang="tr-TR" sz="2900" b="1" dirty="0">
                <a:solidFill>
                  <a:schemeClr val="tx1"/>
                </a:solidFill>
              </a:rPr>
              <a:t>Değişik son fıkra: 7/5/2004-5170/5 </a:t>
            </a:r>
            <a:r>
              <a:rPr lang="tr-TR" sz="2900" b="1" dirty="0" err="1">
                <a:solidFill>
                  <a:schemeClr val="tx1"/>
                </a:solidFill>
              </a:rPr>
              <a:t>md.</a:t>
            </a:r>
            <a:r>
              <a:rPr lang="tr-TR" sz="2900" b="1" dirty="0">
                <a:solidFill>
                  <a:schemeClr val="tx1"/>
                </a:solidFill>
              </a:rPr>
              <a:t>) </a:t>
            </a:r>
            <a:r>
              <a:rPr lang="tr-TR" sz="2900" dirty="0">
                <a:solidFill>
                  <a:schemeClr val="tx1"/>
                </a:solidFill>
              </a:rPr>
              <a:t>Uluslararası Ceza Divanına taraf olmanın gerektirdiği yükümlülükler hariç olmak üzere vatandaş, suç sebebiyle yabancı bir ülkeye verilemez.</a:t>
            </a:r>
          </a:p>
          <a:p>
            <a:endParaRPr lang="tr-TR" dirty="0">
              <a:solidFill>
                <a:schemeClr val="tx1"/>
              </a:solidFill>
            </a:endParaRPr>
          </a:p>
          <a:p>
            <a:endParaRPr lang="tr-TR" dirty="0"/>
          </a:p>
          <a:p>
            <a:endParaRPr lang="tr-TR" dirty="0"/>
          </a:p>
        </p:txBody>
      </p:sp>
    </p:spTree>
    <p:extLst>
      <p:ext uri="{BB962C8B-B14F-4D97-AF65-F5344CB8AC3E}">
        <p14:creationId xmlns:p14="http://schemas.microsoft.com/office/powerpoint/2010/main" val="2734020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İçerik Yer Tutucusu 1"/>
          <p:cNvSpPr>
            <a:spLocks noGrp="1"/>
          </p:cNvSpPr>
          <p:nvPr>
            <p:ph idx="1"/>
          </p:nvPr>
        </p:nvSpPr>
        <p:spPr>
          <a:xfrm>
            <a:off x="464876" y="1910309"/>
            <a:ext cx="7980275" cy="3560763"/>
          </a:xfrm>
        </p:spPr>
        <p:txBody>
          <a:bodyPr>
            <a:normAutofit fontScale="85000" lnSpcReduction="10000"/>
          </a:bodyPr>
          <a:lstStyle/>
          <a:p>
            <a:pPr algn="just" eaLnBrk="1" hangingPunct="1">
              <a:lnSpc>
                <a:spcPct val="150000"/>
              </a:lnSpc>
              <a:buFont typeface="Wingdings" panose="05000000000000000000" pitchFamily="2" charset="2"/>
              <a:buChar char="Ø"/>
              <a:defRPr/>
            </a:pPr>
            <a:r>
              <a:rPr lang="tr-TR" altLang="tr-TR" dirty="0" smtClean="0">
                <a:latin typeface="Arial" panose="020B0604020202020204" pitchFamily="34" charset="0"/>
                <a:cs typeface="Arial" panose="020B0604020202020204" pitchFamily="34" charset="0"/>
              </a:rPr>
              <a:t>Kamuoyunun kolluk şikayet sistemine güven duygusunu güçlendirmek ve sivil inisiyatifi vurgulamak amacıyla, Baro ve üniversitelerin temsili sağlanmıştır. </a:t>
            </a:r>
          </a:p>
          <a:p>
            <a:pPr algn="just" eaLnBrk="1" hangingPunct="1">
              <a:lnSpc>
                <a:spcPct val="150000"/>
              </a:lnSpc>
              <a:buFont typeface="Wingdings" panose="05000000000000000000" pitchFamily="2" charset="2"/>
              <a:buChar char="Ø"/>
              <a:defRPr/>
            </a:pPr>
            <a:r>
              <a:rPr lang="tr-TR" altLang="tr-TR" dirty="0" smtClean="0">
                <a:latin typeface="Arial" panose="020B0604020202020204" pitchFamily="34" charset="0"/>
                <a:cs typeface="Arial" panose="020B0604020202020204" pitchFamily="34" charset="0"/>
              </a:rPr>
              <a:t>Komisyonun fonksiyonel bağımsızlığını ve tarafsızlığını vurgulamak ve korumak amacıyla, kolluk teşkilatlarının temsilcilerine Komisyonda yer verilmemiştir. </a:t>
            </a:r>
          </a:p>
          <a:p>
            <a:pPr marL="0" indent="0" algn="just">
              <a:buNone/>
              <a:defRPr/>
            </a:pPr>
            <a:endParaRPr lang="tr-TR" altLang="tr-TR" dirty="0" smtClean="0"/>
          </a:p>
        </p:txBody>
      </p:sp>
      <p:sp>
        <p:nvSpPr>
          <p:cNvPr id="15363" name="Başlık 2"/>
          <p:cNvSpPr>
            <a:spLocks noGrp="1"/>
          </p:cNvSpPr>
          <p:nvPr>
            <p:ph type="title"/>
          </p:nvPr>
        </p:nvSpPr>
        <p:spPr/>
        <p:txBody>
          <a:bodyPr>
            <a:normAutofit/>
          </a:bodyPr>
          <a:lstStyle/>
          <a:p>
            <a:pPr algn="ctr" eaLnBrk="1" hangingPunct="1"/>
            <a:r>
              <a:rPr lang="tr-TR" altLang="tr-TR" sz="3000" dirty="0">
                <a:latin typeface="Arial" panose="020B0604020202020204" pitchFamily="34" charset="0"/>
                <a:cs typeface="Arial" panose="020B0604020202020204" pitchFamily="34" charset="0"/>
              </a:rPr>
              <a:t>KOLLUK GÖZETİM KOMİSYONU</a:t>
            </a:r>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2708142252"/>
      </p:ext>
    </p:extLst>
  </p:cSld>
  <p:clrMapOvr>
    <a:masterClrMapping/>
  </p:clrMapOvr>
  <p:transition spd="slow">
    <p:push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İçerik Yer Tutucusu 1"/>
          <p:cNvSpPr>
            <a:spLocks noGrp="1"/>
          </p:cNvSpPr>
          <p:nvPr>
            <p:ph idx="1"/>
          </p:nvPr>
        </p:nvSpPr>
        <p:spPr>
          <a:xfrm>
            <a:off x="361741" y="2492375"/>
            <a:ext cx="8425543" cy="3633788"/>
          </a:xfrm>
        </p:spPr>
        <p:txBody>
          <a:bodyPr>
            <a:normAutofit fontScale="62500" lnSpcReduction="20000"/>
          </a:bodyPr>
          <a:lstStyle/>
          <a:p>
            <a:pPr algn="just">
              <a:lnSpc>
                <a:spcPct val="160000"/>
              </a:lnSpc>
              <a:buClr>
                <a:schemeClr val="tx1"/>
              </a:buClr>
              <a:buFont typeface="Wingdings" panose="05000000000000000000" pitchFamily="2" charset="2"/>
              <a:buChar char="Ø"/>
              <a:defRPr/>
            </a:pPr>
            <a:r>
              <a:rPr lang="tr-TR" altLang="tr-TR" dirty="0">
                <a:latin typeface="Arial" panose="020B0604020202020204" pitchFamily="34" charset="0"/>
                <a:cs typeface="Arial" panose="020B0604020202020204" pitchFamily="34" charset="0"/>
              </a:rPr>
              <a:t>Komisyon, görev ve yetkilerini kendi sorumluluğu altında bağımsız olarak yerine getirir. </a:t>
            </a:r>
            <a:r>
              <a:rPr lang="tr-TR" altLang="tr-TR" dirty="0" err="1">
                <a:latin typeface="Arial" panose="020B0604020202020204" pitchFamily="34" charset="0"/>
                <a:cs typeface="Arial" panose="020B0604020202020204" pitchFamily="34" charset="0"/>
              </a:rPr>
              <a:t>Organizasyonel</a:t>
            </a:r>
            <a:r>
              <a:rPr lang="tr-TR" altLang="tr-TR" dirty="0">
                <a:latin typeface="Arial" panose="020B0604020202020204" pitchFamily="34" charset="0"/>
                <a:cs typeface="Arial" panose="020B0604020202020204" pitchFamily="34" charset="0"/>
              </a:rPr>
              <a:t> değil, fonksiyonel bağımsızlık söz konusudur.</a:t>
            </a:r>
          </a:p>
          <a:p>
            <a:pPr algn="just">
              <a:lnSpc>
                <a:spcPct val="160000"/>
              </a:lnSpc>
              <a:buClr>
                <a:schemeClr val="tx1"/>
              </a:buClr>
              <a:buFont typeface="Wingdings" panose="05000000000000000000" pitchFamily="2" charset="2"/>
              <a:buChar char="Ø"/>
              <a:defRPr/>
            </a:pPr>
            <a:r>
              <a:rPr lang="tr-TR" altLang="tr-TR" dirty="0">
                <a:latin typeface="Arial" panose="020B0604020202020204" pitchFamily="34" charset="0"/>
                <a:cs typeface="Arial" panose="020B0604020202020204" pitchFamily="34" charset="0"/>
              </a:rPr>
              <a:t>Komisyon </a:t>
            </a:r>
            <a:r>
              <a:rPr lang="tr-TR" altLang="tr-TR" dirty="0" err="1">
                <a:latin typeface="Arial" panose="020B0604020202020204" pitchFamily="34" charset="0"/>
                <a:cs typeface="Arial" panose="020B0604020202020204" pitchFamily="34" charset="0"/>
              </a:rPr>
              <a:t>re’sen</a:t>
            </a:r>
            <a:r>
              <a:rPr lang="tr-TR" altLang="tr-TR" dirty="0">
                <a:latin typeface="Arial" panose="020B0604020202020204" pitchFamily="34" charset="0"/>
                <a:cs typeface="Arial" panose="020B0604020202020204" pitchFamily="34" charset="0"/>
              </a:rPr>
              <a:t> harekete geçebilir. </a:t>
            </a:r>
          </a:p>
          <a:p>
            <a:pPr algn="just">
              <a:lnSpc>
                <a:spcPct val="160000"/>
              </a:lnSpc>
              <a:buClr>
                <a:schemeClr val="tx1"/>
              </a:buClr>
              <a:buFont typeface="Wingdings" panose="05000000000000000000" pitchFamily="2" charset="2"/>
              <a:buChar char="Ø"/>
              <a:defRPr/>
            </a:pPr>
            <a:r>
              <a:rPr lang="tr-TR" altLang="tr-TR" dirty="0">
                <a:latin typeface="Arial" panose="020B0604020202020204" pitchFamily="34" charset="0"/>
                <a:cs typeface="Arial" panose="020B0604020202020204" pitchFamily="34" charset="0"/>
              </a:rPr>
              <a:t>Komisyonun Sekretarya hizmetleri, Mülkiye Teftiş Kurulu Başkanlığı’nca yerine getirilir.</a:t>
            </a:r>
          </a:p>
          <a:p>
            <a:pPr algn="just">
              <a:lnSpc>
                <a:spcPct val="160000"/>
              </a:lnSpc>
              <a:buClr>
                <a:schemeClr val="tx1"/>
              </a:buClr>
              <a:buFont typeface="Wingdings" panose="05000000000000000000" pitchFamily="2" charset="2"/>
              <a:buChar char="Ø"/>
              <a:defRPr/>
            </a:pPr>
            <a:r>
              <a:rPr lang="tr-TR" altLang="tr-TR" dirty="0">
                <a:latin typeface="Arial" panose="020B0604020202020204" pitchFamily="34" charset="0"/>
                <a:cs typeface="Arial" panose="020B0604020202020204" pitchFamily="34" charset="0"/>
              </a:rPr>
              <a:t>Komisyonun faaliyetleri ile ilgili ödenek İçişleri Bakanlığı bütçesine konulur. </a:t>
            </a:r>
          </a:p>
          <a:p>
            <a:pPr eaLnBrk="1" hangingPunct="1">
              <a:buClr>
                <a:srgbClr val="31B6FD"/>
              </a:buClr>
            </a:pPr>
            <a:endParaRPr lang="tr-TR" altLang="tr-TR" sz="2200" dirty="0">
              <a:solidFill>
                <a:srgbClr val="073E87"/>
              </a:solidFill>
            </a:endParaRPr>
          </a:p>
          <a:p>
            <a:pPr eaLnBrk="1" hangingPunct="1">
              <a:buClr>
                <a:srgbClr val="31B6FD"/>
              </a:buClr>
            </a:pPr>
            <a:endParaRPr lang="tr-TR" altLang="tr-TR" sz="2200" dirty="0">
              <a:solidFill>
                <a:srgbClr val="073E87"/>
              </a:solidFill>
            </a:endParaRPr>
          </a:p>
          <a:p>
            <a:pPr eaLnBrk="1" hangingPunct="1"/>
            <a:endParaRPr lang="tr-TR" altLang="tr-TR" dirty="0" smtClean="0"/>
          </a:p>
        </p:txBody>
      </p:sp>
      <p:sp>
        <p:nvSpPr>
          <p:cNvPr id="16387" name="Başlık 2"/>
          <p:cNvSpPr>
            <a:spLocks noGrp="1"/>
          </p:cNvSpPr>
          <p:nvPr>
            <p:ph type="title"/>
          </p:nvPr>
        </p:nvSpPr>
        <p:spPr/>
        <p:txBody>
          <a:bodyPr>
            <a:normAutofit/>
          </a:bodyPr>
          <a:lstStyle/>
          <a:p>
            <a:pPr algn="ctr" eaLnBrk="1" hangingPunct="1"/>
            <a:r>
              <a:rPr lang="tr-TR" altLang="tr-TR" sz="3000" dirty="0">
                <a:latin typeface="Arial" panose="020B0604020202020204" pitchFamily="34" charset="0"/>
                <a:cs typeface="Arial" panose="020B0604020202020204" pitchFamily="34" charset="0"/>
              </a:rPr>
              <a:t>KOLLUK GÖZETİM KOMİSYONU</a:t>
            </a:r>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3726676527"/>
      </p:ext>
    </p:extLst>
  </p:cSld>
  <p:clrMapOvr>
    <a:masterClrMapping/>
  </p:clrMapOvr>
  <p:transition spd="slow">
    <p:push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İçerik Yer Tutucusu"/>
          <p:cNvSpPr>
            <a:spLocks noGrp="1"/>
          </p:cNvSpPr>
          <p:nvPr>
            <p:ph idx="1"/>
          </p:nvPr>
        </p:nvSpPr>
        <p:spPr>
          <a:xfrm>
            <a:off x="195943" y="1454013"/>
            <a:ext cx="8734530" cy="4943788"/>
          </a:xfrm>
        </p:spPr>
        <p:txBody>
          <a:bodyPr rtlCol="0">
            <a:normAutofit fontScale="25000" lnSpcReduction="20000"/>
          </a:bodyPr>
          <a:lstStyle/>
          <a:p>
            <a:pPr algn="just">
              <a:lnSpc>
                <a:spcPct val="170000"/>
              </a:lnSpc>
              <a:buFont typeface="Wingdings" panose="05000000000000000000" pitchFamily="2" charset="2"/>
              <a:buChar char="Ø"/>
              <a:defRPr/>
            </a:pPr>
            <a:r>
              <a:rPr lang="tr-TR" altLang="tr-TR" sz="7400" dirty="0" smtClean="0">
                <a:latin typeface="Arial" panose="020B0604020202020204" pitchFamily="34" charset="0"/>
                <a:cs typeface="Arial" panose="020B0604020202020204" pitchFamily="34" charset="0"/>
              </a:rPr>
              <a:t>Komisyonun görev alanına giren konularda kamu kurum ve kuruluşları arasında koordinasyonu sağlar.</a:t>
            </a:r>
          </a:p>
          <a:p>
            <a:pPr algn="just">
              <a:lnSpc>
                <a:spcPct val="170000"/>
              </a:lnSpc>
              <a:buFont typeface="Wingdings" panose="05000000000000000000" pitchFamily="2" charset="2"/>
              <a:buChar char="Ø"/>
              <a:defRPr/>
            </a:pPr>
            <a:r>
              <a:rPr lang="tr-TR" altLang="tr-TR" sz="7400" dirty="0" smtClean="0">
                <a:latin typeface="Arial" panose="020B0604020202020204" pitchFamily="34" charset="0"/>
                <a:cs typeface="Arial" panose="020B0604020202020204" pitchFamily="34" charset="0"/>
              </a:rPr>
              <a:t>Kolluk şikayet sisteminin işleyişine ilişkin ilkeleri tespit eder.</a:t>
            </a:r>
          </a:p>
          <a:p>
            <a:pPr algn="just">
              <a:lnSpc>
                <a:spcPct val="170000"/>
              </a:lnSpc>
              <a:buFont typeface="Wingdings" panose="05000000000000000000" pitchFamily="2" charset="2"/>
              <a:buChar char="Ø"/>
              <a:defRPr/>
            </a:pPr>
            <a:r>
              <a:rPr lang="tr-TR" altLang="tr-TR" sz="7400" dirty="0" smtClean="0">
                <a:latin typeface="Arial" panose="020B0604020202020204" pitchFamily="34" charset="0"/>
                <a:cs typeface="Arial" panose="020B0604020202020204" pitchFamily="34" charset="0"/>
              </a:rPr>
              <a:t>Kolluk personelinin disiplin cezasını gerektiren fiil ve hallerinden dolayı yetkili mercilerden disiplin </a:t>
            </a:r>
            <a:r>
              <a:rPr lang="tr-TR" altLang="tr-TR" sz="7400" dirty="0">
                <a:latin typeface="Arial" panose="020B0604020202020204" pitchFamily="34" charset="0"/>
                <a:cs typeface="Arial" panose="020B0604020202020204" pitchFamily="34" charset="0"/>
              </a:rPr>
              <a:t>s</a:t>
            </a:r>
            <a:r>
              <a:rPr lang="tr-TR" altLang="tr-TR" sz="7400" dirty="0" smtClean="0">
                <a:latin typeface="Arial" panose="020B0604020202020204" pitchFamily="34" charset="0"/>
                <a:cs typeface="Arial" panose="020B0604020202020204" pitchFamily="34" charset="0"/>
              </a:rPr>
              <a:t>oruşturması yapılmasını isteyebilir. </a:t>
            </a:r>
          </a:p>
          <a:p>
            <a:pPr algn="just">
              <a:lnSpc>
                <a:spcPct val="170000"/>
              </a:lnSpc>
              <a:buFont typeface="Wingdings" panose="05000000000000000000" pitchFamily="2" charset="2"/>
              <a:buChar char="Ø"/>
              <a:defRPr/>
            </a:pPr>
            <a:r>
              <a:rPr lang="tr-TR" altLang="tr-TR" sz="7400" dirty="0" smtClean="0">
                <a:latin typeface="Arial" panose="020B0604020202020204" pitchFamily="34" charset="0"/>
                <a:cs typeface="Arial" panose="020B0604020202020204" pitchFamily="34" charset="0"/>
              </a:rPr>
              <a:t>İçişleri </a:t>
            </a:r>
            <a:r>
              <a:rPr lang="tr-TR" altLang="tr-TR" sz="7400" dirty="0">
                <a:latin typeface="Arial" panose="020B0604020202020204" pitchFamily="34" charset="0"/>
                <a:cs typeface="Arial" panose="020B0604020202020204" pitchFamily="34" charset="0"/>
              </a:rPr>
              <a:t>Bakanlığından </a:t>
            </a:r>
            <a:r>
              <a:rPr lang="tr-TR" altLang="tr-TR" sz="7400" dirty="0" smtClean="0">
                <a:latin typeface="Arial" panose="020B0604020202020204" pitchFamily="34" charset="0"/>
                <a:cs typeface="Arial" panose="020B0604020202020204" pitchFamily="34" charset="0"/>
              </a:rPr>
              <a:t>kolluk şikayet sisteminin teftiş ve denetimini isteyebilir. Teftiş raporlarını kamuoyuna açıklayabilir.</a:t>
            </a:r>
          </a:p>
          <a:p>
            <a:pPr algn="just">
              <a:lnSpc>
                <a:spcPct val="170000"/>
              </a:lnSpc>
              <a:buFont typeface="Wingdings" panose="05000000000000000000" pitchFamily="2" charset="2"/>
              <a:buChar char="Ø"/>
              <a:defRPr/>
            </a:pPr>
            <a:r>
              <a:rPr lang="tr-TR" altLang="tr-TR" sz="7400" dirty="0" smtClean="0">
                <a:latin typeface="Arial" panose="020B0604020202020204" pitchFamily="34" charset="0"/>
                <a:cs typeface="Arial" panose="020B0604020202020204" pitchFamily="34" charset="0"/>
              </a:rPr>
              <a:t>Merkezi kayıt sisteminin işleyişini izler.</a:t>
            </a:r>
          </a:p>
          <a:p>
            <a:pPr algn="just">
              <a:lnSpc>
                <a:spcPct val="170000"/>
              </a:lnSpc>
              <a:buFont typeface="Wingdings" panose="05000000000000000000" pitchFamily="2" charset="2"/>
              <a:buChar char="Ø"/>
              <a:defRPr/>
            </a:pPr>
            <a:r>
              <a:rPr lang="tr-TR" altLang="tr-TR" sz="7400" dirty="0" smtClean="0">
                <a:latin typeface="Arial" panose="020B0604020202020204" pitchFamily="34" charset="0"/>
                <a:cs typeface="Arial" panose="020B0604020202020204" pitchFamily="34" charset="0"/>
              </a:rPr>
              <a:t>Merkezi kayıt sisteminden elde edilecek verileri analiz ederek bu analizlere dayalı strateji geliştirilmesi ve uygulanmasını önerebilir. Analiz sonuçlarını kamuoyuna açıklayabilir.</a:t>
            </a:r>
          </a:p>
          <a:p>
            <a:pPr>
              <a:buFont typeface="Wingdings" panose="05000000000000000000" pitchFamily="2" charset="2"/>
              <a:buChar char="Ø"/>
              <a:defRPr/>
            </a:pPr>
            <a:endParaRPr lang="tr-TR" altLang="tr-TR" dirty="0" smtClean="0"/>
          </a:p>
        </p:txBody>
      </p:sp>
      <p:sp>
        <p:nvSpPr>
          <p:cNvPr id="17411" name="2 Başlık"/>
          <p:cNvSpPr>
            <a:spLocks noGrp="1"/>
          </p:cNvSpPr>
          <p:nvPr>
            <p:ph type="title"/>
          </p:nvPr>
        </p:nvSpPr>
        <p:spPr/>
        <p:txBody>
          <a:bodyPr>
            <a:normAutofit/>
          </a:bodyPr>
          <a:lstStyle/>
          <a:p>
            <a:pPr algn="ctr" eaLnBrk="1" hangingPunct="1"/>
            <a:r>
              <a:rPr lang="tr-TR" altLang="tr-TR" sz="3000" dirty="0">
                <a:latin typeface="Arial" panose="020B0604020202020204" pitchFamily="34" charset="0"/>
                <a:cs typeface="Arial" panose="020B0604020202020204" pitchFamily="34" charset="0"/>
              </a:rPr>
              <a:t>KOMİSYONUN GÖREV VE YETKİLERİ</a:t>
            </a:r>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2173617156"/>
      </p:ext>
    </p:extLst>
  </p:cSld>
  <p:clrMapOvr>
    <a:masterClrMapping/>
  </p:clrMapOvr>
  <p:transition spd="slow">
    <p:push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33625" y="1825625"/>
            <a:ext cx="8674240" cy="4351338"/>
          </a:xfrm>
        </p:spPr>
        <p:txBody>
          <a:bodyPr rtlCol="0">
            <a:normAutofit fontScale="92500" lnSpcReduction="10000"/>
          </a:bodyPr>
          <a:lstStyle/>
          <a:p>
            <a:pPr algn="just">
              <a:lnSpc>
                <a:spcPct val="150000"/>
              </a:lnSpc>
              <a:buFont typeface="Wingdings" panose="05000000000000000000" pitchFamily="2" charset="2"/>
              <a:buChar char="Ø"/>
              <a:defRPr/>
            </a:pPr>
            <a:r>
              <a:rPr lang="tr-TR" sz="2400" dirty="0" smtClean="0">
                <a:latin typeface="Arial" panose="020B0604020202020204" pitchFamily="34" charset="0"/>
                <a:cs typeface="Arial" panose="020B0604020202020204" pitchFamily="34" charset="0"/>
              </a:rPr>
              <a:t>Görev alanına giren konularda yıllık rapor hazırlar ve TBMM ve </a:t>
            </a:r>
            <a:r>
              <a:rPr lang="tr-TR" sz="2400" dirty="0" err="1" smtClean="0">
                <a:latin typeface="Arial" panose="020B0604020202020204" pitchFamily="34" charset="0"/>
                <a:cs typeface="Arial" panose="020B0604020202020204" pitchFamily="34" charset="0"/>
              </a:rPr>
              <a:t>Cumhurbaşkanlığa</a:t>
            </a:r>
            <a:r>
              <a:rPr lang="tr-TR" sz="2400" dirty="0" smtClean="0">
                <a:latin typeface="Arial" panose="020B0604020202020204" pitchFamily="34" charset="0"/>
                <a:cs typeface="Arial" panose="020B0604020202020204" pitchFamily="34" charset="0"/>
              </a:rPr>
              <a:t> gönderir ve kamuoyuna açıklar.</a:t>
            </a:r>
          </a:p>
          <a:p>
            <a:pPr algn="just">
              <a:lnSpc>
                <a:spcPct val="150000"/>
              </a:lnSpc>
              <a:buFont typeface="Wingdings" panose="05000000000000000000" pitchFamily="2" charset="2"/>
              <a:buChar char="Ø"/>
              <a:defRPr/>
            </a:pPr>
            <a:r>
              <a:rPr lang="tr-TR" sz="2400" dirty="0" smtClean="0">
                <a:latin typeface="Arial" panose="020B0604020202020204" pitchFamily="34" charset="0"/>
                <a:cs typeface="Arial" panose="020B0604020202020204" pitchFamily="34" charset="0"/>
              </a:rPr>
              <a:t>Kolluk hizmetlerinin geliştirilmesi ve kolluk görevlilerinin çalışma şartlarının iyileştirilmesine yönelik İçişleri Bakanlığına önerilerde bulunabilir.</a:t>
            </a:r>
          </a:p>
          <a:p>
            <a:pPr algn="just">
              <a:lnSpc>
                <a:spcPct val="150000"/>
              </a:lnSpc>
              <a:buFont typeface="Wingdings" panose="05000000000000000000" pitchFamily="2" charset="2"/>
              <a:buChar char="Ø"/>
              <a:defRPr/>
            </a:pPr>
            <a:r>
              <a:rPr lang="tr-TR" sz="2400" dirty="0" smtClean="0">
                <a:latin typeface="Arial" panose="020B0604020202020204" pitchFamily="34" charset="0"/>
                <a:cs typeface="Arial" panose="020B0604020202020204" pitchFamily="34" charset="0"/>
              </a:rPr>
              <a:t>Kolluk etik ilkelerinin uygulanmasını izler.</a:t>
            </a:r>
          </a:p>
          <a:p>
            <a:pPr algn="just">
              <a:lnSpc>
                <a:spcPct val="150000"/>
              </a:lnSpc>
              <a:buFont typeface="Wingdings" panose="05000000000000000000" pitchFamily="2" charset="2"/>
              <a:buChar char="Ø"/>
              <a:defRPr/>
            </a:pPr>
            <a:r>
              <a:rPr lang="tr-TR" sz="2400" dirty="0" smtClean="0">
                <a:latin typeface="Arial" panose="020B0604020202020204" pitchFamily="34" charset="0"/>
                <a:cs typeface="Arial" panose="020B0604020202020204" pitchFamily="34" charset="0"/>
              </a:rPr>
              <a:t>Kolluk şikayet sistemi ile ilgili en az iki yılda bir kamuoyu araştırması yaptırır. </a:t>
            </a:r>
            <a:endParaRPr lang="tr-TR" sz="2400" dirty="0">
              <a:latin typeface="Arial" panose="020B0604020202020204" pitchFamily="34" charset="0"/>
              <a:cs typeface="Arial" panose="020B0604020202020204" pitchFamily="34" charset="0"/>
            </a:endParaRPr>
          </a:p>
        </p:txBody>
      </p:sp>
      <p:sp>
        <p:nvSpPr>
          <p:cNvPr id="18435" name="Başlık 2"/>
          <p:cNvSpPr>
            <a:spLocks noGrp="1"/>
          </p:cNvSpPr>
          <p:nvPr>
            <p:ph type="title"/>
          </p:nvPr>
        </p:nvSpPr>
        <p:spPr/>
        <p:txBody>
          <a:bodyPr>
            <a:normAutofit/>
          </a:bodyPr>
          <a:lstStyle/>
          <a:p>
            <a:pPr algn="ctr" eaLnBrk="1" hangingPunct="1"/>
            <a:r>
              <a:rPr lang="tr-TR" altLang="tr-TR" sz="3000" dirty="0">
                <a:latin typeface="Arial" panose="020B0604020202020204" pitchFamily="34" charset="0"/>
                <a:cs typeface="Arial" panose="020B0604020202020204" pitchFamily="34" charset="0"/>
              </a:rPr>
              <a:t>KOMİSYONUN GÖREV VE YETKİLERİ</a:t>
            </a:r>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38642031"/>
      </p:ext>
    </p:extLst>
  </p:cSld>
  <p:clrMapOvr>
    <a:masterClrMapping/>
  </p:clrMapOvr>
  <p:transition spd="slow">
    <p:push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İçerik Yer Tutucusu 1"/>
          <p:cNvSpPr>
            <a:spLocks noGrp="1"/>
          </p:cNvSpPr>
          <p:nvPr>
            <p:ph idx="1"/>
          </p:nvPr>
        </p:nvSpPr>
        <p:spPr>
          <a:xfrm>
            <a:off x="354205" y="2276475"/>
            <a:ext cx="8478296" cy="3849688"/>
          </a:xfrm>
        </p:spPr>
        <p:txBody>
          <a:bodyPr>
            <a:normAutofit fontScale="62500" lnSpcReduction="20000"/>
          </a:bodyPr>
          <a:lstStyle/>
          <a:p>
            <a:pPr algn="just" eaLnBrk="1" hangingPunct="1">
              <a:lnSpc>
                <a:spcPct val="150000"/>
              </a:lnSpc>
              <a:buFont typeface="Wingdings" panose="05000000000000000000" pitchFamily="2" charset="2"/>
              <a:buChar char="Ø"/>
            </a:pPr>
            <a:r>
              <a:rPr lang="tr-TR" altLang="tr-TR" dirty="0" smtClean="0">
                <a:latin typeface="Arial" panose="020B0604020202020204" pitchFamily="34" charset="0"/>
                <a:cs typeface="Arial" panose="020B0604020202020204" pitchFamily="34" charset="0"/>
              </a:rPr>
              <a:t>Görev alanına giren konularda üniversiteler, meslek kuruluşları ve STK’lar ile iletişim kurabilir ve işbirliği yapabilir.</a:t>
            </a:r>
          </a:p>
          <a:p>
            <a:pPr algn="just" eaLnBrk="1" hangingPunct="1">
              <a:lnSpc>
                <a:spcPct val="150000"/>
              </a:lnSpc>
              <a:buFont typeface="Wingdings" panose="05000000000000000000" pitchFamily="2" charset="2"/>
              <a:buChar char="Ø"/>
            </a:pPr>
            <a:r>
              <a:rPr lang="tr-TR" altLang="tr-TR" dirty="0" smtClean="0">
                <a:latin typeface="Arial" panose="020B0604020202020204" pitchFamily="34" charset="0"/>
                <a:cs typeface="Arial" panose="020B0604020202020204" pitchFamily="34" charset="0"/>
              </a:rPr>
              <a:t>Kolluk görevlileri hizmet içi eğitim programları ile ilgili görüş ve önerilerde bulunabilir.</a:t>
            </a:r>
          </a:p>
          <a:p>
            <a:pPr algn="just" eaLnBrk="1" hangingPunct="1">
              <a:lnSpc>
                <a:spcPct val="150000"/>
              </a:lnSpc>
              <a:buFont typeface="Wingdings" panose="05000000000000000000" pitchFamily="2" charset="2"/>
              <a:buChar char="Ø"/>
            </a:pPr>
            <a:r>
              <a:rPr lang="tr-TR" altLang="tr-TR" dirty="0" smtClean="0">
                <a:latin typeface="Arial" panose="020B0604020202020204" pitchFamily="34" charset="0"/>
                <a:cs typeface="Arial" panose="020B0604020202020204" pitchFamily="34" charset="0"/>
              </a:rPr>
              <a:t>Görev alanına giren konularda mevzuat düzenlemeleri ile ilgili görüş bildirir.</a:t>
            </a:r>
          </a:p>
          <a:p>
            <a:pPr algn="just" eaLnBrk="1" hangingPunct="1">
              <a:lnSpc>
                <a:spcPct val="150000"/>
              </a:lnSpc>
              <a:buFont typeface="Wingdings" panose="05000000000000000000" pitchFamily="2" charset="2"/>
              <a:buChar char="Ø"/>
            </a:pPr>
            <a:r>
              <a:rPr lang="tr-TR" altLang="tr-TR" dirty="0" smtClean="0">
                <a:latin typeface="Arial" panose="020B0604020202020204" pitchFamily="34" charset="0"/>
                <a:cs typeface="Arial" panose="020B0604020202020204" pitchFamily="34" charset="0"/>
              </a:rPr>
              <a:t>Komisyon, daha önce disiplin amirleri tarafından soruşturma yapılmasına gerek görülmeyen konularda dahi disiplin soruşturması açılmasını isteyebilir.</a:t>
            </a:r>
          </a:p>
          <a:p>
            <a:pPr eaLnBrk="1" hangingPunct="1"/>
            <a:endParaRPr lang="tr-TR" altLang="tr-TR" dirty="0" smtClean="0"/>
          </a:p>
        </p:txBody>
      </p:sp>
      <p:sp>
        <p:nvSpPr>
          <p:cNvPr id="19459" name="Başlık 2"/>
          <p:cNvSpPr>
            <a:spLocks noGrp="1"/>
          </p:cNvSpPr>
          <p:nvPr>
            <p:ph type="title"/>
          </p:nvPr>
        </p:nvSpPr>
        <p:spPr/>
        <p:txBody>
          <a:bodyPr>
            <a:normAutofit/>
          </a:bodyPr>
          <a:lstStyle/>
          <a:p>
            <a:pPr algn="ctr" eaLnBrk="1" hangingPunct="1"/>
            <a:r>
              <a:rPr lang="tr-TR" altLang="tr-TR" sz="3000" dirty="0">
                <a:latin typeface="Arial" panose="020B0604020202020204" pitchFamily="34" charset="0"/>
                <a:cs typeface="Arial" panose="020B0604020202020204" pitchFamily="34" charset="0"/>
              </a:rPr>
              <a:t>KOMİSYONUN GÖREV VE YETKİLERİ</a:t>
            </a:r>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2097864583"/>
      </p:ext>
    </p:extLst>
  </p:cSld>
  <p:clrMapOvr>
    <a:masterClrMapping/>
  </p:clrMapOvr>
  <p:transition spd="slow">
    <p:push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339132" y="1714501"/>
            <a:ext cx="8621486" cy="4810125"/>
          </a:xfrm>
        </p:spPr>
        <p:txBody>
          <a:bodyPr rtlCol="0">
            <a:normAutofit fontScale="85000" lnSpcReduction="10000"/>
          </a:bodyPr>
          <a:lstStyle/>
          <a:p>
            <a:pPr marL="624078" indent="-514350" algn="just">
              <a:lnSpc>
                <a:spcPct val="120000"/>
              </a:lnSpc>
              <a:buFont typeface="+mj-lt"/>
              <a:buAutoNum type="arabicPeriod"/>
              <a:defRPr/>
            </a:pPr>
            <a:r>
              <a:rPr lang="tr-TR" sz="2400" b="1" dirty="0" smtClean="0">
                <a:latin typeface="Arial" panose="020B0604020202020204" pitchFamily="34" charset="0"/>
                <a:cs typeface="Arial" panose="020B0604020202020204" pitchFamily="34" charset="0"/>
              </a:rPr>
              <a:t>Öldürme suçu, </a:t>
            </a:r>
          </a:p>
          <a:p>
            <a:pPr marL="624078" indent="-514350" algn="just">
              <a:lnSpc>
                <a:spcPct val="120000"/>
              </a:lnSpc>
              <a:buFont typeface="+mj-lt"/>
              <a:buAutoNum type="arabicPeriod"/>
              <a:defRPr/>
            </a:pPr>
            <a:r>
              <a:rPr lang="tr-TR" sz="2400" b="1" dirty="0" smtClean="0">
                <a:latin typeface="Arial" panose="020B0604020202020204" pitchFamily="34" charset="0"/>
                <a:cs typeface="Arial" panose="020B0604020202020204" pitchFamily="34" charset="0"/>
              </a:rPr>
              <a:t>Kasten yaralama suçu, </a:t>
            </a:r>
          </a:p>
          <a:p>
            <a:pPr marL="624078" indent="-514350" algn="just">
              <a:lnSpc>
                <a:spcPct val="120000"/>
              </a:lnSpc>
              <a:buFont typeface="+mj-lt"/>
              <a:buAutoNum type="arabicPeriod"/>
              <a:defRPr/>
            </a:pPr>
            <a:r>
              <a:rPr lang="tr-TR" sz="2400" b="1" dirty="0" smtClean="0">
                <a:latin typeface="Arial" panose="020B0604020202020204" pitchFamily="34" charset="0"/>
                <a:cs typeface="Arial" panose="020B0604020202020204" pitchFamily="34" charset="0"/>
              </a:rPr>
              <a:t>İşkence suçu, </a:t>
            </a:r>
          </a:p>
          <a:p>
            <a:pPr marL="624078" indent="-514350" algn="just">
              <a:lnSpc>
                <a:spcPct val="120000"/>
              </a:lnSpc>
              <a:buFont typeface="+mj-lt"/>
              <a:buAutoNum type="arabicPeriod"/>
              <a:defRPr/>
            </a:pPr>
            <a:r>
              <a:rPr lang="tr-TR" sz="2400" b="1" dirty="0" smtClean="0">
                <a:latin typeface="Arial" panose="020B0604020202020204" pitchFamily="34" charset="0"/>
                <a:cs typeface="Arial" panose="020B0604020202020204" pitchFamily="34" charset="0"/>
              </a:rPr>
              <a:t>Zor kullanma yetkisine ilişkin sınırın aşılması suçu, </a:t>
            </a:r>
          </a:p>
          <a:p>
            <a:pPr marL="624078" indent="-514350" algn="just">
              <a:lnSpc>
                <a:spcPct val="120000"/>
              </a:lnSpc>
              <a:buFont typeface="+mj-lt"/>
              <a:buAutoNum type="arabicPeriod"/>
              <a:defRPr/>
            </a:pPr>
            <a:r>
              <a:rPr lang="tr-TR" sz="2400" b="1" dirty="0" smtClean="0">
                <a:latin typeface="Arial" panose="020B0604020202020204" pitchFamily="34" charset="0"/>
                <a:cs typeface="Arial" panose="020B0604020202020204" pitchFamily="34" charset="0"/>
              </a:rPr>
              <a:t>Suç işlemek amacıyla örgüt kurma suçu,</a:t>
            </a:r>
          </a:p>
          <a:p>
            <a:pPr marL="624078" indent="-514350" algn="just">
              <a:lnSpc>
                <a:spcPct val="120000"/>
              </a:lnSpc>
              <a:buFont typeface="+mj-lt"/>
              <a:buAutoNum type="arabicPeriod"/>
              <a:defRPr/>
            </a:pPr>
            <a:r>
              <a:rPr lang="tr-TR" sz="2400" b="1" dirty="0" smtClean="0">
                <a:latin typeface="Arial" panose="020B0604020202020204" pitchFamily="34" charset="0"/>
                <a:cs typeface="Arial" panose="020B0604020202020204" pitchFamily="34" charset="0"/>
              </a:rPr>
              <a:t>Örgüt faaliyeti çerçevesinde işlenen suçlar</a:t>
            </a:r>
          </a:p>
          <a:p>
            <a:pPr marL="184150" indent="15875" algn="just">
              <a:lnSpc>
                <a:spcPct val="120000"/>
              </a:lnSpc>
              <a:buNone/>
              <a:defRPr/>
            </a:pPr>
            <a:r>
              <a:rPr lang="tr-TR" sz="2400" dirty="0" smtClean="0">
                <a:latin typeface="Arial" panose="020B0604020202020204" pitchFamily="34" charset="0"/>
                <a:cs typeface="Arial" panose="020B0604020202020204" pitchFamily="34" charset="0"/>
              </a:rPr>
              <a:t>ile ilgili ön incelemelerin ve/veya disiplin soruşturmalarının uzmanlaştırılmış </a:t>
            </a:r>
            <a:r>
              <a:rPr lang="tr-TR" sz="2400" b="1" dirty="0" smtClean="0">
                <a:latin typeface="Arial" panose="020B0604020202020204" pitchFamily="34" charset="0"/>
                <a:cs typeface="Arial" panose="020B0604020202020204" pitchFamily="34" charset="0"/>
              </a:rPr>
              <a:t>mülkiye müfettişleri</a:t>
            </a:r>
            <a:r>
              <a:rPr lang="tr-TR" sz="2400" dirty="0" smtClean="0">
                <a:latin typeface="Arial" panose="020B0604020202020204" pitchFamily="34" charset="0"/>
                <a:cs typeface="Arial" panose="020B0604020202020204" pitchFamily="34" charset="0"/>
              </a:rPr>
              <a:t> tarafından yapılması esastır.</a:t>
            </a:r>
          </a:p>
          <a:p>
            <a:pPr marL="527050" indent="-342900" algn="just">
              <a:lnSpc>
                <a:spcPct val="120000"/>
              </a:lnSpc>
              <a:buFont typeface="Wingdings" panose="05000000000000000000" pitchFamily="2" charset="2"/>
              <a:buChar char="Ø"/>
              <a:defRPr/>
            </a:pPr>
            <a:r>
              <a:rPr lang="tr-TR" sz="2400" dirty="0" smtClean="0">
                <a:latin typeface="Arial" panose="020B0604020202020204" pitchFamily="34" charset="0"/>
                <a:cs typeface="Arial" panose="020B0604020202020204" pitchFamily="34" charset="0"/>
              </a:rPr>
              <a:t>Cumhuriyet savcılarının doğrudan soruşturma yapabilmelerine ilişkin özel hükümler saklıdır. </a:t>
            </a:r>
          </a:p>
          <a:p>
            <a:pPr marL="527050" indent="-342900" algn="just">
              <a:lnSpc>
                <a:spcPct val="120000"/>
              </a:lnSpc>
              <a:buFont typeface="Wingdings" panose="05000000000000000000" pitchFamily="2" charset="2"/>
              <a:buChar char="Ø"/>
              <a:defRPr/>
            </a:pPr>
            <a:r>
              <a:rPr lang="tr-TR" sz="2400" dirty="0" smtClean="0">
                <a:latin typeface="Arial" panose="020B0604020202020204" pitchFamily="34" charset="0"/>
                <a:cs typeface="Arial" panose="020B0604020202020204" pitchFamily="34" charset="0"/>
              </a:rPr>
              <a:t>Cumhuriyet Savcıları bu soruşturmaları bizzat ve öncelikle yapar.</a:t>
            </a:r>
          </a:p>
        </p:txBody>
      </p:sp>
      <p:sp>
        <p:nvSpPr>
          <p:cNvPr id="3" name="2 Başlık"/>
          <p:cNvSpPr>
            <a:spLocks noGrp="1"/>
          </p:cNvSpPr>
          <p:nvPr>
            <p:ph type="title"/>
          </p:nvPr>
        </p:nvSpPr>
        <p:spPr>
          <a:xfrm>
            <a:off x="1331119" y="338140"/>
            <a:ext cx="6481763" cy="1252537"/>
          </a:xfrm>
        </p:spPr>
        <p:txBody>
          <a:bodyPr rtlCol="0">
            <a:normAutofit fontScale="90000"/>
          </a:bodyPr>
          <a:lstStyle/>
          <a:p>
            <a:pPr algn="ctr">
              <a:defRPr/>
            </a:pPr>
            <a:r>
              <a:rPr lang="tr-TR" sz="3000" dirty="0">
                <a:latin typeface="Arial" panose="020B0604020202020204" pitchFamily="34" charset="0"/>
                <a:cs typeface="Arial" panose="020B0604020202020204" pitchFamily="34" charset="0"/>
              </a:rPr>
              <a:t>MÜLKİYE MÜFETTİŞLERİ TARAFINDAN SORUŞTURULACAK SUÇLAR  </a:t>
            </a:r>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1323513514"/>
      </p:ext>
    </p:extLst>
  </p:cSld>
  <p:clrMapOvr>
    <a:masterClrMapping/>
  </p:clrMapOvr>
  <p:transition spd="slow">
    <p:push di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İçerik Yer Tutucusu"/>
          <p:cNvSpPr>
            <a:spLocks noGrp="1"/>
          </p:cNvSpPr>
          <p:nvPr>
            <p:ph idx="1"/>
          </p:nvPr>
        </p:nvSpPr>
        <p:spPr>
          <a:xfrm>
            <a:off x="241160" y="1416819"/>
            <a:ext cx="8448152" cy="4604571"/>
          </a:xfrm>
        </p:spPr>
        <p:txBody>
          <a:bodyPr>
            <a:noAutofit/>
          </a:bodyPr>
          <a:lstStyle/>
          <a:p>
            <a:pPr algn="just" eaLnBrk="1" hangingPunct="1">
              <a:lnSpc>
                <a:spcPct val="150000"/>
              </a:lnSpc>
              <a:buFont typeface="Wingdings" panose="05000000000000000000" pitchFamily="2" charset="2"/>
              <a:buChar char="Ø"/>
            </a:pPr>
            <a:r>
              <a:rPr lang="tr-TR" altLang="tr-TR" sz="2400" dirty="0" smtClean="0">
                <a:latin typeface="Arial" panose="020B0604020202020204" pitchFamily="34" charset="0"/>
                <a:cs typeface="Arial" panose="020B0604020202020204" pitchFamily="34" charset="0"/>
              </a:rPr>
              <a:t>Kolluk personeli hakkında Bakanlık ve bağlı kuruluşlar ile valilikler ve kaymakamlıklarca gerçekleştirilen ceza ve disiplin işlemlerinin anında izlenebileceği bir sistemdir.</a:t>
            </a:r>
          </a:p>
          <a:p>
            <a:pPr algn="just" eaLnBrk="1" hangingPunct="1">
              <a:lnSpc>
                <a:spcPct val="150000"/>
              </a:lnSpc>
              <a:buFont typeface="Wingdings" panose="05000000000000000000" pitchFamily="2" charset="2"/>
              <a:buChar char="Ø"/>
            </a:pPr>
            <a:r>
              <a:rPr lang="tr-TR" altLang="tr-TR" sz="2400" dirty="0" smtClean="0">
                <a:latin typeface="Arial" panose="020B0604020202020204" pitchFamily="34" charset="0"/>
                <a:cs typeface="Arial" panose="020B0604020202020204" pitchFamily="34" charset="0"/>
              </a:rPr>
              <a:t>Kolluk personeliyle ilgili tüm ihbar ve şikayetler kaydedilir.</a:t>
            </a:r>
          </a:p>
          <a:p>
            <a:pPr algn="just" eaLnBrk="1" hangingPunct="1">
              <a:lnSpc>
                <a:spcPct val="150000"/>
              </a:lnSpc>
              <a:buFont typeface="Wingdings" panose="05000000000000000000" pitchFamily="2" charset="2"/>
              <a:buChar char="Ø"/>
            </a:pPr>
            <a:r>
              <a:rPr lang="tr-TR" altLang="tr-TR" sz="2400" dirty="0" smtClean="0">
                <a:latin typeface="Arial" panose="020B0604020202020204" pitchFamily="34" charset="0"/>
                <a:cs typeface="Arial" panose="020B0604020202020204" pitchFamily="34" charset="0"/>
              </a:rPr>
              <a:t>Her bir ihbar veya şikayete ayrı bir numara verilir.</a:t>
            </a:r>
          </a:p>
          <a:p>
            <a:pPr algn="just" eaLnBrk="1" hangingPunct="1">
              <a:lnSpc>
                <a:spcPct val="150000"/>
              </a:lnSpc>
              <a:buFont typeface="Wingdings" panose="05000000000000000000" pitchFamily="2" charset="2"/>
              <a:buChar char="Ø"/>
            </a:pPr>
            <a:r>
              <a:rPr lang="tr-TR" altLang="tr-TR" sz="2400" dirty="0" smtClean="0">
                <a:latin typeface="Arial" panose="020B0604020202020204" pitchFamily="34" charset="0"/>
                <a:cs typeface="Arial" panose="020B0604020202020204" pitchFamily="34" charset="0"/>
              </a:rPr>
              <a:t>Ceza veya disiplin işlemi gerektiren fiil ve hallerin </a:t>
            </a:r>
            <a:r>
              <a:rPr lang="tr-TR" altLang="tr-TR" sz="2400" dirty="0" err="1" smtClean="0">
                <a:latin typeface="Arial" panose="020B0604020202020204" pitchFamily="34" charset="0"/>
                <a:cs typeface="Arial" panose="020B0604020202020204" pitchFamily="34" charset="0"/>
              </a:rPr>
              <a:t>re’sen</a:t>
            </a:r>
            <a:r>
              <a:rPr lang="tr-TR" altLang="tr-TR" sz="2400" dirty="0" smtClean="0">
                <a:latin typeface="Arial" panose="020B0604020202020204" pitchFamily="34" charset="0"/>
                <a:cs typeface="Arial" panose="020B0604020202020204" pitchFamily="34" charset="0"/>
              </a:rPr>
              <a:t> tespit edilmesi durumunda da Merkezi Kayıt Sisteminden bir numara verilir. </a:t>
            </a:r>
          </a:p>
          <a:p>
            <a:pPr algn="just" eaLnBrk="1" hangingPunct="1">
              <a:lnSpc>
                <a:spcPct val="150000"/>
              </a:lnSpc>
              <a:buFont typeface="Wingdings" panose="05000000000000000000" pitchFamily="2" charset="2"/>
              <a:buChar char="Ø"/>
            </a:pPr>
            <a:r>
              <a:rPr lang="tr-TR" altLang="tr-TR" sz="2400" dirty="0" smtClean="0">
                <a:latin typeface="Arial" panose="020B0604020202020204" pitchFamily="34" charset="0"/>
                <a:cs typeface="Arial" panose="020B0604020202020204" pitchFamily="34" charset="0"/>
              </a:rPr>
              <a:t>Merkezi Kayıt Sistemine işlenen veriler kişisel veri sayılır.</a:t>
            </a:r>
          </a:p>
        </p:txBody>
      </p:sp>
      <p:sp>
        <p:nvSpPr>
          <p:cNvPr id="21507" name="2 Başlık"/>
          <p:cNvSpPr>
            <a:spLocks noGrp="1"/>
          </p:cNvSpPr>
          <p:nvPr>
            <p:ph type="title"/>
          </p:nvPr>
        </p:nvSpPr>
        <p:spPr>
          <a:xfrm>
            <a:off x="1485900" y="274638"/>
            <a:ext cx="6172200" cy="1439862"/>
          </a:xfrm>
        </p:spPr>
        <p:txBody>
          <a:bodyPr>
            <a:normAutofit/>
          </a:bodyPr>
          <a:lstStyle/>
          <a:p>
            <a:pPr algn="ctr" eaLnBrk="1" hangingPunct="1"/>
            <a:r>
              <a:rPr lang="tr-TR" altLang="tr-TR" sz="3000" dirty="0" smtClean="0">
                <a:latin typeface="Arial" panose="020B0604020202020204" pitchFamily="34" charset="0"/>
                <a:cs typeface="Arial" panose="020B0604020202020204" pitchFamily="34" charset="0"/>
              </a:rPr>
              <a:t>MERKEZÎ KAYIT SİSTEMİ </a:t>
            </a:r>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2878852872"/>
      </p:ext>
    </p:extLst>
  </p:cSld>
  <p:clrMapOvr>
    <a:masterClrMapping/>
  </p:clrMapOvr>
  <p:transition spd="slow">
    <p:push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İçerik Yer Tutucusu 1"/>
          <p:cNvSpPr>
            <a:spLocks noGrp="1"/>
          </p:cNvSpPr>
          <p:nvPr>
            <p:ph idx="1"/>
          </p:nvPr>
        </p:nvSpPr>
        <p:spPr>
          <a:xfrm>
            <a:off x="628650" y="1825625"/>
            <a:ext cx="8241533" cy="4351338"/>
          </a:xfrm>
        </p:spPr>
        <p:txBody>
          <a:bodyPr>
            <a:normAutofit/>
          </a:bodyPr>
          <a:lstStyle/>
          <a:p>
            <a:pPr algn="just">
              <a:lnSpc>
                <a:spcPct val="150000"/>
              </a:lnSpc>
              <a:buFont typeface="Wingdings" panose="05000000000000000000" pitchFamily="2" charset="2"/>
              <a:buChar char="Ø"/>
            </a:pPr>
            <a:r>
              <a:rPr lang="tr-TR" altLang="tr-TR" sz="2400" dirty="0" smtClean="0">
                <a:latin typeface="Arial" panose="020B0604020202020204" pitchFamily="34" charset="0"/>
                <a:cs typeface="Arial" panose="020B0604020202020204" pitchFamily="34" charset="0"/>
              </a:rPr>
              <a:t>Komisyonun sekretarya hizmetleri, Mülkiye Teftiş Kurulu Başkanlığı tarafından yerine getirilir. Komisyonun sekretarya hizmetleri için Kurul bünyesinde şube müdürlükleri oluşturulur.</a:t>
            </a:r>
          </a:p>
        </p:txBody>
      </p:sp>
      <p:sp>
        <p:nvSpPr>
          <p:cNvPr id="22531" name="Başlık 2"/>
          <p:cNvSpPr>
            <a:spLocks noGrp="1"/>
          </p:cNvSpPr>
          <p:nvPr>
            <p:ph type="title"/>
          </p:nvPr>
        </p:nvSpPr>
        <p:spPr/>
        <p:txBody>
          <a:bodyPr>
            <a:normAutofit/>
          </a:bodyPr>
          <a:lstStyle/>
          <a:p>
            <a:pPr algn="ctr"/>
            <a:r>
              <a:rPr lang="tr-TR" altLang="tr-TR" sz="3000" dirty="0" smtClean="0">
                <a:latin typeface="Arial" panose="020B0604020202020204" pitchFamily="34" charset="0"/>
                <a:cs typeface="Arial" panose="020B0604020202020204" pitchFamily="34" charset="0"/>
              </a:rPr>
              <a:t>SEKRETARYA</a:t>
            </a:r>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3412412006"/>
      </p:ext>
    </p:extLst>
  </p:cSld>
  <p:clrMapOvr>
    <a:masterClrMapping/>
  </p:clrMapOvr>
  <p:transition spd="slow">
    <p:push di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İçerik Yer Tutucusu 1"/>
          <p:cNvSpPr>
            <a:spLocks noGrp="1"/>
          </p:cNvSpPr>
          <p:nvPr>
            <p:ph idx="1"/>
          </p:nvPr>
        </p:nvSpPr>
        <p:spPr>
          <a:xfrm>
            <a:off x="489858" y="2565402"/>
            <a:ext cx="8387861" cy="3560763"/>
          </a:xfrm>
        </p:spPr>
        <p:txBody>
          <a:bodyPr>
            <a:normAutofit/>
          </a:bodyPr>
          <a:lstStyle/>
          <a:p>
            <a:pPr algn="just">
              <a:lnSpc>
                <a:spcPct val="150000"/>
              </a:lnSpc>
              <a:buFont typeface="Wingdings" panose="05000000000000000000" pitchFamily="2" charset="2"/>
              <a:buChar char="Ø"/>
            </a:pPr>
            <a:r>
              <a:rPr lang="tr-TR" altLang="tr-TR" sz="2400" dirty="0" smtClean="0">
                <a:latin typeface="Arial" panose="020B0604020202020204" pitchFamily="34" charset="0"/>
                <a:cs typeface="Arial" panose="020B0604020202020204" pitchFamily="34" charset="0"/>
              </a:rPr>
              <a:t>Mülkiye Teftiş Kuruluna verilen görevlerin daha etkili ve hızlı ifası amacıyla 10 adet Mülkiye Başmüfettişi, 5 adet Mülkiye Müfettişi, 3 adet Şube Müdürü, 3 adet Uzman, 3 adet Şef, 2 adet Programcı, 5 adet Bilgisayar İşletmeni ve 4 adet İstatistikçi kadrosu ihdas edilmektedir.</a:t>
            </a:r>
          </a:p>
        </p:txBody>
      </p:sp>
      <p:sp>
        <p:nvSpPr>
          <p:cNvPr id="23555" name="Başlık 2"/>
          <p:cNvSpPr>
            <a:spLocks noGrp="1"/>
          </p:cNvSpPr>
          <p:nvPr>
            <p:ph type="title"/>
          </p:nvPr>
        </p:nvSpPr>
        <p:spPr/>
        <p:txBody>
          <a:bodyPr>
            <a:normAutofit/>
          </a:bodyPr>
          <a:lstStyle/>
          <a:p>
            <a:pPr algn="ctr"/>
            <a:r>
              <a:rPr lang="tr-TR" altLang="tr-TR" sz="3000" dirty="0" smtClean="0">
                <a:latin typeface="Arial" panose="020B0604020202020204" pitchFamily="34" charset="0"/>
                <a:cs typeface="Arial" panose="020B0604020202020204" pitchFamily="34" charset="0"/>
              </a:rPr>
              <a:t>KADRO</a:t>
            </a:r>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1356724381"/>
      </p:ext>
    </p:extLst>
  </p:cSld>
  <p:clrMapOvr>
    <a:masterClrMapping/>
  </p:clrMapOvr>
  <p:transition spd="slow">
    <p:push dir="u"/>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25510" y="1988840"/>
            <a:ext cx="7747280" cy="4247317"/>
          </a:xfrm>
          <a:prstGeom prst="rect">
            <a:avLst/>
          </a:prstGeom>
        </p:spPr>
        <p:txBody>
          <a:bodyPr wrap="square">
            <a:spAutoFit/>
          </a:bodyPr>
          <a:lstStyle/>
          <a:p>
            <a:pPr marL="571500" indent="-571500" algn="just">
              <a:lnSpc>
                <a:spcPct val="150000"/>
              </a:lnSpc>
              <a:buFont typeface="Wingdings" panose="05000000000000000000" pitchFamily="2" charset="2"/>
              <a:buChar char="Ø"/>
            </a:pPr>
            <a:r>
              <a:rPr lang="tr-TR" sz="3000" dirty="0">
                <a:latin typeface="Arial" panose="020B0604020202020204" pitchFamily="34" charset="0"/>
                <a:cs typeface="Arial" panose="020B0604020202020204" pitchFamily="34" charset="0"/>
              </a:rPr>
              <a:t>6713 SAYILI KOLLUK GÖZETİM KOMİSYONU KURULMASI HAKKINDA KANUNUN UYGULANMASINA DAİR YÖNETMELİK </a:t>
            </a:r>
          </a:p>
          <a:p>
            <a:pPr marL="571500" indent="-571500" algn="just">
              <a:lnSpc>
                <a:spcPct val="150000"/>
              </a:lnSpc>
              <a:buFont typeface="Wingdings" panose="05000000000000000000" pitchFamily="2" charset="2"/>
              <a:buChar char="Ø"/>
            </a:pPr>
            <a:r>
              <a:rPr lang="tr-TR" sz="3000" dirty="0">
                <a:latin typeface="Arial" panose="020B0604020202020204" pitchFamily="34" charset="0"/>
                <a:cs typeface="Arial" panose="020B0604020202020204" pitchFamily="34" charset="0"/>
              </a:rPr>
              <a:t>7 AĞUSTOS 2019 TARİH VE 30855 SAYILI R.G.</a:t>
            </a:r>
          </a:p>
        </p:txBody>
      </p:sp>
      <p:pic>
        <p:nvPicPr>
          <p:cNvPr id="7" name="Resim 6"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8" name="Resim 7"/>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3922466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3888" y="580104"/>
            <a:ext cx="7886700" cy="766916"/>
          </a:xfrm>
        </p:spPr>
        <p:txBody>
          <a:bodyPr>
            <a:normAutofit/>
          </a:bodyPr>
          <a:lstStyle/>
          <a:p>
            <a:pPr algn="ctr"/>
            <a:r>
              <a:rPr lang="tr-TR" sz="3600" b="1" dirty="0" smtClean="0">
                <a:latin typeface="+mn-lt"/>
              </a:rPr>
              <a:t>ANAYASAL HÜKÜMLER</a:t>
            </a:r>
            <a:endParaRPr lang="tr-TR" sz="3600" b="1" dirty="0">
              <a:latin typeface="+mn-lt"/>
            </a:endParaRPr>
          </a:p>
        </p:txBody>
      </p:sp>
      <p:sp>
        <p:nvSpPr>
          <p:cNvPr id="3" name="Metin Yer Tutucusu 2"/>
          <p:cNvSpPr>
            <a:spLocks noGrp="1"/>
          </p:cNvSpPr>
          <p:nvPr>
            <p:ph type="body" idx="1"/>
          </p:nvPr>
        </p:nvSpPr>
        <p:spPr>
          <a:xfrm>
            <a:off x="623888" y="1433310"/>
            <a:ext cx="7886700" cy="4967491"/>
          </a:xfrm>
        </p:spPr>
        <p:txBody>
          <a:bodyPr>
            <a:normAutofit/>
          </a:bodyPr>
          <a:lstStyle/>
          <a:p>
            <a:endParaRPr lang="tr-TR" b="1" dirty="0" smtClean="0">
              <a:solidFill>
                <a:schemeClr val="tx1"/>
              </a:solidFill>
            </a:endParaRPr>
          </a:p>
          <a:p>
            <a:r>
              <a:rPr lang="tr-TR" b="1" dirty="0" smtClean="0">
                <a:solidFill>
                  <a:schemeClr val="tx1"/>
                </a:solidFill>
              </a:rPr>
              <a:t>XV</a:t>
            </a:r>
            <a:r>
              <a:rPr lang="tr-TR" b="1" dirty="0">
                <a:solidFill>
                  <a:schemeClr val="tx1"/>
                </a:solidFill>
              </a:rPr>
              <a:t>. Temel hak ve hürriyetlerin korunması</a:t>
            </a:r>
          </a:p>
          <a:p>
            <a:r>
              <a:rPr lang="tr-TR" dirty="0" smtClean="0">
                <a:solidFill>
                  <a:schemeClr val="tx1"/>
                </a:solidFill>
              </a:rPr>
              <a:t>Madde </a:t>
            </a:r>
            <a:r>
              <a:rPr lang="tr-TR" dirty="0">
                <a:solidFill>
                  <a:schemeClr val="tx1"/>
                </a:solidFill>
              </a:rPr>
              <a:t>40 – Anayasa ile tanınmış hak ve hürriyetleri ihlal edilen herkes, yetkili makama geciktirilmeden başvurma imkanının sağlanmasını isteme hakkına sahiptir.</a:t>
            </a:r>
          </a:p>
          <a:p>
            <a:r>
              <a:rPr lang="tr-TR" dirty="0" smtClean="0">
                <a:solidFill>
                  <a:schemeClr val="tx1"/>
                </a:solidFill>
              </a:rPr>
              <a:t>(</a:t>
            </a:r>
            <a:r>
              <a:rPr lang="tr-TR" dirty="0">
                <a:solidFill>
                  <a:schemeClr val="tx1"/>
                </a:solidFill>
              </a:rPr>
              <a:t>Ek fıkra: 3/10/2001-4709/16 </a:t>
            </a:r>
            <a:r>
              <a:rPr lang="tr-TR" dirty="0" err="1">
                <a:solidFill>
                  <a:schemeClr val="tx1"/>
                </a:solidFill>
              </a:rPr>
              <a:t>md.</a:t>
            </a:r>
            <a:r>
              <a:rPr lang="tr-TR" dirty="0">
                <a:solidFill>
                  <a:schemeClr val="tx1"/>
                </a:solidFill>
              </a:rPr>
              <a:t>) Devlet, işlemlerinde, ilgili kişilerin hangi kanun yolları ve mercilere başvuracağını ve sürelerini belirtmek zorundadır.</a:t>
            </a:r>
          </a:p>
          <a:p>
            <a:r>
              <a:rPr lang="tr-TR" dirty="0" smtClean="0">
                <a:solidFill>
                  <a:schemeClr val="tx1"/>
                </a:solidFill>
              </a:rPr>
              <a:t>Kişinin</a:t>
            </a:r>
            <a:r>
              <a:rPr lang="tr-TR" dirty="0">
                <a:solidFill>
                  <a:schemeClr val="tx1"/>
                </a:solidFill>
              </a:rPr>
              <a:t>, Resmî görevliler tarafından vaki haksız işlemler sonucu uğradığı zarar da, kanuna göre, Devletçe tazmin edilir. Devletin sorumlu olan ilgili görevliye rücu hakkı saklıdır.</a:t>
            </a:r>
          </a:p>
          <a:p>
            <a:endParaRPr lang="tr-TR" dirty="0"/>
          </a:p>
          <a:p>
            <a:endParaRPr lang="tr-TR" dirty="0"/>
          </a:p>
        </p:txBody>
      </p:sp>
    </p:spTree>
    <p:extLst>
      <p:ext uri="{BB962C8B-B14F-4D97-AF65-F5344CB8AC3E}">
        <p14:creationId xmlns:p14="http://schemas.microsoft.com/office/powerpoint/2010/main" val="72884412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05820" y="188280"/>
            <a:ext cx="8528997" cy="6458180"/>
          </a:xfrm>
        </p:spPr>
        <p:txBody>
          <a:bodyPr>
            <a:noAutofit/>
          </a:bodyPr>
          <a:lstStyle/>
          <a:p>
            <a:r>
              <a:rPr lang="tr-TR" sz="2400" dirty="0"/>
              <a:t>1- “6713 Sayılı Kolluk Gözetim Komisyonu Kurulması Hakkında Kanunun Uygulanmasına Dair </a:t>
            </a:r>
            <a:r>
              <a:rPr lang="tr-TR" sz="2400" dirty="0" smtClean="0"/>
              <a:t>Yönetmelik” </a:t>
            </a:r>
            <a:r>
              <a:rPr lang="tr-TR" sz="2400" dirty="0"/>
              <a:t>3/5/2016 tarihli ve 6713 sayılı Kolluk Gözetim Komisyonu Kurulması Hakkında Kanuna dayanılarak hazırlanmıştır. Başka bir deyişle, bu Yönetmeliğin temel amacı; kolluk hakkındaki şikayetlerin incelenmesi, izlenmesi ve sonuçlandırılmasını sağlayan mevcut mekanizmaların daha etkili ve hızlı işlemesi, ayrıca kolluk şikayetlerinde saydamlığı sağlamak sureti ile kolluk kuvvetlerimizin töhmet altında kalmalarının önlenmesini hedefleyen 6713 sayılı Kanunun uygulanmasını sağlamaktır.</a:t>
            </a:r>
          </a:p>
          <a:p>
            <a:r>
              <a:rPr lang="tr-TR" sz="2400" dirty="0"/>
              <a:t>Bu bağlamda, 6713 sayılı Kanunda; Kolluk Gözetim Komisyonu sekretarya hizmetlerinin yürütülmesi, merkezi kayıt sistemin işleyişi ile Mülkiye Teftiş Kurulu içinde oluşturulacak müfettişler grubunun belirlenmesi, görevlendirilmesi ile hizmet içi eğitimlerine ilişkin usul ve esasların İçişleri Bakanlığı tarafından hazırlanarak Bakanlar Kurulu kararıyla yürürlüğe konulacak Yönetmeliklerle düzenleneceği hüküm altına alınmıştır. Yönetmelik bu hususlar ile Kanunda yer alan diğer hükümlerin uygulamasını düzenlemektedir. </a:t>
            </a:r>
          </a:p>
          <a:p>
            <a:endParaRPr lang="tr-TR" sz="2400" dirty="0"/>
          </a:p>
        </p:txBody>
      </p:sp>
    </p:spTree>
    <p:extLst>
      <p:ext uri="{BB962C8B-B14F-4D97-AF65-F5344CB8AC3E}">
        <p14:creationId xmlns:p14="http://schemas.microsoft.com/office/powerpoint/2010/main" val="16724149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816077"/>
            <a:ext cx="7886700" cy="5614220"/>
          </a:xfrm>
        </p:spPr>
        <p:txBody>
          <a:bodyPr>
            <a:normAutofit lnSpcReduction="10000"/>
          </a:bodyPr>
          <a:lstStyle/>
          <a:p>
            <a:endParaRPr lang="tr-TR" dirty="0" smtClean="0"/>
          </a:p>
          <a:p>
            <a:r>
              <a:rPr lang="tr-TR" dirty="0" smtClean="0"/>
              <a:t>2- </a:t>
            </a:r>
            <a:r>
              <a:rPr lang="tr-TR" dirty="0"/>
              <a:t>Yönetmelik, 6713 sayılı Kanun hükümlerine paralel olarak, Emniyet Genel Müdürlüğü, Jandarma Genel Komutanlığı ve Sahil Güvenlik Komutanlığında görev yapan kolluk görevlilerinin işlediği iddia edilen suçlarla veya disiplin cezasını gerektiren eylem, tutum ve davranışlarıyla ilgili idarî merciler tarafından yapılan iş ve işlemleri kapsamaktadır. Bu iddialara ilişkin adlî merciler tarafından yürütülen iş ve işlemler, özel mevzuatında yer alan hükümler çerçevesinde yerine getirilmesine devam edilecektir.</a:t>
            </a:r>
          </a:p>
          <a:p>
            <a:r>
              <a:rPr lang="tr-TR" dirty="0"/>
              <a:t>Bu amaçla hazırlanan </a:t>
            </a:r>
            <a:r>
              <a:rPr lang="tr-TR" dirty="0" smtClean="0"/>
              <a:t>Yönetmelik </a:t>
            </a:r>
            <a:r>
              <a:rPr lang="tr-TR" dirty="0"/>
              <a:t>(4) kısımdan oluşmaktadır.</a:t>
            </a:r>
          </a:p>
          <a:p>
            <a:endParaRPr lang="tr-TR" dirty="0"/>
          </a:p>
        </p:txBody>
      </p:sp>
    </p:spTree>
    <p:extLst>
      <p:ext uri="{BB962C8B-B14F-4D97-AF65-F5344CB8AC3E}">
        <p14:creationId xmlns:p14="http://schemas.microsoft.com/office/powerpoint/2010/main" val="27793358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816077"/>
            <a:ext cx="7886700" cy="5614220"/>
          </a:xfrm>
        </p:spPr>
        <p:txBody>
          <a:bodyPr>
            <a:normAutofit/>
          </a:bodyPr>
          <a:lstStyle/>
          <a:p>
            <a:endParaRPr lang="tr-TR" dirty="0" smtClean="0"/>
          </a:p>
          <a:p>
            <a:endParaRPr lang="tr-TR" dirty="0" smtClean="0"/>
          </a:p>
          <a:p>
            <a:r>
              <a:rPr lang="tr-TR" dirty="0" smtClean="0"/>
              <a:t>a</a:t>
            </a:r>
            <a:r>
              <a:rPr lang="tr-TR" dirty="0"/>
              <a:t>) Birinci kısım iki bölümden oluşmaktadır. Birinci bölümde, Yönetmelikte yer alan düzenlemelere açıklık getirmek amacıyla gerekli olan kavramların tanımlarına yer verilmektedir. İkinci bölümde kolluk şikâyet sisteminin temel ilkeleri düzenlenmektedir. Yönetmelikte kolluk şikâyet sistemine ilişkin olarak yürütülen bütün iş ve işlemlerin uzmanlaşma, şeffaflık, hesap verebilirlik, zamanlılık, katılımcılık ile bağımsızlık ve tarafsızlık ilkelerine uygun olarak yerine getirileceği hüküm altına alınmaktadır. </a:t>
            </a:r>
          </a:p>
          <a:p>
            <a:endParaRPr lang="tr-TR" dirty="0" smtClean="0"/>
          </a:p>
        </p:txBody>
      </p:sp>
    </p:spTree>
    <p:extLst>
      <p:ext uri="{BB962C8B-B14F-4D97-AF65-F5344CB8AC3E}">
        <p14:creationId xmlns:p14="http://schemas.microsoft.com/office/powerpoint/2010/main" val="18134052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0286" y="283815"/>
            <a:ext cx="7886700" cy="5614220"/>
          </a:xfrm>
        </p:spPr>
        <p:txBody>
          <a:bodyPr>
            <a:noAutofit/>
          </a:bodyPr>
          <a:lstStyle/>
          <a:p>
            <a:r>
              <a:rPr lang="tr-TR" sz="1800" dirty="0"/>
              <a:t>b) İkinci kısım</a:t>
            </a:r>
            <a:r>
              <a:rPr lang="tr-TR" sz="1800" b="1" dirty="0"/>
              <a:t> </a:t>
            </a:r>
            <a:r>
              <a:rPr lang="tr-TR" sz="1800" dirty="0"/>
              <a:t>beş bölümden oluşmaktadır.</a:t>
            </a:r>
            <a:r>
              <a:rPr lang="tr-TR" sz="1800" b="1" dirty="0"/>
              <a:t> </a:t>
            </a:r>
            <a:r>
              <a:rPr lang="tr-TR" sz="1800" dirty="0"/>
              <a:t>Kanunda, Kolluk Gözetim Komisyonu özerk bir yapı şeklinde örgütlendirilmemiş, İçişleri Bakanlığı bünyesinde sürekli bir kurul olarak teşekkül ettirilmiştir. Komisyonun organik değil, fonksiyonel ve </a:t>
            </a:r>
            <a:r>
              <a:rPr lang="tr-TR" sz="1800" dirty="0" err="1"/>
              <a:t>operasyonel</a:t>
            </a:r>
            <a:r>
              <a:rPr lang="tr-TR" sz="1800" dirty="0"/>
              <a:t> anlamda bağımsızlığının sağlanması hedeflenmiştir.  Yönetmeliğin bu kısmında Kanun ile öngörmüş olan bu yapı çerçevesinde, Kolluk Gözetim Komisyonu’nun oluşumu, görev ve yetkileri ile çalışma usul ve esasları düzenlenmektedir. Komisyona Kanun ile verilen görev ve yetkiler ayrıntılı olarak ele alınmakta, hangi esaslar içerisinde yerine getirileceği hüküm altına alınmaktadır.</a:t>
            </a:r>
          </a:p>
          <a:p>
            <a:r>
              <a:rPr lang="tr-TR" sz="1800" dirty="0"/>
              <a:t>Komisyonun temel görevi, şikâyet sisteminin Kolluk Gözetim Komisyonu tarafından izlenmesi, gözetlenmesi ve standartlarının belirlenmesi konusunda önerilerde bulunmaktır. Komisyonun doğrudan </a:t>
            </a:r>
            <a:r>
              <a:rPr lang="tr-TR" sz="1800" dirty="0" err="1"/>
              <a:t>icrai</a:t>
            </a:r>
            <a:r>
              <a:rPr lang="tr-TR" sz="1800" dirty="0"/>
              <a:t> bir görevi bulunmamaktadır Kanun ile Kolluk Gözetim Komisyonunun merkezî bir otorite sıfatıyla kolluk şikâyet sistemine ilişkin konularda Jandarma Genel Komutanlığı, Emniyet Genel Müdürlüğü ve Sahil Güvenlik Komutanlığı arasında uygulama birliğini sağlaması hedeflenmekte, ayrıca oluşturulacak veri tabanı ile ileriye dönük politikalar geliştirilmesine katkı sağlaması, kolluk teşkilâtının hesap verebilirliği, etkinliği ve saydamlığını güçlendirmesi, kolluğa yönelik toplumsal güvenin artmasına katkı sağlaması amaçlanmaktadır. Yönetmelikte Kanunda yer alan bu hükümlere uygun olarak düzenlemeler öngörülmüş, Komisyonun almış olduğu kararların Bakanlık Makamına sunulması hüküm altına alınmıştır.</a:t>
            </a:r>
          </a:p>
          <a:p>
            <a:r>
              <a:rPr lang="tr-TR" sz="1800" dirty="0"/>
              <a:t>Bunun yanı sıra Komisyon sekretaryası ve bağlı şube müdürlüklerinin oluşumu, görev ve yetkileri, müfettişler grubunun teşekkül esasları ve görevlendirme yöntemleri, yetki ve sorumlulukları, </a:t>
            </a:r>
            <a:r>
              <a:rPr lang="tr-TR" sz="1800" dirty="0" err="1"/>
              <a:t>hizmetiçi</a:t>
            </a:r>
            <a:r>
              <a:rPr lang="tr-TR" sz="1800" dirty="0"/>
              <a:t> eğitime ilişkin hükümleri yine bu kısımda ayrıntılı olarak düzenlenmektedir.</a:t>
            </a:r>
          </a:p>
          <a:p>
            <a:endParaRPr lang="tr-TR" sz="1400" dirty="0" smtClean="0"/>
          </a:p>
          <a:p>
            <a:endParaRPr lang="tr-TR" sz="1400" dirty="0" smtClean="0"/>
          </a:p>
          <a:p>
            <a:endParaRPr lang="tr-TR" sz="1400" dirty="0" smtClean="0"/>
          </a:p>
        </p:txBody>
      </p:sp>
    </p:spTree>
    <p:extLst>
      <p:ext uri="{BB962C8B-B14F-4D97-AF65-F5344CB8AC3E}">
        <p14:creationId xmlns:p14="http://schemas.microsoft.com/office/powerpoint/2010/main" val="32548947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816077"/>
            <a:ext cx="7886700" cy="5614220"/>
          </a:xfrm>
        </p:spPr>
        <p:txBody>
          <a:bodyPr>
            <a:normAutofit fontScale="85000" lnSpcReduction="10000"/>
          </a:bodyPr>
          <a:lstStyle/>
          <a:p>
            <a:r>
              <a:rPr lang="tr-TR" dirty="0"/>
              <a:t>c) Üçüncü kısım</a:t>
            </a:r>
            <a:r>
              <a:rPr lang="tr-TR" b="1" dirty="0"/>
              <a:t> </a:t>
            </a:r>
            <a:r>
              <a:rPr lang="tr-TR" dirty="0"/>
              <a:t>üç bölümden oluşmaktadır. Kolluk personeli hakkındaki ihbar ve şikâyetler, memnuniyet bildirimleri, ihbar ve şikâyetlere ilişkin başvuru esasları, ihbar ve şikâyetler üzerine yapılacak iş ve işlemler ayrıntılı olarak düzenlenmektedir. Katalog suçlara ilişkin soruşturma usulü ile bu suçlarla ilgili araştırma, ön inceleme ve/veya disiplin soruşturmalarının yerine getirilmesi kararına esas olacak değerlendirme kriterleri ortaya konulmaktadır.</a:t>
            </a:r>
          </a:p>
          <a:p>
            <a:r>
              <a:rPr lang="tr-TR" dirty="0"/>
              <a:t>Bu kısımda ayrıca kolluk şikâyetlerine ilişkin yeni sistemin etkin şekilde işlemesini temin etmek amacıyla valilik ve kaymakamlık ile kolluk birimlerinde oluşturulması ön görülen şikâyet bürolarının teşekkülüne ve görevlerine ilişkin hükümlere yer verilmektedir.  </a:t>
            </a:r>
          </a:p>
          <a:p>
            <a:r>
              <a:rPr lang="tr-TR" dirty="0"/>
              <a:t>Merkezi kayıt sisteminin kurulumu ve genel olarak işleyişine ilişkin esaslar ile sistemde kayıt altına alınacak verilere ve bu verilerin gizliliğinin korunmasına ilişkin hükümler bu kısımda ayrıntılı olarak düzenlenmektedir. </a:t>
            </a:r>
          </a:p>
          <a:p>
            <a:endParaRPr lang="tr-TR" dirty="0" smtClean="0"/>
          </a:p>
          <a:p>
            <a:endParaRPr lang="tr-TR" dirty="0" smtClean="0"/>
          </a:p>
        </p:txBody>
      </p:sp>
    </p:spTree>
    <p:extLst>
      <p:ext uri="{BB962C8B-B14F-4D97-AF65-F5344CB8AC3E}">
        <p14:creationId xmlns:p14="http://schemas.microsoft.com/office/powerpoint/2010/main" val="30763710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6764" y="0"/>
            <a:ext cx="7886700" cy="5614220"/>
          </a:xfrm>
        </p:spPr>
        <p:txBody>
          <a:bodyPr>
            <a:noAutofit/>
          </a:bodyPr>
          <a:lstStyle/>
          <a:p>
            <a:endParaRPr lang="tr-TR" sz="1600" dirty="0" smtClean="0"/>
          </a:p>
          <a:p>
            <a:r>
              <a:rPr lang="tr-TR" sz="1600" dirty="0" smtClean="0"/>
              <a:t>ç</a:t>
            </a:r>
            <a:r>
              <a:rPr lang="tr-TR" sz="1600" dirty="0"/>
              <a:t>) Dördüncü kısım ise üç bölümden oluşmaktadır. Birinci bölümde disiplin soruşturmasına ilişkin şikâyetçi ve şikâyet edilen kolluk görevlilerine yapılacak bildirimlerin” ve “ihbar ve şikâyetler üzerine yürütülen araştırma görevinin” hangi esaslar dairesinde yerine getirileceği hususları düzenlenmektedir. Ayrıca, “araştırma görevi sonunda alınan kararının da şikâyetçi ile ihbar ve şikâyet edilen kolluk personeline bildirilmesi” hususu Yönetmelik ile hüküm altına alınmaktadır.  </a:t>
            </a:r>
          </a:p>
          <a:p>
            <a:r>
              <a:rPr lang="tr-TR" sz="1600" dirty="0"/>
              <a:t>İkinci bölümde “Cumhuriyet savcılıkları tarafından kolluk personeli hakkında yürüttükleri soruşturmalara ilişkin idari mercileri bilgilendirmelerine” ve “Cumhuriyet savcılıklarının müfettiş ve muhakkiklerin ihtiyaç duydukları belgeleri vermesine” ilişkin hususlar düzenlenmektedir.</a:t>
            </a:r>
          </a:p>
          <a:p>
            <a:r>
              <a:rPr lang="tr-TR" sz="1600" dirty="0"/>
              <a:t>Üçüncü bölümde ise bütçe ve mali hükümler ile denetime ve düzenleyici işlemlere ilişkin esaslar yer almaktadır. Yönetmeliğin 87 inci maddesi çerçevesinde, İçişleri Bakanlığının gerek görülen hallerde, Yönetmeliğin uygulanması sağlamak amacıyla düzenleyici işlemleri çıkarmakla görevli ve yetkili olduğu hüküm altına alınmakta, 89 uncu maddesiyle de Yönetmeliğin uygulanmasından doğabilecek tereddütleri gidermeye ve diğer usul ve esasları belirlemeye İçişleri Bakanı yetkili kılınmaktadır. Yönetmeliğin 84 üncü maddesinde, 5442 sayılı İl İdaresi Kanunun amir hükümleri çerçevesinde, Komisyon ile bağlı kuruluşların taşra teşkilatları arasındaki her türlü yazışmanın mülki idare amirlikleri aracılığı ile yapılacağı hususu düzenlenmektedir. Yönetmeliğin 81 inci maddesinde ise, Kanun ve Yönetmelikte belirtilen hususlar dışında mülkiye müfettişleri ile bağlı kuruluş müfettişlerinin çalışma usul ve esaslarının kendi özel mevzuatlarına tabi olacağı vurgulanmaktadır. Yönetmeliğin 85 inci maddesi ile de Komisyonun, görev alanı ile ilgili olarak, diğer ülke kurum ve kuruluşları ile uluslararası kuruluşların ilgili birimleriyle iletişim ve işbirliği içerisinde bulunacağı hususu düzenlenmektedir.</a:t>
            </a:r>
          </a:p>
          <a:p>
            <a:endParaRPr lang="tr-TR" sz="1200" dirty="0" smtClean="0"/>
          </a:p>
          <a:p>
            <a:endParaRPr lang="tr-TR" sz="1200" dirty="0" smtClean="0"/>
          </a:p>
        </p:txBody>
      </p:sp>
    </p:spTree>
    <p:extLst>
      <p:ext uri="{BB962C8B-B14F-4D97-AF65-F5344CB8AC3E}">
        <p14:creationId xmlns:p14="http://schemas.microsoft.com/office/powerpoint/2010/main" val="3833924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567543" y="2190541"/>
            <a:ext cx="5810459" cy="3949002"/>
          </a:xfrm>
        </p:spPr>
        <p:txBody>
          <a:bodyPr>
            <a:normAutofit fontScale="90000"/>
          </a:bodyPr>
          <a:lstStyle/>
          <a:p>
            <a:pPr algn="l">
              <a:lnSpc>
                <a:spcPct val="150000"/>
              </a:lnSpc>
            </a:pPr>
            <a:r>
              <a:rPr lang="tr-TR" sz="3200" dirty="0" smtClean="0">
                <a:latin typeface="Arial" panose="020B0604020202020204" pitchFamily="34" charset="0"/>
                <a:cs typeface="Arial" panose="020B0604020202020204" pitchFamily="34" charset="0"/>
              </a:rPr>
              <a:t>- Hızlı ve Etkili Sistem</a:t>
            </a:r>
            <a:br>
              <a:rPr lang="tr-TR" sz="3200" dirty="0" smtClean="0">
                <a:latin typeface="Arial" panose="020B0604020202020204" pitchFamily="34" charset="0"/>
                <a:cs typeface="Arial" panose="020B0604020202020204" pitchFamily="34" charset="0"/>
              </a:rPr>
            </a:br>
            <a:r>
              <a:rPr lang="tr-TR" sz="3200" dirty="0" smtClean="0">
                <a:latin typeface="Arial" panose="020B0604020202020204" pitchFamily="34" charset="0"/>
                <a:cs typeface="Arial" panose="020B0604020202020204" pitchFamily="34" charset="0"/>
              </a:rPr>
              <a:t>- Usul ve Esasların Belirlenmesi</a:t>
            </a:r>
            <a:r>
              <a:rPr lang="tr-TR" sz="3200" dirty="0">
                <a:latin typeface="Arial" panose="020B0604020202020204" pitchFamily="34" charset="0"/>
                <a:cs typeface="Arial" panose="020B0604020202020204" pitchFamily="34" charset="0"/>
              </a:rPr>
              <a:t/>
            </a:r>
            <a:br>
              <a:rPr lang="tr-TR" sz="3200" dirty="0">
                <a:latin typeface="Arial" panose="020B0604020202020204" pitchFamily="34" charset="0"/>
                <a:cs typeface="Arial" panose="020B0604020202020204" pitchFamily="34" charset="0"/>
              </a:rPr>
            </a:br>
            <a:r>
              <a:rPr lang="tr-TR" sz="3200" dirty="0" smtClean="0">
                <a:latin typeface="Arial" panose="020B0604020202020204" pitchFamily="34" charset="0"/>
                <a:cs typeface="Arial" panose="020B0604020202020204" pitchFamily="34" charset="0"/>
              </a:rPr>
              <a:t>- Merkezi Kayıt Sistemi</a:t>
            </a:r>
            <a:br>
              <a:rPr lang="tr-TR" sz="3200" dirty="0" smtClean="0">
                <a:latin typeface="Arial" panose="020B0604020202020204" pitchFamily="34" charset="0"/>
                <a:cs typeface="Arial" panose="020B0604020202020204" pitchFamily="34" charset="0"/>
              </a:rPr>
            </a:br>
            <a:r>
              <a:rPr lang="tr-TR" sz="3200" dirty="0" smtClean="0">
                <a:latin typeface="Arial" panose="020B0604020202020204" pitchFamily="34" charset="0"/>
                <a:cs typeface="Arial" panose="020B0604020202020204" pitchFamily="34" charset="0"/>
              </a:rPr>
              <a:t>- Müfettişlerin Belirlenmesi</a:t>
            </a:r>
            <a:br>
              <a:rPr lang="tr-TR" sz="3200" dirty="0" smtClean="0">
                <a:latin typeface="Arial" panose="020B0604020202020204" pitchFamily="34" charset="0"/>
                <a:cs typeface="Arial" panose="020B0604020202020204" pitchFamily="34" charset="0"/>
              </a:rPr>
            </a:br>
            <a:r>
              <a:rPr lang="tr-TR" sz="3200" dirty="0" smtClean="0">
                <a:latin typeface="Arial" panose="020B0604020202020204" pitchFamily="34" charset="0"/>
                <a:cs typeface="Arial" panose="020B0604020202020204" pitchFamily="34" charset="0"/>
              </a:rPr>
              <a:t>- Görevlendirilme Yöntemi</a:t>
            </a:r>
            <a:br>
              <a:rPr lang="tr-TR" sz="3200" dirty="0" smtClean="0">
                <a:latin typeface="Arial" panose="020B0604020202020204" pitchFamily="34" charset="0"/>
                <a:cs typeface="Arial" panose="020B0604020202020204" pitchFamily="34" charset="0"/>
              </a:rPr>
            </a:br>
            <a:r>
              <a:rPr lang="tr-TR" sz="3200" dirty="0" smtClean="0">
                <a:latin typeface="Arial" panose="020B0604020202020204" pitchFamily="34" charset="0"/>
                <a:cs typeface="Arial" panose="020B0604020202020204" pitchFamily="34" charset="0"/>
              </a:rPr>
              <a:t>- </a:t>
            </a:r>
            <a:r>
              <a:rPr lang="tr-TR" sz="3200" dirty="0" err="1" smtClean="0">
                <a:latin typeface="Arial" panose="020B0604020202020204" pitchFamily="34" charset="0"/>
                <a:cs typeface="Arial" panose="020B0604020202020204" pitchFamily="34" charset="0"/>
              </a:rPr>
              <a:t>Hizmetiçi</a:t>
            </a:r>
            <a:r>
              <a:rPr lang="tr-TR" sz="3200" dirty="0" smtClean="0">
                <a:latin typeface="Arial" panose="020B0604020202020204" pitchFamily="34" charset="0"/>
                <a:cs typeface="Arial" panose="020B0604020202020204" pitchFamily="34" charset="0"/>
              </a:rPr>
              <a:t> eğitim</a:t>
            </a:r>
            <a:endParaRPr lang="tr-TR" dirty="0">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3" name="Metin kutusu 2"/>
          <p:cNvSpPr txBox="1"/>
          <p:nvPr/>
        </p:nvSpPr>
        <p:spPr>
          <a:xfrm>
            <a:off x="2856244" y="592853"/>
            <a:ext cx="3293348" cy="1015663"/>
          </a:xfrm>
          <a:prstGeom prst="rect">
            <a:avLst/>
          </a:prstGeom>
          <a:noFill/>
        </p:spPr>
        <p:txBody>
          <a:bodyPr wrap="square" rtlCol="0">
            <a:spAutoFit/>
          </a:bodyPr>
          <a:lstStyle/>
          <a:p>
            <a:pPr algn="ctr"/>
            <a:r>
              <a:rPr lang="tr-TR" sz="3000" dirty="0">
                <a:latin typeface="Arial" panose="020B0604020202020204" pitchFamily="34" charset="0"/>
                <a:cs typeface="Arial" panose="020B0604020202020204" pitchFamily="34" charset="0"/>
              </a:rPr>
              <a:t>AMAÇ VE KAPSAM</a:t>
            </a:r>
          </a:p>
        </p:txBody>
      </p:sp>
    </p:spTree>
    <p:extLst>
      <p:ext uri="{BB962C8B-B14F-4D97-AF65-F5344CB8AC3E}">
        <p14:creationId xmlns:p14="http://schemas.microsoft.com/office/powerpoint/2010/main" val="38513507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895736" y="1628800"/>
            <a:ext cx="5238582" cy="4661468"/>
          </a:xfrm>
        </p:spPr>
        <p:txBody>
          <a:bodyPr>
            <a:normAutofit fontScale="90000"/>
          </a:bodyPr>
          <a:lstStyle/>
          <a:p>
            <a:pPr algn="l">
              <a:lnSpc>
                <a:spcPct val="150000"/>
              </a:lnSpc>
            </a:pPr>
            <a:r>
              <a:rPr lang="tr-TR" dirty="0" smtClean="0"/>
              <a:t/>
            </a:r>
            <a:br>
              <a:rPr lang="tr-TR" dirty="0" smtClean="0"/>
            </a:br>
            <a:r>
              <a:rPr lang="tr-TR" sz="3600" dirty="0">
                <a:latin typeface="Arial" panose="020B0604020202020204" pitchFamily="34" charset="0"/>
                <a:cs typeface="Arial" panose="020B0604020202020204" pitchFamily="34" charset="0"/>
              </a:rPr>
              <a:t>- </a:t>
            </a:r>
            <a:r>
              <a:rPr lang="tr-TR" sz="3600" dirty="0" smtClean="0">
                <a:latin typeface="Arial" panose="020B0604020202020204" pitchFamily="34" charset="0"/>
                <a:cs typeface="Arial" panose="020B0604020202020204" pitchFamily="34" charset="0"/>
              </a:rPr>
              <a:t>Uzmanlaşma</a:t>
            </a:r>
            <a:r>
              <a:rPr lang="tr-TR" sz="3600" dirty="0">
                <a:latin typeface="Arial" panose="020B0604020202020204" pitchFamily="34" charset="0"/>
                <a:cs typeface="Arial" panose="020B0604020202020204" pitchFamily="34" charset="0"/>
              </a:rPr>
              <a:t/>
            </a:r>
            <a:br>
              <a:rPr lang="tr-TR" sz="3600" dirty="0">
                <a:latin typeface="Arial" panose="020B0604020202020204" pitchFamily="34" charset="0"/>
                <a:cs typeface="Arial" panose="020B0604020202020204" pitchFamily="34" charset="0"/>
              </a:rPr>
            </a:br>
            <a:r>
              <a:rPr lang="tr-TR" sz="3600" dirty="0" smtClean="0">
                <a:latin typeface="Arial" panose="020B0604020202020204" pitchFamily="34" charset="0"/>
                <a:cs typeface="Arial" panose="020B0604020202020204" pitchFamily="34" charset="0"/>
              </a:rPr>
              <a:t>-</a:t>
            </a:r>
            <a:r>
              <a:rPr lang="tr-TR" sz="3600" dirty="0" err="1" smtClean="0">
                <a:latin typeface="Arial" panose="020B0604020202020204" pitchFamily="34" charset="0"/>
                <a:cs typeface="Arial" panose="020B0604020202020204" pitchFamily="34" charset="0"/>
              </a:rPr>
              <a:t>Şeffalık</a:t>
            </a:r>
            <a:r>
              <a:rPr lang="tr-TR" sz="3600" dirty="0" smtClean="0">
                <a:latin typeface="Arial" panose="020B0604020202020204" pitchFamily="34" charset="0"/>
                <a:cs typeface="Arial" panose="020B0604020202020204" pitchFamily="34" charset="0"/>
              </a:rPr>
              <a:t> </a:t>
            </a:r>
            <a:r>
              <a:rPr lang="tr-TR" sz="3600" dirty="0">
                <a:latin typeface="Arial" panose="020B0604020202020204" pitchFamily="34" charset="0"/>
                <a:cs typeface="Arial" panose="020B0604020202020204" pitchFamily="34" charset="0"/>
              </a:rPr>
              <a:t/>
            </a:r>
            <a:br>
              <a:rPr lang="tr-TR" sz="3600" dirty="0">
                <a:latin typeface="Arial" panose="020B0604020202020204" pitchFamily="34" charset="0"/>
                <a:cs typeface="Arial" panose="020B0604020202020204" pitchFamily="34" charset="0"/>
              </a:rPr>
            </a:br>
            <a:r>
              <a:rPr lang="tr-TR" sz="3600" dirty="0">
                <a:latin typeface="Arial" panose="020B0604020202020204" pitchFamily="34" charset="0"/>
                <a:cs typeface="Arial" panose="020B0604020202020204" pitchFamily="34" charset="0"/>
              </a:rPr>
              <a:t>- </a:t>
            </a:r>
            <a:r>
              <a:rPr lang="tr-TR" sz="3600" dirty="0" smtClean="0">
                <a:latin typeface="Arial" panose="020B0604020202020204" pitchFamily="34" charset="0"/>
                <a:cs typeface="Arial" panose="020B0604020202020204" pitchFamily="34" charset="0"/>
              </a:rPr>
              <a:t>Hesap Verebilirlik</a:t>
            </a:r>
            <a:r>
              <a:rPr lang="tr-TR" sz="3600" dirty="0">
                <a:latin typeface="Arial" panose="020B0604020202020204" pitchFamily="34" charset="0"/>
                <a:cs typeface="Arial" panose="020B0604020202020204" pitchFamily="34" charset="0"/>
              </a:rPr>
              <a:t/>
            </a:r>
            <a:br>
              <a:rPr lang="tr-TR" sz="3600" dirty="0">
                <a:latin typeface="Arial" panose="020B0604020202020204" pitchFamily="34" charset="0"/>
                <a:cs typeface="Arial" panose="020B0604020202020204" pitchFamily="34" charset="0"/>
              </a:rPr>
            </a:br>
            <a:r>
              <a:rPr lang="tr-TR" sz="3600" dirty="0">
                <a:latin typeface="Arial" panose="020B0604020202020204" pitchFamily="34" charset="0"/>
                <a:cs typeface="Arial" panose="020B0604020202020204" pitchFamily="34" charset="0"/>
              </a:rPr>
              <a:t>- </a:t>
            </a:r>
            <a:r>
              <a:rPr lang="tr-TR" sz="3600" dirty="0" smtClean="0">
                <a:latin typeface="Arial" panose="020B0604020202020204" pitchFamily="34" charset="0"/>
                <a:cs typeface="Arial" panose="020B0604020202020204" pitchFamily="34" charset="0"/>
              </a:rPr>
              <a:t>Zamanlılık</a:t>
            </a:r>
            <a:r>
              <a:rPr lang="tr-TR" sz="3600" dirty="0">
                <a:latin typeface="Arial" panose="020B0604020202020204" pitchFamily="34" charset="0"/>
                <a:cs typeface="Arial" panose="020B0604020202020204" pitchFamily="34" charset="0"/>
              </a:rPr>
              <a:t/>
            </a:r>
            <a:br>
              <a:rPr lang="tr-TR" sz="3600" dirty="0">
                <a:latin typeface="Arial" panose="020B0604020202020204" pitchFamily="34" charset="0"/>
                <a:cs typeface="Arial" panose="020B0604020202020204" pitchFamily="34" charset="0"/>
              </a:rPr>
            </a:br>
            <a:r>
              <a:rPr lang="tr-TR" sz="3600" dirty="0">
                <a:latin typeface="Arial" panose="020B0604020202020204" pitchFamily="34" charset="0"/>
                <a:cs typeface="Arial" panose="020B0604020202020204" pitchFamily="34" charset="0"/>
              </a:rPr>
              <a:t>- </a:t>
            </a:r>
            <a:r>
              <a:rPr lang="tr-TR" sz="3600" dirty="0" smtClean="0">
                <a:latin typeface="Arial" panose="020B0604020202020204" pitchFamily="34" charset="0"/>
                <a:cs typeface="Arial" panose="020B0604020202020204" pitchFamily="34" charset="0"/>
              </a:rPr>
              <a:t>Katılımcılık</a:t>
            </a:r>
            <a:r>
              <a:rPr lang="tr-TR" sz="3600" dirty="0">
                <a:latin typeface="Arial" panose="020B0604020202020204" pitchFamily="34" charset="0"/>
                <a:cs typeface="Arial" panose="020B0604020202020204" pitchFamily="34" charset="0"/>
              </a:rPr>
              <a:t/>
            </a:r>
            <a:br>
              <a:rPr lang="tr-TR" sz="3600" dirty="0">
                <a:latin typeface="Arial" panose="020B0604020202020204" pitchFamily="34" charset="0"/>
                <a:cs typeface="Arial" panose="020B0604020202020204" pitchFamily="34" charset="0"/>
              </a:rPr>
            </a:br>
            <a:r>
              <a:rPr lang="tr-TR" sz="3600" dirty="0">
                <a:latin typeface="Arial" panose="020B0604020202020204" pitchFamily="34" charset="0"/>
                <a:cs typeface="Arial" panose="020B0604020202020204" pitchFamily="34" charset="0"/>
              </a:rPr>
              <a:t>- </a:t>
            </a:r>
            <a:r>
              <a:rPr lang="tr-TR" sz="3600" dirty="0" smtClean="0">
                <a:latin typeface="Arial" panose="020B0604020202020204" pitchFamily="34" charset="0"/>
                <a:cs typeface="Arial" panose="020B0604020202020204" pitchFamily="34" charset="0"/>
              </a:rPr>
              <a:t>Bağımsızlık ve Tarafsızlık</a:t>
            </a:r>
            <a:endParaRPr lang="tr-TR" sz="3600" dirty="0">
              <a:latin typeface="Arial" panose="020B0604020202020204" pitchFamily="34" charset="0"/>
              <a:cs typeface="Arial" panose="020B0604020202020204" pitchFamily="34" charset="0"/>
            </a:endParaRPr>
          </a:p>
        </p:txBody>
      </p:sp>
      <p:sp>
        <p:nvSpPr>
          <p:cNvPr id="2" name="Dikdörtgen 1"/>
          <p:cNvSpPr/>
          <p:nvPr/>
        </p:nvSpPr>
        <p:spPr>
          <a:xfrm>
            <a:off x="3443017" y="752343"/>
            <a:ext cx="3140732" cy="553998"/>
          </a:xfrm>
          <a:prstGeom prst="rect">
            <a:avLst/>
          </a:prstGeom>
        </p:spPr>
        <p:txBody>
          <a:bodyPr wrap="none">
            <a:spAutoFit/>
          </a:bodyPr>
          <a:lstStyle/>
          <a:p>
            <a:r>
              <a:rPr lang="tr-TR" sz="3000" dirty="0" smtClean="0">
                <a:latin typeface="Arial" panose="020B0604020202020204" pitchFamily="34" charset="0"/>
                <a:cs typeface="Arial" panose="020B0604020202020204" pitchFamily="34" charset="0"/>
              </a:rPr>
              <a:t>TEMEL İLKELER</a:t>
            </a:r>
            <a:endParaRPr lang="tr-TR" sz="3000" dirty="0">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14133355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009859" y="2010636"/>
            <a:ext cx="6556550" cy="3787263"/>
          </a:xfrm>
        </p:spPr>
        <p:txBody>
          <a:bodyPr>
            <a:normAutofit fontScale="90000"/>
          </a:bodyPr>
          <a:lstStyle/>
          <a:p>
            <a:pPr algn="l">
              <a:lnSpc>
                <a:spcPct val="150000"/>
              </a:lnSpc>
            </a:pPr>
            <a:r>
              <a:rPr lang="tr-TR" sz="2800" dirty="0" smtClean="0">
                <a:latin typeface="Arial" panose="020B0604020202020204" pitchFamily="34" charset="0"/>
                <a:cs typeface="Arial" panose="020B0604020202020204" pitchFamily="34" charset="0"/>
              </a:rPr>
              <a:t>- Herkesin </a:t>
            </a:r>
            <a:r>
              <a:rPr lang="tr-TR" sz="2800" dirty="0">
                <a:latin typeface="Arial" panose="020B0604020202020204" pitchFamily="34" charset="0"/>
                <a:cs typeface="Arial" panose="020B0604020202020204" pitchFamily="34" charset="0"/>
              </a:rPr>
              <a:t>hak arama hürriyeti kapsamında ihbar ve </a:t>
            </a:r>
            <a:r>
              <a:rPr lang="tr-TR" sz="2800" dirty="0" smtClean="0">
                <a:latin typeface="Arial" panose="020B0604020202020204" pitchFamily="34" charset="0"/>
                <a:cs typeface="Arial" panose="020B0604020202020204" pitchFamily="34" charset="0"/>
              </a:rPr>
              <a:t>   </a:t>
            </a:r>
            <a:br>
              <a:rPr lang="tr-TR" sz="2800" dirty="0" smtClean="0">
                <a:latin typeface="Arial" panose="020B0604020202020204" pitchFamily="34" charset="0"/>
                <a:cs typeface="Arial" panose="020B0604020202020204" pitchFamily="34" charset="0"/>
              </a:rPr>
            </a:br>
            <a:r>
              <a:rPr lang="tr-TR" sz="2800" dirty="0">
                <a:latin typeface="Arial" panose="020B0604020202020204" pitchFamily="34" charset="0"/>
                <a:cs typeface="Arial" panose="020B0604020202020204" pitchFamily="34" charset="0"/>
              </a:rPr>
              <a:t> </a:t>
            </a:r>
            <a:r>
              <a:rPr lang="tr-TR" sz="2800" dirty="0" smtClean="0">
                <a:latin typeface="Arial" panose="020B0604020202020204" pitchFamily="34" charset="0"/>
                <a:cs typeface="Arial" panose="020B0604020202020204" pitchFamily="34" charset="0"/>
              </a:rPr>
              <a:t>  şikayet </a:t>
            </a:r>
            <a:r>
              <a:rPr lang="tr-TR" sz="2800" dirty="0">
                <a:latin typeface="Arial" panose="020B0604020202020204" pitchFamily="34" charset="0"/>
                <a:cs typeface="Arial" panose="020B0604020202020204" pitchFamily="34" charset="0"/>
              </a:rPr>
              <a:t>hakkı</a:t>
            </a:r>
            <a:br>
              <a:rPr lang="tr-TR" sz="2800" dirty="0">
                <a:latin typeface="Arial" panose="020B0604020202020204" pitchFamily="34" charset="0"/>
                <a:cs typeface="Arial" panose="020B0604020202020204" pitchFamily="34" charset="0"/>
              </a:rPr>
            </a:br>
            <a:r>
              <a:rPr lang="tr-TR" sz="2800" dirty="0">
                <a:latin typeface="Arial" panose="020B0604020202020204" pitchFamily="34" charset="0"/>
                <a:cs typeface="Arial" panose="020B0604020202020204" pitchFamily="34" charset="0"/>
              </a:rPr>
              <a:t>- Tutum ve davranışları ile ilgili memnuniyet bildirme </a:t>
            </a:r>
            <a:br>
              <a:rPr lang="tr-TR" sz="2800" dirty="0">
                <a:latin typeface="Arial" panose="020B0604020202020204" pitchFamily="34" charset="0"/>
                <a:cs typeface="Arial" panose="020B0604020202020204" pitchFamily="34" charset="0"/>
              </a:rPr>
            </a:br>
            <a:r>
              <a:rPr lang="tr-TR" sz="2800" dirty="0">
                <a:latin typeface="Arial" panose="020B0604020202020204" pitchFamily="34" charset="0"/>
                <a:cs typeface="Arial" panose="020B0604020202020204" pitchFamily="34" charset="0"/>
              </a:rPr>
              <a:t>- Kanuni temsilci veya vekil ise kanıtlayıcı belge</a:t>
            </a:r>
            <a:br>
              <a:rPr lang="tr-TR" sz="2800" dirty="0">
                <a:latin typeface="Arial" panose="020B0604020202020204" pitchFamily="34" charset="0"/>
                <a:cs typeface="Arial" panose="020B0604020202020204" pitchFamily="34" charset="0"/>
              </a:rPr>
            </a:b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adı, soyadı, imzası, adresi, e-posta, tel, faks)</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2229679" y="1086528"/>
            <a:ext cx="5777479" cy="553998"/>
          </a:xfrm>
          <a:prstGeom prst="rect">
            <a:avLst/>
          </a:prstGeom>
        </p:spPr>
        <p:txBody>
          <a:bodyPr wrap="none">
            <a:spAutoFit/>
          </a:bodyPr>
          <a:lstStyle/>
          <a:p>
            <a:r>
              <a:rPr lang="tr-TR" sz="3000" dirty="0" smtClean="0">
                <a:latin typeface="Arial" panose="020B0604020202020204" pitchFamily="34" charset="0"/>
                <a:cs typeface="Arial" panose="020B0604020202020204" pitchFamily="34" charset="0"/>
              </a:rPr>
              <a:t>İHBAR-ŞİKAYET-MEMNUNİYET</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3509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059030" y="1363527"/>
            <a:ext cx="7784960" cy="4731807"/>
          </a:xfrm>
        </p:spPr>
        <p:txBody>
          <a:bodyPr>
            <a:noAutofit/>
          </a:bodyPr>
          <a:lstStyle/>
          <a:p>
            <a:pPr algn="l">
              <a:lnSpc>
                <a:spcPct val="150000"/>
              </a:lnSpc>
            </a:pPr>
            <a:r>
              <a:rPr lang="tr-TR" sz="2400" b="1" dirty="0"/>
              <a:t/>
            </a:r>
            <a:br>
              <a:rPr lang="tr-TR" sz="2400" b="1" dirty="0"/>
            </a:br>
            <a:r>
              <a:rPr lang="tr-TR" sz="1800" b="1" dirty="0">
                <a:latin typeface="Arial" panose="020B0604020202020204" pitchFamily="34" charset="0"/>
                <a:cs typeface="Arial" panose="020B0604020202020204" pitchFamily="34" charset="0"/>
              </a:rPr>
              <a:t>- </a:t>
            </a:r>
            <a:r>
              <a:rPr lang="tr-TR" sz="1800" dirty="0">
                <a:latin typeface="Arial" panose="020B0604020202020204" pitchFamily="34" charset="0"/>
                <a:cs typeface="Arial" panose="020B0604020202020204" pitchFamily="34" charset="0"/>
              </a:rPr>
              <a:t>Ad, </a:t>
            </a:r>
            <a:r>
              <a:rPr lang="tr-TR" sz="1800" dirty="0" err="1">
                <a:latin typeface="Arial" panose="020B0604020202020204" pitchFamily="34" charset="0"/>
                <a:cs typeface="Arial" panose="020B0604020202020204" pitchFamily="34" charset="0"/>
              </a:rPr>
              <a:t>soyad</a:t>
            </a:r>
            <a:r>
              <a:rPr lang="tr-TR" sz="1800" dirty="0">
                <a:latin typeface="Arial" panose="020B0604020202020204" pitchFamily="34" charset="0"/>
                <a:cs typeface="Arial" panose="020B0604020202020204" pitchFamily="34" charset="0"/>
              </a:rPr>
              <a:t>, adres, TC kimlik </a:t>
            </a:r>
            <a:r>
              <a:rPr lang="tr-TR" sz="1800" dirty="0" err="1">
                <a:latin typeface="Arial" panose="020B0604020202020204" pitchFamily="34" charset="0"/>
                <a:cs typeface="Arial" panose="020B0604020202020204" pitchFamily="34" charset="0"/>
              </a:rPr>
              <a:t>no</a:t>
            </a:r>
            <a:r>
              <a:rPr lang="tr-TR" sz="1800" dirty="0">
                <a:latin typeface="Arial" panose="020B0604020202020204" pitchFamily="34" charset="0"/>
                <a:cs typeface="Arial" panose="020B0604020202020204" pitchFamily="34" charset="0"/>
              </a:rPr>
              <a:t>, pasaport </a:t>
            </a:r>
            <a:r>
              <a:rPr lang="tr-TR" sz="1800" dirty="0" err="1">
                <a:latin typeface="Arial" panose="020B0604020202020204" pitchFamily="34" charset="0"/>
                <a:cs typeface="Arial" panose="020B0604020202020204" pitchFamily="34" charset="0"/>
              </a:rPr>
              <a:t>no</a:t>
            </a:r>
            <a:r>
              <a:rPr lang="tr-TR" sz="1800" dirty="0">
                <a:latin typeface="Arial" panose="020B0604020202020204" pitchFamily="34" charset="0"/>
                <a:cs typeface="Arial" panose="020B0604020202020204" pitchFamily="34" charset="0"/>
              </a:rPr>
              <a:t>, olayın meydana geldiği yer </a:t>
            </a:r>
            <a:r>
              <a:rPr lang="tr-TR" sz="1800" dirty="0" smtClean="0">
                <a:latin typeface="Arial" panose="020B0604020202020204" pitchFamily="34" charset="0"/>
                <a:cs typeface="Arial" panose="020B0604020202020204" pitchFamily="34" charset="0"/>
              </a:rPr>
              <a:t>   </a:t>
            </a:r>
            <a:br>
              <a:rPr lang="tr-TR" sz="1800" dirty="0" smtClean="0">
                <a:latin typeface="Arial" panose="020B0604020202020204" pitchFamily="34" charset="0"/>
                <a:cs typeface="Arial" panose="020B0604020202020204" pitchFamily="34" charset="0"/>
              </a:rPr>
            </a:br>
            <a:r>
              <a:rPr lang="tr-TR" sz="1800" dirty="0">
                <a:latin typeface="Arial" panose="020B0604020202020204" pitchFamily="34" charset="0"/>
                <a:cs typeface="Arial" panose="020B0604020202020204" pitchFamily="34" charset="0"/>
              </a:rPr>
              <a:t> </a:t>
            </a:r>
            <a:r>
              <a:rPr lang="tr-TR" sz="1800" dirty="0" smtClean="0">
                <a:latin typeface="Arial" panose="020B0604020202020204" pitchFamily="34" charset="0"/>
                <a:cs typeface="Arial" panose="020B0604020202020204" pitchFamily="34" charset="0"/>
              </a:rPr>
              <a:t> ve </a:t>
            </a:r>
            <a:r>
              <a:rPr lang="tr-TR" sz="1800" dirty="0">
                <a:latin typeface="Arial" panose="020B0604020202020204" pitchFamily="34" charset="0"/>
                <a:cs typeface="Arial" panose="020B0604020202020204" pitchFamily="34" charset="0"/>
              </a:rPr>
              <a:t>zaman, kişi veya kişiler</a:t>
            </a:r>
            <a:br>
              <a:rPr lang="tr-TR" sz="1800" dirty="0">
                <a:latin typeface="Arial" panose="020B0604020202020204" pitchFamily="34" charset="0"/>
                <a:cs typeface="Arial" panose="020B0604020202020204" pitchFamily="34" charset="0"/>
              </a:rPr>
            </a:br>
            <a:r>
              <a:rPr lang="tr-TR" sz="1800" dirty="0">
                <a:latin typeface="Arial" panose="020B0604020202020204" pitchFamily="34" charset="0"/>
                <a:cs typeface="Arial" panose="020B0604020202020204" pitchFamily="34" charset="0"/>
              </a:rPr>
              <a:t>- Islak imza, güvenli elektronik imza, e-posta yolu</a:t>
            </a:r>
            <a:br>
              <a:rPr lang="tr-TR" sz="1800" dirty="0">
                <a:latin typeface="Arial" panose="020B0604020202020204" pitchFamily="34" charset="0"/>
                <a:cs typeface="Arial" panose="020B0604020202020204" pitchFamily="34" charset="0"/>
              </a:rPr>
            </a:br>
            <a:r>
              <a:rPr lang="tr-TR" sz="1800" dirty="0">
                <a:latin typeface="Arial" panose="020B0604020202020204" pitchFamily="34" charset="0"/>
                <a:cs typeface="Arial" panose="020B0604020202020204" pitchFamily="34" charset="0"/>
              </a:rPr>
              <a:t>- Varsa video kaydı, fotoğraf, karar, haber ve yazışma örnekleri, sosyal </a:t>
            </a:r>
            <a:r>
              <a:rPr lang="tr-TR" sz="1800" dirty="0" smtClean="0">
                <a:latin typeface="Arial" panose="020B0604020202020204" pitchFamily="34" charset="0"/>
                <a:cs typeface="Arial" panose="020B0604020202020204" pitchFamily="34" charset="0"/>
              </a:rPr>
              <a:t>   </a:t>
            </a:r>
            <a:br>
              <a:rPr lang="tr-TR" sz="1800" dirty="0" smtClean="0">
                <a:latin typeface="Arial" panose="020B0604020202020204" pitchFamily="34" charset="0"/>
                <a:cs typeface="Arial" panose="020B0604020202020204" pitchFamily="34" charset="0"/>
              </a:rPr>
            </a:br>
            <a:r>
              <a:rPr lang="tr-TR" sz="1800" dirty="0">
                <a:latin typeface="Arial" panose="020B0604020202020204" pitchFamily="34" charset="0"/>
                <a:cs typeface="Arial" panose="020B0604020202020204" pitchFamily="34" charset="0"/>
              </a:rPr>
              <a:t> </a:t>
            </a:r>
            <a:r>
              <a:rPr lang="tr-TR" sz="1800" dirty="0" smtClean="0">
                <a:latin typeface="Arial" panose="020B0604020202020204" pitchFamily="34" charset="0"/>
                <a:cs typeface="Arial" panose="020B0604020202020204" pitchFamily="34" charset="0"/>
              </a:rPr>
              <a:t> medya </a:t>
            </a:r>
            <a:r>
              <a:rPr lang="tr-TR" sz="1800" dirty="0">
                <a:latin typeface="Arial" panose="020B0604020202020204" pitchFamily="34" charset="0"/>
                <a:cs typeface="Arial" panose="020B0604020202020204" pitchFamily="34" charset="0"/>
              </a:rPr>
              <a:t>yazışmaları ve benzeri belgeler</a:t>
            </a:r>
            <a:br>
              <a:rPr lang="tr-TR" sz="1800" dirty="0">
                <a:latin typeface="Arial" panose="020B0604020202020204" pitchFamily="34" charset="0"/>
                <a:cs typeface="Arial" panose="020B0604020202020204" pitchFamily="34" charset="0"/>
              </a:rPr>
            </a:br>
            <a:r>
              <a:rPr lang="tr-TR" sz="1800" dirty="0">
                <a:latin typeface="Arial" panose="020B0604020202020204" pitchFamily="34" charset="0"/>
                <a:cs typeface="Arial" panose="020B0604020202020204" pitchFamily="34" charset="0"/>
              </a:rPr>
              <a:t>- Medeni hakları kullanmaktan yoksunluk durumunda buna ilişkin rapor</a:t>
            </a:r>
            <a:br>
              <a:rPr lang="tr-TR" sz="1800" dirty="0">
                <a:latin typeface="Arial" panose="020B0604020202020204" pitchFamily="34" charset="0"/>
                <a:cs typeface="Arial" panose="020B0604020202020204" pitchFamily="34" charset="0"/>
              </a:rPr>
            </a:br>
            <a:r>
              <a:rPr lang="tr-TR" sz="1800" dirty="0">
                <a:latin typeface="Arial" panose="020B0604020202020204" pitchFamily="34" charset="0"/>
                <a:cs typeface="Arial" panose="020B0604020202020204" pitchFamily="34" charset="0"/>
              </a:rPr>
              <a:t>- İddiaların sıhhatinin şüpheye yer vermeyecek belgelerle ortaya konulması </a:t>
            </a:r>
            <a:r>
              <a:rPr lang="tr-TR" sz="1800" dirty="0" smtClean="0">
                <a:latin typeface="Arial" panose="020B0604020202020204" pitchFamily="34" charset="0"/>
                <a:cs typeface="Arial" panose="020B0604020202020204" pitchFamily="34" charset="0"/>
              </a:rPr>
              <a:t>  </a:t>
            </a:r>
            <a:br>
              <a:rPr lang="tr-TR" sz="1800" dirty="0" smtClean="0">
                <a:latin typeface="Arial" panose="020B0604020202020204" pitchFamily="34" charset="0"/>
                <a:cs typeface="Arial" panose="020B0604020202020204" pitchFamily="34" charset="0"/>
              </a:rPr>
            </a:br>
            <a:r>
              <a:rPr lang="tr-TR" sz="1800" dirty="0">
                <a:latin typeface="Arial" panose="020B0604020202020204" pitchFamily="34" charset="0"/>
                <a:cs typeface="Arial" panose="020B0604020202020204" pitchFamily="34" charset="0"/>
              </a:rPr>
              <a:t> </a:t>
            </a:r>
            <a:r>
              <a:rPr lang="tr-TR" sz="1800" dirty="0" smtClean="0">
                <a:latin typeface="Arial" panose="020B0604020202020204" pitchFamily="34" charset="0"/>
                <a:cs typeface="Arial" panose="020B0604020202020204" pitchFamily="34" charset="0"/>
              </a:rPr>
              <a:t> halinde </a:t>
            </a:r>
            <a:r>
              <a:rPr lang="tr-TR" sz="1800" dirty="0">
                <a:latin typeface="Arial" panose="020B0604020202020204" pitchFamily="34" charset="0"/>
                <a:cs typeface="Arial" panose="020B0604020202020204" pitchFamily="34" charset="0"/>
              </a:rPr>
              <a:t>kişisel bilgilere gerek yok</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1438109" y="1115189"/>
            <a:ext cx="6614311" cy="553998"/>
          </a:xfrm>
          <a:prstGeom prst="rect">
            <a:avLst/>
          </a:prstGeom>
        </p:spPr>
        <p:txBody>
          <a:bodyPr wrap="none">
            <a:spAutoFit/>
          </a:bodyPr>
          <a:lstStyle/>
          <a:p>
            <a:r>
              <a:rPr lang="tr-TR" sz="3000" dirty="0" smtClean="0">
                <a:latin typeface="Arial" panose="020B0604020202020204" pitchFamily="34" charset="0"/>
                <a:cs typeface="Arial" panose="020B0604020202020204" pitchFamily="34" charset="0"/>
              </a:rPr>
              <a:t>BULUNMASI GEREKEN HUSUSLAR</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6934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3888" y="580104"/>
            <a:ext cx="7886700" cy="766916"/>
          </a:xfrm>
        </p:spPr>
        <p:txBody>
          <a:bodyPr>
            <a:normAutofit/>
          </a:bodyPr>
          <a:lstStyle/>
          <a:p>
            <a:pPr algn="ctr"/>
            <a:r>
              <a:rPr lang="tr-TR" sz="3600" b="1" dirty="0" smtClean="0">
                <a:latin typeface="+mn-lt"/>
              </a:rPr>
              <a:t>ANAYASAL HÜKÜMLER</a:t>
            </a:r>
            <a:endParaRPr lang="tr-TR" sz="3600" b="1" dirty="0">
              <a:latin typeface="+mn-lt"/>
            </a:endParaRPr>
          </a:p>
        </p:txBody>
      </p:sp>
      <p:sp>
        <p:nvSpPr>
          <p:cNvPr id="3" name="Metin Yer Tutucusu 2"/>
          <p:cNvSpPr>
            <a:spLocks noGrp="1"/>
          </p:cNvSpPr>
          <p:nvPr>
            <p:ph type="body" idx="1"/>
          </p:nvPr>
        </p:nvSpPr>
        <p:spPr>
          <a:xfrm>
            <a:off x="933604" y="1347021"/>
            <a:ext cx="7886700" cy="4967491"/>
          </a:xfrm>
        </p:spPr>
        <p:txBody>
          <a:bodyPr>
            <a:normAutofit fontScale="55000" lnSpcReduction="20000"/>
          </a:bodyPr>
          <a:lstStyle/>
          <a:p>
            <a:r>
              <a:rPr lang="tr-TR" sz="3000" b="1" i="1" dirty="0">
                <a:solidFill>
                  <a:schemeClr val="tx1"/>
                </a:solidFill>
              </a:rPr>
              <a:t>VII. Dilekçe, bilgi edinme ve kamu denetçisine başvurma hakkı </a:t>
            </a:r>
            <a:endParaRPr lang="tr-TR" sz="3000" b="1" dirty="0">
              <a:solidFill>
                <a:schemeClr val="tx1"/>
              </a:solidFill>
            </a:endParaRPr>
          </a:p>
          <a:p>
            <a:r>
              <a:rPr lang="tr-TR" sz="3000" b="1" dirty="0" smtClean="0">
                <a:solidFill>
                  <a:schemeClr val="tx1"/>
                </a:solidFill>
              </a:rPr>
              <a:t>Madde </a:t>
            </a:r>
            <a:r>
              <a:rPr lang="tr-TR" sz="3000" b="1" dirty="0">
                <a:solidFill>
                  <a:schemeClr val="tx1"/>
                </a:solidFill>
              </a:rPr>
              <a:t>74 – </a:t>
            </a:r>
            <a:r>
              <a:rPr lang="tr-TR" sz="3000" dirty="0">
                <a:solidFill>
                  <a:schemeClr val="tx1"/>
                </a:solidFill>
              </a:rPr>
              <a:t>Vatandaşlar ve karşılıklılık esası gözetilmek kaydıyla Türkiye’de ikamet eden yabancılar kendileriyle veya kamu ile ilgili dilek ve şikayetleri hakkında, yetkili makamlara ve Türkiye Büyük Millet Meclisine yazı ile başvurma hakkına sahiptir. </a:t>
            </a:r>
          </a:p>
          <a:p>
            <a:r>
              <a:rPr lang="tr-TR" sz="3000" dirty="0">
                <a:solidFill>
                  <a:schemeClr val="tx1"/>
                </a:solidFill>
              </a:rPr>
              <a:t>Kendileriyle ilgili başvurmaların sonucu gecikmeksizin, dilekçe sahiplerine yazılı olarak bildirilir.</a:t>
            </a:r>
          </a:p>
          <a:p>
            <a:r>
              <a:rPr lang="tr-TR" sz="3000" b="1" dirty="0" smtClean="0">
                <a:solidFill>
                  <a:schemeClr val="tx1"/>
                </a:solidFill>
              </a:rPr>
              <a:t>(</a:t>
            </a:r>
            <a:r>
              <a:rPr lang="tr-TR" sz="3000" b="1" dirty="0">
                <a:solidFill>
                  <a:schemeClr val="tx1"/>
                </a:solidFill>
              </a:rPr>
              <a:t>Mülga üçüncü fıkra: 7/5/2010-5982/8 </a:t>
            </a:r>
            <a:r>
              <a:rPr lang="tr-TR" sz="3000" b="1" dirty="0" err="1">
                <a:solidFill>
                  <a:schemeClr val="tx1"/>
                </a:solidFill>
              </a:rPr>
              <a:t>md.</a:t>
            </a:r>
            <a:r>
              <a:rPr lang="tr-TR" sz="3000" b="1" dirty="0">
                <a:solidFill>
                  <a:schemeClr val="tx1"/>
                </a:solidFill>
              </a:rPr>
              <a:t>)</a:t>
            </a:r>
            <a:endParaRPr lang="tr-TR" sz="3000" dirty="0">
              <a:solidFill>
                <a:schemeClr val="tx1"/>
              </a:solidFill>
            </a:endParaRPr>
          </a:p>
          <a:p>
            <a:r>
              <a:rPr lang="tr-TR" sz="3000" b="1" dirty="0" smtClean="0">
                <a:solidFill>
                  <a:schemeClr val="tx1"/>
                </a:solidFill>
              </a:rPr>
              <a:t>(</a:t>
            </a:r>
            <a:r>
              <a:rPr lang="tr-TR" sz="3000" b="1" dirty="0">
                <a:solidFill>
                  <a:schemeClr val="tx1"/>
                </a:solidFill>
              </a:rPr>
              <a:t>Ek fıkra: 7/5/2010-5982/8 </a:t>
            </a:r>
            <a:r>
              <a:rPr lang="tr-TR" sz="3000" b="1" dirty="0" err="1">
                <a:solidFill>
                  <a:schemeClr val="tx1"/>
                </a:solidFill>
              </a:rPr>
              <a:t>md.</a:t>
            </a:r>
            <a:r>
              <a:rPr lang="tr-TR" sz="3000" b="1" dirty="0">
                <a:solidFill>
                  <a:schemeClr val="tx1"/>
                </a:solidFill>
              </a:rPr>
              <a:t>) </a:t>
            </a:r>
            <a:r>
              <a:rPr lang="tr-TR" sz="3000" dirty="0">
                <a:solidFill>
                  <a:schemeClr val="tx1"/>
                </a:solidFill>
              </a:rPr>
              <a:t>Herkes, bilgi edinme ve kamu denetçisine başvurma hakkına sahiptir. </a:t>
            </a:r>
          </a:p>
          <a:p>
            <a:r>
              <a:rPr lang="tr-TR" sz="3000" b="1" dirty="0">
                <a:solidFill>
                  <a:schemeClr val="tx1"/>
                </a:solidFill>
              </a:rPr>
              <a:t>(Ek fıkra: 7/5/2010-5982/8 </a:t>
            </a:r>
            <a:r>
              <a:rPr lang="tr-TR" sz="3000" b="1" dirty="0" err="1">
                <a:solidFill>
                  <a:schemeClr val="tx1"/>
                </a:solidFill>
              </a:rPr>
              <a:t>md.</a:t>
            </a:r>
            <a:r>
              <a:rPr lang="tr-TR" sz="3000" b="1" dirty="0">
                <a:solidFill>
                  <a:schemeClr val="tx1"/>
                </a:solidFill>
              </a:rPr>
              <a:t>) </a:t>
            </a:r>
            <a:r>
              <a:rPr lang="tr-TR" sz="3000" dirty="0">
                <a:solidFill>
                  <a:schemeClr val="tx1"/>
                </a:solidFill>
              </a:rPr>
              <a:t>Türkiye Büyük Millet Meclisi Başkanlığına bağlı olarak kurulan Kamu Denetçiliği Kurumu idarenin işleyişiyle ilgili şikâyetleri inceler.  </a:t>
            </a:r>
          </a:p>
          <a:p>
            <a:r>
              <a:rPr lang="tr-TR" sz="3000" b="1" dirty="0" smtClean="0">
                <a:solidFill>
                  <a:schemeClr val="tx1"/>
                </a:solidFill>
              </a:rPr>
              <a:t>(</a:t>
            </a:r>
            <a:r>
              <a:rPr lang="tr-TR" sz="3000" b="1" dirty="0">
                <a:solidFill>
                  <a:schemeClr val="tx1"/>
                </a:solidFill>
              </a:rPr>
              <a:t>Ek fıkra: 7/5/2010-5982/8 </a:t>
            </a:r>
            <a:r>
              <a:rPr lang="tr-TR" sz="3000" b="1" dirty="0" err="1">
                <a:solidFill>
                  <a:schemeClr val="tx1"/>
                </a:solidFill>
              </a:rPr>
              <a:t>md.</a:t>
            </a:r>
            <a:r>
              <a:rPr lang="tr-TR" sz="3000" b="1" dirty="0">
                <a:solidFill>
                  <a:schemeClr val="tx1"/>
                </a:solidFill>
              </a:rPr>
              <a:t>) </a:t>
            </a:r>
            <a:r>
              <a:rPr lang="tr-TR" sz="3000" dirty="0">
                <a:solidFill>
                  <a:schemeClr val="tx1"/>
                </a:solidFill>
              </a:rPr>
              <a:t>Kamu </a:t>
            </a:r>
            <a:r>
              <a:rPr lang="tr-TR" sz="3000" dirty="0" err="1">
                <a:solidFill>
                  <a:schemeClr val="tx1"/>
                </a:solidFill>
              </a:rPr>
              <a:t>Başdenetçisi</a:t>
            </a:r>
            <a:r>
              <a:rPr lang="tr-TR" sz="3000" dirty="0">
                <a:solidFill>
                  <a:schemeClr val="tx1"/>
                </a:solidFill>
              </a:rPr>
              <a:t> Türkiye Büyük Millet Meclisi tarafından gizli oyla dört yıl için seçilir. İlk iki oylamada üye tamsayısının üçte iki ve üçüncü oylamada üye tamsayısının salt çoğunluğu aranır. Üçüncü oylamada salt çoğunluk sağlanamazsa, bu oylamada en çok oy alan iki aday için dördüncü oylama yapılır; dördüncü oylamada en fazla oy alan aday seçilmiş olur.</a:t>
            </a:r>
          </a:p>
          <a:p>
            <a:r>
              <a:rPr lang="tr-TR" sz="3000" b="1" dirty="0">
                <a:solidFill>
                  <a:schemeClr val="tx1"/>
                </a:solidFill>
              </a:rPr>
              <a:t>(Ek fıkra: 7/5/2010-5982/8 </a:t>
            </a:r>
            <a:r>
              <a:rPr lang="tr-TR" sz="3000" b="1" dirty="0" err="1">
                <a:solidFill>
                  <a:schemeClr val="tx1"/>
                </a:solidFill>
              </a:rPr>
              <a:t>md.</a:t>
            </a:r>
            <a:r>
              <a:rPr lang="tr-TR" sz="3000" b="1" dirty="0">
                <a:solidFill>
                  <a:schemeClr val="tx1"/>
                </a:solidFill>
              </a:rPr>
              <a:t>) </a:t>
            </a:r>
            <a:r>
              <a:rPr lang="tr-TR" sz="3000" dirty="0">
                <a:solidFill>
                  <a:schemeClr val="tx1"/>
                </a:solidFill>
              </a:rPr>
              <a:t>Bu maddede sayılan hakların kullanılma biçimi, Kamu Denetçiliği Kurumunun kuruluşu, görevi, çalışması, inceleme sonucunda yapacağı işlemler ile Kamu </a:t>
            </a:r>
            <a:r>
              <a:rPr lang="tr-TR" sz="3000" dirty="0" err="1">
                <a:solidFill>
                  <a:schemeClr val="tx1"/>
                </a:solidFill>
              </a:rPr>
              <a:t>Başdenetçisi</a:t>
            </a:r>
            <a:r>
              <a:rPr lang="tr-TR" sz="3000" dirty="0">
                <a:solidFill>
                  <a:schemeClr val="tx1"/>
                </a:solidFill>
              </a:rPr>
              <a:t> ve kamu denetçilerinin nitelikleri, seçimi ve özlük haklarına ilişkin usul ve esaslar kanunla düzenlenir.</a:t>
            </a:r>
          </a:p>
          <a:p>
            <a:endParaRPr lang="tr-TR" dirty="0" smtClean="0"/>
          </a:p>
          <a:p>
            <a:endParaRPr lang="tr-TR" dirty="0"/>
          </a:p>
        </p:txBody>
      </p:sp>
    </p:spTree>
    <p:extLst>
      <p:ext uri="{BB962C8B-B14F-4D97-AF65-F5344CB8AC3E}">
        <p14:creationId xmlns:p14="http://schemas.microsoft.com/office/powerpoint/2010/main" val="168498423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467464" y="2438400"/>
            <a:ext cx="5666854" cy="3972232"/>
          </a:xfrm>
        </p:spPr>
        <p:txBody>
          <a:bodyPr>
            <a:normAutofit fontScale="90000"/>
          </a:bodyPr>
          <a:lstStyle/>
          <a:p>
            <a:pPr algn="l">
              <a:lnSpc>
                <a:spcPct val="150000"/>
              </a:lnSpc>
            </a:pPr>
            <a:r>
              <a:rPr lang="tr-TR" sz="2800" b="1" dirty="0"/>
              <a:t/>
            </a:r>
            <a:br>
              <a:rPr lang="tr-TR" sz="2800" b="1" dirty="0"/>
            </a:br>
            <a:r>
              <a:rPr lang="tr-TR" sz="2900" dirty="0" smtClean="0">
                <a:latin typeface="Arial" panose="020B0604020202020204" pitchFamily="34" charset="0"/>
                <a:cs typeface="Arial" panose="020B0604020202020204" pitchFamily="34" charset="0"/>
              </a:rPr>
              <a:t>- Cumhurbaşkanlığı, İçişleri Bakanlığı</a:t>
            </a:r>
            <a:r>
              <a:rPr lang="tr-TR" sz="2800" b="1" dirty="0" smtClean="0"/>
              <a:t/>
            </a:r>
            <a:br>
              <a:rPr lang="tr-TR" sz="2800" b="1" dirty="0" smtClean="0"/>
            </a:br>
            <a:r>
              <a:rPr lang="tr-TR" sz="2900" dirty="0" smtClean="0">
                <a:latin typeface="Arial" panose="020B0604020202020204" pitchFamily="34" charset="0"/>
                <a:cs typeface="Arial" panose="020B0604020202020204" pitchFamily="34" charset="0"/>
              </a:rPr>
              <a:t>- Mülki </a:t>
            </a:r>
            <a:r>
              <a:rPr lang="tr-TR" sz="2900" dirty="0">
                <a:latin typeface="Arial" panose="020B0604020202020204" pitchFamily="34" charset="0"/>
                <a:cs typeface="Arial" panose="020B0604020202020204" pitchFamily="34" charset="0"/>
              </a:rPr>
              <a:t>Makamlar</a:t>
            </a:r>
            <a:br>
              <a:rPr lang="tr-TR" sz="2900" dirty="0">
                <a:latin typeface="Arial" panose="020B0604020202020204" pitchFamily="34" charset="0"/>
                <a:cs typeface="Arial" panose="020B0604020202020204" pitchFamily="34" charset="0"/>
              </a:rPr>
            </a:br>
            <a:r>
              <a:rPr lang="tr-TR" sz="2900" dirty="0">
                <a:latin typeface="Arial" panose="020B0604020202020204" pitchFamily="34" charset="0"/>
                <a:cs typeface="Arial" panose="020B0604020202020204" pitchFamily="34" charset="0"/>
              </a:rPr>
              <a:t>- </a:t>
            </a:r>
            <a:r>
              <a:rPr lang="tr-TR" sz="2900" dirty="0" smtClean="0">
                <a:latin typeface="Arial" panose="020B0604020202020204" pitchFamily="34" charset="0"/>
                <a:cs typeface="Arial" panose="020B0604020202020204" pitchFamily="34" charset="0"/>
              </a:rPr>
              <a:t>Taşra Kolluk </a:t>
            </a:r>
            <a:r>
              <a:rPr lang="tr-TR" sz="2900" dirty="0">
                <a:latin typeface="Arial" panose="020B0604020202020204" pitchFamily="34" charset="0"/>
                <a:cs typeface="Arial" panose="020B0604020202020204" pitchFamily="34" charset="0"/>
              </a:rPr>
              <a:t>Birimleri</a:t>
            </a:r>
            <a:br>
              <a:rPr lang="tr-TR" sz="2900" dirty="0">
                <a:latin typeface="Arial" panose="020B0604020202020204" pitchFamily="34" charset="0"/>
                <a:cs typeface="Arial" panose="020B0604020202020204" pitchFamily="34" charset="0"/>
              </a:rPr>
            </a:br>
            <a:r>
              <a:rPr lang="tr-TR" sz="2900" dirty="0">
                <a:latin typeface="Arial" panose="020B0604020202020204" pitchFamily="34" charset="0"/>
                <a:cs typeface="Arial" panose="020B0604020202020204" pitchFamily="34" charset="0"/>
              </a:rPr>
              <a:t>- Bağlı </a:t>
            </a:r>
            <a:r>
              <a:rPr lang="tr-TR" sz="2900" dirty="0" smtClean="0">
                <a:latin typeface="Arial" panose="020B0604020202020204" pitchFamily="34" charset="0"/>
                <a:cs typeface="Arial" panose="020B0604020202020204" pitchFamily="34" charset="0"/>
              </a:rPr>
              <a:t>Kuruluşlar (İlgili Merkez Birimleri)</a:t>
            </a:r>
            <a:r>
              <a:rPr lang="tr-TR" sz="2900" dirty="0">
                <a:latin typeface="Arial" panose="020B0604020202020204" pitchFamily="34" charset="0"/>
                <a:cs typeface="Arial" panose="020B0604020202020204" pitchFamily="34" charset="0"/>
              </a:rPr>
              <a:t/>
            </a:r>
            <a:br>
              <a:rPr lang="tr-TR" sz="2900" dirty="0">
                <a:latin typeface="Arial" panose="020B0604020202020204" pitchFamily="34" charset="0"/>
                <a:cs typeface="Arial" panose="020B0604020202020204" pitchFamily="34" charset="0"/>
              </a:rPr>
            </a:br>
            <a:r>
              <a:rPr lang="tr-TR" sz="2900" dirty="0" smtClean="0">
                <a:latin typeface="Arial" panose="020B0604020202020204" pitchFamily="34" charset="0"/>
                <a:cs typeface="Arial" panose="020B0604020202020204" pitchFamily="34" charset="0"/>
              </a:rPr>
              <a:t/>
            </a:r>
            <a:br>
              <a:rPr lang="tr-TR" sz="2900" dirty="0" smtClean="0">
                <a:latin typeface="Arial" panose="020B0604020202020204" pitchFamily="34" charset="0"/>
                <a:cs typeface="Arial" panose="020B0604020202020204" pitchFamily="34" charset="0"/>
              </a:rPr>
            </a:br>
            <a:r>
              <a:rPr lang="tr-TR" sz="2900" dirty="0" smtClean="0">
                <a:latin typeface="Arial" panose="020B0604020202020204" pitchFamily="34" charset="0"/>
                <a:cs typeface="Arial" panose="020B0604020202020204" pitchFamily="34" charset="0"/>
              </a:rPr>
              <a:t>-</a:t>
            </a:r>
            <a:r>
              <a:rPr lang="tr-TR" sz="2900" dirty="0">
                <a:latin typeface="Arial" panose="020B0604020202020204" pitchFamily="34" charset="0"/>
                <a:cs typeface="Arial" panose="020B0604020202020204" pitchFamily="34" charset="0"/>
              </a:rPr>
              <a:t>Elden, yazılı dilekçe, sözlü, telefon, mektup, faks, e-posta, başvuru formu</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59991" y="1032529"/>
            <a:ext cx="10233585" cy="830997"/>
          </a:xfrm>
          <a:prstGeom prst="rect">
            <a:avLst/>
          </a:prstGeom>
        </p:spPr>
        <p:txBody>
          <a:bodyPr wrap="square">
            <a:spAutoFit/>
          </a:bodyPr>
          <a:lstStyle/>
          <a:p>
            <a:r>
              <a:rPr lang="tr-TR" sz="2400" dirty="0" smtClean="0">
                <a:latin typeface="Arial" panose="020B0604020202020204" pitchFamily="34" charset="0"/>
                <a:cs typeface="Arial" panose="020B0604020202020204" pitchFamily="34" charset="0"/>
              </a:rPr>
              <a:t>	ŞİKAYET VE MEMNUNİYET BİLDİRİM MERCİLERİ,</a:t>
            </a:r>
          </a:p>
          <a:p>
            <a:r>
              <a:rPr lang="tr-TR" sz="2400" dirty="0">
                <a:latin typeface="Arial" panose="020B0604020202020204" pitchFamily="34" charset="0"/>
                <a:cs typeface="Arial" panose="020B0604020202020204" pitchFamily="34" charset="0"/>
              </a:rPr>
              <a:t>	</a:t>
            </a:r>
            <a:r>
              <a:rPr lang="tr-TR" sz="2400" dirty="0" smtClean="0">
                <a:latin typeface="Arial" panose="020B0604020202020204" pitchFamily="34" charset="0"/>
                <a:cs typeface="Arial" panose="020B0604020202020204" pitchFamily="34" charset="0"/>
              </a:rPr>
              <a:t>			YÖNTEMLERİ</a:t>
            </a:r>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26655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422031" y="1628800"/>
            <a:ext cx="8455687" cy="4761952"/>
          </a:xfrm>
        </p:spPr>
        <p:txBody>
          <a:bodyPr>
            <a:noAutofit/>
          </a:bodyPr>
          <a:lstStyle/>
          <a:p>
            <a:pPr algn="just">
              <a:lnSpc>
                <a:spcPct val="150000"/>
              </a:lnSpc>
            </a:pPr>
            <a:r>
              <a:rPr lang="tr-TR" sz="2000" dirty="0" smtClean="0">
                <a:latin typeface="Arial" panose="020B0604020202020204" pitchFamily="34" charset="0"/>
                <a:cs typeface="Arial" panose="020B0604020202020204" pitchFamily="34" charset="0"/>
              </a:rPr>
              <a:t>Yapılan </a:t>
            </a:r>
            <a:r>
              <a:rPr lang="tr-TR" sz="2000" dirty="0">
                <a:latin typeface="Arial" panose="020B0604020202020204" pitchFamily="34" charset="0"/>
                <a:cs typeface="Arial" panose="020B0604020202020204" pitchFamily="34" charset="0"/>
              </a:rPr>
              <a:t>sözlü ihbar ve şikayetlerde öncelikle şikayetçi veya ihbarcının kimlik bilgisi tespit edilerek, ifadesi tutanağa geçirilir. Muhbir ve müştekinin ihbar ve şikayete esas konu, biliniyorsa kişi veya kişiler açıkça belirtilir, varsa deliller tutanağa ek yapılır. Başvurunun tutanağa geçirilmek koşuluyla sözlü yapılması durumunda başvuranın imzası ve adresi de tutanağa alınır. </a:t>
            </a:r>
            <a:r>
              <a:rPr lang="tr-TR" sz="2000" dirty="0" smtClean="0">
                <a:latin typeface="Arial" panose="020B0604020202020204" pitchFamily="34" charset="0"/>
                <a:cs typeface="Arial" panose="020B0604020202020204" pitchFamily="34" charset="0"/>
              </a:rPr>
              <a:t>Telefonla yapılan başvurularda 59 uncu ve 60 </a:t>
            </a:r>
            <a:r>
              <a:rPr lang="tr-TR" sz="2000" dirty="0" err="1" smtClean="0">
                <a:latin typeface="Arial" panose="020B0604020202020204" pitchFamily="34" charset="0"/>
                <a:cs typeface="Arial" panose="020B0604020202020204" pitchFamily="34" charset="0"/>
              </a:rPr>
              <a:t>ıncı</a:t>
            </a:r>
            <a:r>
              <a:rPr lang="tr-TR" sz="2000" dirty="0" smtClean="0">
                <a:latin typeface="Arial" panose="020B0604020202020204" pitchFamily="34" charset="0"/>
                <a:cs typeface="Arial" panose="020B0604020202020204" pitchFamily="34" charset="0"/>
              </a:rPr>
              <a:t> maddelerde belirtilen ihbar ve şikayette bulunması gereken unsurlar, ihbar ve şikayeti alan personel tarafından derhal tutanağa bağlanır. Bu tutanağın ihbarcı ve şikayetçi tarafından imzalanması şartı aranmaz. </a:t>
            </a:r>
            <a:r>
              <a:rPr lang="tr-TR" sz="2400" b="1" dirty="0">
                <a:latin typeface="Arial" panose="020B0604020202020204" pitchFamily="34" charset="0"/>
                <a:cs typeface="Arial" panose="020B0604020202020204" pitchFamily="34" charset="0"/>
              </a:rPr>
              <a:t/>
            </a:r>
            <a:br>
              <a:rPr lang="tr-TR" sz="2400" b="1" dirty="0">
                <a:latin typeface="Arial" panose="020B0604020202020204" pitchFamily="34" charset="0"/>
                <a:cs typeface="Arial" panose="020B0604020202020204" pitchFamily="34" charset="0"/>
              </a:rPr>
            </a:br>
            <a:endParaRPr lang="tr-TR" sz="2400" b="1" dirty="0">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2957657" y="684593"/>
            <a:ext cx="4301499" cy="553998"/>
          </a:xfrm>
          <a:prstGeom prst="rect">
            <a:avLst/>
          </a:prstGeom>
        </p:spPr>
        <p:txBody>
          <a:bodyPr wrap="none">
            <a:spAutoFit/>
          </a:bodyPr>
          <a:lstStyle/>
          <a:p>
            <a:r>
              <a:rPr lang="tr-TR" sz="3000" dirty="0" smtClean="0">
                <a:latin typeface="Arial" panose="020B0604020202020204" pitchFamily="34" charset="0"/>
                <a:cs typeface="Arial" panose="020B0604020202020204" pitchFamily="34" charset="0"/>
              </a:rPr>
              <a:t>YAPILACAK İŞLEMLER</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31035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474785" y="1628800"/>
            <a:ext cx="8252208" cy="4530840"/>
          </a:xfrm>
        </p:spPr>
        <p:txBody>
          <a:bodyPr>
            <a:normAutofit fontScale="90000"/>
          </a:bodyPr>
          <a:lstStyle/>
          <a:p>
            <a:pPr algn="just">
              <a:lnSpc>
                <a:spcPct val="150000"/>
              </a:lnSpc>
            </a:pPr>
            <a:r>
              <a:rPr lang="tr-TR" sz="2400" dirty="0" smtClean="0">
                <a:latin typeface="Arial" panose="020B0604020202020204" pitchFamily="34" charset="0"/>
                <a:cs typeface="Arial" panose="020B0604020202020204" pitchFamily="34" charset="0"/>
              </a:rPr>
              <a:t>- İhbar </a:t>
            </a:r>
            <a:r>
              <a:rPr lang="tr-TR" sz="2400" dirty="0">
                <a:latin typeface="Arial" panose="020B0604020202020204" pitchFamily="34" charset="0"/>
                <a:cs typeface="Arial" panose="020B0604020202020204" pitchFamily="34" charset="0"/>
              </a:rPr>
              <a:t>ve şikayetin ya da memnuniyet bildiriminin yetkili olmayan bir idari makama yapılması durumunda, başvuru yetkili idari makama gönderilir ve ayrıca başvuru sahibine de bilgi verilir.</a:t>
            </a:r>
            <a:br>
              <a:rPr lang="tr-TR" sz="2400" dirty="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 Engelli </a:t>
            </a:r>
            <a:r>
              <a:rPr lang="tr-TR" sz="2400" dirty="0">
                <a:latin typeface="Arial" panose="020B0604020202020204" pitchFamily="34" charset="0"/>
                <a:cs typeface="Arial" panose="020B0604020202020204" pitchFamily="34" charset="0"/>
              </a:rPr>
              <a:t>bireylerin başvurularını kolaylaştırmak için gerekli tedbirler alınır.</a:t>
            </a:r>
            <a:br>
              <a:rPr lang="tr-TR" sz="2400" dirty="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 Kolluk </a:t>
            </a:r>
            <a:r>
              <a:rPr lang="tr-TR" sz="2400" dirty="0">
                <a:latin typeface="Arial" panose="020B0604020202020204" pitchFamily="34" charset="0"/>
                <a:cs typeface="Arial" panose="020B0604020202020204" pitchFamily="34" charset="0"/>
              </a:rPr>
              <a:t>personeli hakkındaki Cumhurbaşkanlığı İletişim Merkezi (CİMER) ile diğer kurumsal başvuru kanalları kullanılarak yapılan ihbar ve şikayetler ya da memnuniyet bildirimleri hakkında da bu Yönetmelik hükümleri uygulanır.</a:t>
            </a:r>
            <a:r>
              <a:rPr lang="tr-TR" sz="2000" dirty="0"/>
              <a:t/>
            </a:r>
            <a:br>
              <a:rPr lang="tr-TR" sz="2000" dirty="0"/>
            </a:br>
            <a:endParaRPr lang="tr-TR" sz="2000" dirty="0"/>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2514819" y="690743"/>
            <a:ext cx="4301499" cy="553998"/>
          </a:xfrm>
          <a:prstGeom prst="rect">
            <a:avLst/>
          </a:prstGeom>
        </p:spPr>
        <p:txBody>
          <a:bodyPr wrap="none">
            <a:spAutoFit/>
          </a:bodyPr>
          <a:lstStyle/>
          <a:p>
            <a:r>
              <a:rPr lang="tr-TR" sz="3000" dirty="0" smtClean="0">
                <a:latin typeface="Arial" panose="020B0604020202020204" pitchFamily="34" charset="0"/>
                <a:cs typeface="Arial" panose="020B0604020202020204" pitchFamily="34" charset="0"/>
              </a:rPr>
              <a:t>YAPILACAK İŞLEMLER</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009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869759" y="2130251"/>
            <a:ext cx="7887380" cy="3657600"/>
          </a:xfrm>
        </p:spPr>
        <p:txBody>
          <a:bodyPr>
            <a:normAutofit fontScale="90000"/>
          </a:bodyPr>
          <a:lstStyle/>
          <a:p>
            <a:pPr algn="just">
              <a:lnSpc>
                <a:spcPct val="150000"/>
              </a:lnSpc>
            </a:pPr>
            <a:r>
              <a:rPr lang="tr-TR" sz="2400" dirty="0" smtClean="0">
                <a:latin typeface="Arial" panose="020B0604020202020204" pitchFamily="34" charset="0"/>
                <a:cs typeface="Arial" panose="020B0604020202020204" pitchFamily="34" charset="0"/>
              </a:rPr>
              <a:t>Kolluk </a:t>
            </a:r>
            <a:r>
              <a:rPr lang="tr-TR" sz="2400" dirty="0">
                <a:latin typeface="Arial" panose="020B0604020202020204" pitchFamily="34" charset="0"/>
                <a:cs typeface="Arial" panose="020B0604020202020204" pitchFamily="34" charset="0"/>
              </a:rPr>
              <a:t>personeli hakkındaki ihbar ve şikayetin, garaz veya mücerret hakaret için, uydurma bir suç isnadı suretiyle yapıldığının araştırma, ön inceleme sonucunda veya soruşturma ve yargılamanın tabi olduğu kanuni işlem sonucunda bu isnadın sabit olmadığının anlaşılması halinde merkezde bu memurun en üst amiri, illerde valiler tarafından isnatta bulunanlar hakkında kamu davasının açılması Cumhuriyet Savcılığından talep edilir</a:t>
            </a:r>
            <a:r>
              <a:rPr lang="tr-TR" sz="2400" dirty="0" smtClean="0">
                <a:latin typeface="Arial" panose="020B0604020202020204" pitchFamily="34" charset="0"/>
                <a:cs typeface="Arial" panose="020B0604020202020204" pitchFamily="34" charset="0"/>
              </a:rPr>
              <a:t>.</a:t>
            </a:r>
            <a:endParaRPr lang="tr-TR" sz="2400" dirty="0">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1880014" y="1065547"/>
            <a:ext cx="6168676" cy="553998"/>
          </a:xfrm>
          <a:prstGeom prst="rect">
            <a:avLst/>
          </a:prstGeom>
        </p:spPr>
        <p:txBody>
          <a:bodyPr wrap="none">
            <a:spAutoFit/>
          </a:bodyPr>
          <a:lstStyle/>
          <a:p>
            <a:r>
              <a:rPr lang="tr-TR" sz="3000" dirty="0" smtClean="0">
                <a:latin typeface="Arial" panose="020B0604020202020204" pitchFamily="34" charset="0"/>
                <a:cs typeface="Arial" panose="020B0604020202020204" pitchFamily="34" charset="0"/>
              </a:rPr>
              <a:t>HAKKIN KÖTÜYE KULLANILMASI</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93745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137976" y="1628800"/>
            <a:ext cx="6835391" cy="2832669"/>
          </a:xfrm>
        </p:spPr>
        <p:txBody>
          <a:bodyPr>
            <a:normAutofit fontScale="90000"/>
          </a:bodyPr>
          <a:lstStyle/>
          <a:p>
            <a:pPr algn="just">
              <a:lnSpc>
                <a:spcPct val="150000"/>
              </a:lnSpc>
            </a:pPr>
            <a:r>
              <a:rPr lang="tr-TR" sz="3600" dirty="0"/>
              <a:t/>
            </a:r>
            <a:br>
              <a:rPr lang="tr-TR" sz="3600" dirty="0"/>
            </a:br>
            <a:r>
              <a:rPr lang="tr-TR" sz="2900" dirty="0">
                <a:latin typeface="Arial" panose="020B0604020202020204" pitchFamily="34" charset="0"/>
                <a:cs typeface="Arial" panose="020B0604020202020204" pitchFamily="34" charset="0"/>
              </a:rPr>
              <a:t>Kolluk personelinin birinci fıkrada belirtilen durumlarda kamu davası açılması için Cumhuriyet Başsavcılığına başvurma ve haksız isnatta bulunanlar hakkında genel hükümlere göre tazminat davası açma hakları saklıdır.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2507811" y="1086528"/>
            <a:ext cx="6168676" cy="553998"/>
          </a:xfrm>
          <a:prstGeom prst="rect">
            <a:avLst/>
          </a:prstGeom>
        </p:spPr>
        <p:txBody>
          <a:bodyPr wrap="none">
            <a:spAutoFit/>
          </a:bodyPr>
          <a:lstStyle/>
          <a:p>
            <a:r>
              <a:rPr lang="tr-TR" sz="3000" dirty="0" smtClean="0">
                <a:latin typeface="Arial" panose="020B0604020202020204" pitchFamily="34" charset="0"/>
                <a:cs typeface="Arial" panose="020B0604020202020204" pitchFamily="34" charset="0"/>
              </a:rPr>
              <a:t>HAKKIN KÖTÜYE KULLANILMASI</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31391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293914" y="1628799"/>
            <a:ext cx="8425543" cy="5013161"/>
          </a:xfrm>
        </p:spPr>
        <p:txBody>
          <a:bodyPr>
            <a:noAutofit/>
          </a:bodyPr>
          <a:lstStyle/>
          <a:p>
            <a:pPr algn="just">
              <a:lnSpc>
                <a:spcPct val="150000"/>
              </a:lnSpc>
            </a:pPr>
            <a:r>
              <a:rPr lang="tr-TR" sz="2000" b="1" dirty="0" smtClean="0">
                <a:latin typeface="Arial" panose="020B0604020202020204" pitchFamily="34" charset="0"/>
                <a:cs typeface="Arial" panose="020B0604020202020204" pitchFamily="34" charset="0"/>
              </a:rPr>
              <a:t>Araştırma</a:t>
            </a:r>
            <a:r>
              <a:rPr lang="tr-TR" sz="2000" b="1" dirty="0">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Suç iddiası içeren herhangi bir ihbar ve şikayet, taşrada görevli personel için </a:t>
            </a:r>
            <a:r>
              <a:rPr lang="tr-TR" sz="2000" b="1" dirty="0">
                <a:latin typeface="Arial" panose="020B0604020202020204" pitchFamily="34" charset="0"/>
                <a:cs typeface="Arial" panose="020B0604020202020204" pitchFamily="34" charset="0"/>
              </a:rPr>
              <a:t>mülki idare amirliklerince, </a:t>
            </a:r>
            <a:r>
              <a:rPr lang="tr-TR" sz="2000" dirty="0">
                <a:latin typeface="Arial" panose="020B0604020202020204" pitchFamily="34" charset="0"/>
                <a:cs typeface="Arial" panose="020B0604020202020204" pitchFamily="34" charset="0"/>
              </a:rPr>
              <a:t>bağlı kuruluşların merkez teşkilatlarında görevli personel için </a:t>
            </a:r>
            <a:r>
              <a:rPr lang="tr-TR" sz="2000" b="1" dirty="0">
                <a:latin typeface="Arial" panose="020B0604020202020204" pitchFamily="34" charset="0"/>
                <a:cs typeface="Arial" panose="020B0604020202020204" pitchFamily="34" charset="0"/>
              </a:rPr>
              <a:t>ilgili personel birimlerince</a:t>
            </a:r>
            <a:r>
              <a:rPr lang="tr-TR" sz="2000" dirty="0">
                <a:latin typeface="Arial" panose="020B0604020202020204" pitchFamily="34" charset="0"/>
                <a:cs typeface="Arial" panose="020B0604020202020204" pitchFamily="34" charset="0"/>
              </a:rPr>
              <a:t>, evvela, 59 uncu ve 60 </a:t>
            </a:r>
            <a:r>
              <a:rPr lang="tr-TR" sz="2000" dirty="0" err="1">
                <a:latin typeface="Arial" panose="020B0604020202020204" pitchFamily="34" charset="0"/>
                <a:cs typeface="Arial" panose="020B0604020202020204" pitchFamily="34" charset="0"/>
              </a:rPr>
              <a:t>ıncı</a:t>
            </a:r>
            <a:r>
              <a:rPr lang="tr-TR" sz="2000" dirty="0">
                <a:latin typeface="Arial" panose="020B0604020202020204" pitchFamily="34" charset="0"/>
                <a:cs typeface="Arial" panose="020B0604020202020204" pitchFamily="34" charset="0"/>
              </a:rPr>
              <a:t> maddelerde belirtilen unsurları taşıyıp taşımadığı yönüyle incelenir. Zamanaşımına uğrama ihtimali bulunan ihbar ve şikayetlere öncelik verilir. Kimlik bilgileri hiç bulunmayan ya da yanlış olan ihbar ve şikayetler ile kimliğin tespit edilemediği durumlarda (telefon, mektup, e-posta gibi) iddiaların somut verileri içerip içermediği değerlendirilir. İhbar ve şikayetin içeriğinden Kanunda belirtilen unsurları taşıyıp taşımadığı hususu doğrudan veya olağan idari usullerle anlaşılmıyor ise müfettiş veya muhakkik eliyle </a:t>
            </a:r>
            <a:r>
              <a:rPr lang="tr-TR" sz="2000" b="1" dirty="0">
                <a:latin typeface="Arial" panose="020B0604020202020204" pitchFamily="34" charset="0"/>
                <a:cs typeface="Arial" panose="020B0604020202020204" pitchFamily="34" charset="0"/>
              </a:rPr>
              <a:t>araştırma </a:t>
            </a:r>
            <a:r>
              <a:rPr lang="tr-TR" sz="2000" dirty="0">
                <a:latin typeface="Arial" panose="020B0604020202020204" pitchFamily="34" charset="0"/>
                <a:cs typeface="Arial" panose="020B0604020202020204" pitchFamily="34" charset="0"/>
              </a:rPr>
              <a:t>yaptırılır.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2893623" y="587925"/>
            <a:ext cx="4301499" cy="553998"/>
          </a:xfrm>
          <a:prstGeom prst="rect">
            <a:avLst/>
          </a:prstGeom>
        </p:spPr>
        <p:txBody>
          <a:bodyPr wrap="none">
            <a:spAutoFit/>
          </a:bodyPr>
          <a:lstStyle/>
          <a:p>
            <a:r>
              <a:rPr lang="tr-TR" sz="3000" dirty="0" smtClean="0">
                <a:latin typeface="Arial" panose="020B0604020202020204" pitchFamily="34" charset="0"/>
                <a:cs typeface="Arial" panose="020B0604020202020204" pitchFamily="34" charset="0"/>
              </a:rPr>
              <a:t>YAPILACAK İŞLEMLER</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71404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028020" y="2040782"/>
            <a:ext cx="7178971" cy="4058567"/>
          </a:xfrm>
        </p:spPr>
        <p:txBody>
          <a:bodyPr>
            <a:normAutofit fontScale="90000"/>
          </a:bodyPr>
          <a:lstStyle/>
          <a:p>
            <a:pPr algn="l">
              <a:lnSpc>
                <a:spcPct val="150000"/>
              </a:lnSpc>
            </a:pPr>
            <a:r>
              <a:rPr lang="tr-TR" sz="3600" b="1" dirty="0" smtClean="0"/>
              <a:t/>
            </a:r>
            <a:br>
              <a:rPr lang="tr-TR" sz="3600" b="1" dirty="0" smtClean="0"/>
            </a:br>
            <a:r>
              <a:rPr lang="tr-TR" sz="3600" b="1" dirty="0" smtClean="0"/>
              <a:t>Araştırma</a:t>
            </a:r>
            <a:r>
              <a:rPr lang="tr-TR" sz="3600" b="1" dirty="0" smtClean="0"/>
              <a:t>;</a:t>
            </a:r>
            <a:r>
              <a:rPr lang="tr-TR" sz="3600" b="1" dirty="0"/>
              <a:t/>
            </a:r>
            <a:br>
              <a:rPr lang="tr-TR" sz="3600" b="1" dirty="0"/>
            </a:br>
            <a:r>
              <a:rPr lang="tr-TR" sz="2800" dirty="0">
                <a:latin typeface="Arial" panose="020B0604020202020204" pitchFamily="34" charset="0"/>
                <a:cs typeface="Arial" panose="020B0604020202020204" pitchFamily="34" charset="0"/>
              </a:rPr>
              <a:t>- MİA Sınıfı veya Kolluk Görevlilerinin Üstü</a:t>
            </a:r>
            <a:br>
              <a:rPr lang="tr-TR" sz="2800" dirty="0">
                <a:latin typeface="Arial" panose="020B0604020202020204" pitchFamily="34" charset="0"/>
                <a:cs typeface="Arial" panose="020B0604020202020204" pitchFamily="34" charset="0"/>
              </a:rPr>
            </a:br>
            <a:r>
              <a:rPr lang="tr-TR" sz="2800" dirty="0">
                <a:latin typeface="Arial" panose="020B0604020202020204" pitchFamily="34" charset="0"/>
                <a:cs typeface="Arial" panose="020B0604020202020204" pitchFamily="34" charset="0"/>
              </a:rPr>
              <a:t>- 45 gün içinde Araştırma Raporu/Gerekiyorsa Soruşturma Talebi</a:t>
            </a:r>
            <a:br>
              <a:rPr lang="tr-TR" sz="2800" dirty="0">
                <a:latin typeface="Arial" panose="020B0604020202020204" pitchFamily="34" charset="0"/>
                <a:cs typeface="Arial" panose="020B0604020202020204" pitchFamily="34" charset="0"/>
              </a:rPr>
            </a:br>
            <a:r>
              <a:rPr lang="tr-TR" sz="2800" dirty="0">
                <a:latin typeface="Arial" panose="020B0604020202020204" pitchFamily="34" charset="0"/>
                <a:cs typeface="Arial" panose="020B0604020202020204" pitchFamily="34" charset="0"/>
              </a:rPr>
              <a:t>- Gerekçe gösterilmek sureti ile ek süre</a:t>
            </a:r>
            <a:br>
              <a:rPr lang="tr-TR" sz="2800" dirty="0">
                <a:latin typeface="Arial" panose="020B0604020202020204" pitchFamily="34" charset="0"/>
                <a:cs typeface="Arial" panose="020B0604020202020204" pitchFamily="34" charset="0"/>
              </a:rPr>
            </a:br>
            <a:r>
              <a:rPr lang="tr-TR" sz="2800" dirty="0">
                <a:latin typeface="Arial" panose="020B0604020202020204" pitchFamily="34" charset="0"/>
                <a:cs typeface="Arial" panose="020B0604020202020204" pitchFamily="34" charset="0"/>
              </a:rPr>
              <a:t>-İhbar ve şikayet niteliği taşımayanlarla ilgili olarak 3071 sayılı Kanuna göre işlem</a:t>
            </a:r>
            <a:r>
              <a:rPr lang="tr-TR" sz="2800" dirty="0"/>
              <a:t/>
            </a:r>
            <a:br>
              <a:rPr lang="tr-TR" sz="2800" dirty="0"/>
            </a:br>
            <a:endParaRPr lang="tr-TR" sz="2800" dirty="0"/>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2506179" y="809529"/>
            <a:ext cx="4301499" cy="553998"/>
          </a:xfrm>
          <a:prstGeom prst="rect">
            <a:avLst/>
          </a:prstGeom>
        </p:spPr>
        <p:txBody>
          <a:bodyPr wrap="none">
            <a:spAutoFit/>
          </a:bodyPr>
          <a:lstStyle/>
          <a:p>
            <a:r>
              <a:rPr lang="tr-TR" sz="3000" dirty="0" smtClean="0">
                <a:latin typeface="Arial" panose="020B0604020202020204" pitchFamily="34" charset="0"/>
                <a:cs typeface="Arial" panose="020B0604020202020204" pitchFamily="34" charset="0"/>
              </a:rPr>
              <a:t>YAPILACAK İŞLEMLER</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654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895736" y="1628800"/>
            <a:ext cx="5238582" cy="4480599"/>
          </a:xfrm>
        </p:spPr>
        <p:txBody>
          <a:bodyPr>
            <a:normAutofit fontScale="90000"/>
          </a:bodyPr>
          <a:lstStyle/>
          <a:p>
            <a:pPr algn="l">
              <a:lnSpc>
                <a:spcPct val="150000"/>
              </a:lnSpc>
            </a:pPr>
            <a:r>
              <a:rPr lang="tr-TR" sz="2600" dirty="0" smtClean="0">
                <a:latin typeface="Arial" panose="020B0604020202020204" pitchFamily="34" charset="0"/>
                <a:cs typeface="Arial" panose="020B0604020202020204" pitchFamily="34" charset="0"/>
              </a:rPr>
              <a:t>- </a:t>
            </a:r>
            <a:r>
              <a:rPr lang="tr-TR" sz="2600" dirty="0">
                <a:latin typeface="Arial" panose="020B0604020202020204" pitchFamily="34" charset="0"/>
                <a:cs typeface="Arial" panose="020B0604020202020204" pitchFamily="34" charset="0"/>
              </a:rPr>
              <a:t>Soyut ve genel</a:t>
            </a:r>
            <a:br>
              <a:rPr lang="tr-TR" sz="2600" dirty="0">
                <a:latin typeface="Arial" panose="020B0604020202020204" pitchFamily="34" charset="0"/>
                <a:cs typeface="Arial" panose="020B0604020202020204" pitchFamily="34" charset="0"/>
              </a:rPr>
            </a:br>
            <a:r>
              <a:rPr lang="tr-TR" sz="2600" dirty="0">
                <a:latin typeface="Arial" panose="020B0604020202020204" pitchFamily="34" charset="0"/>
                <a:cs typeface="Arial" panose="020B0604020202020204" pitchFamily="34" charset="0"/>
              </a:rPr>
              <a:t>- Kişi ve olay belirtilmemesi</a:t>
            </a:r>
            <a:br>
              <a:rPr lang="tr-TR" sz="2600" dirty="0">
                <a:latin typeface="Arial" panose="020B0604020202020204" pitchFamily="34" charset="0"/>
                <a:cs typeface="Arial" panose="020B0604020202020204" pitchFamily="34" charset="0"/>
              </a:rPr>
            </a:br>
            <a:r>
              <a:rPr lang="tr-TR" sz="2600" dirty="0" smtClean="0">
                <a:latin typeface="Arial" panose="020B0604020202020204" pitchFamily="34" charset="0"/>
                <a:cs typeface="Arial" panose="020B0604020202020204" pitchFamily="34" charset="0"/>
              </a:rPr>
              <a:t>- Ciddi </a:t>
            </a:r>
            <a:r>
              <a:rPr lang="tr-TR" sz="2600" dirty="0">
                <a:latin typeface="Arial" panose="020B0604020202020204" pitchFamily="34" charset="0"/>
                <a:cs typeface="Arial" panose="020B0604020202020204" pitchFamily="34" charset="0"/>
              </a:rPr>
              <a:t>bulgu ve belgelere dayanmama</a:t>
            </a:r>
            <a:br>
              <a:rPr lang="tr-TR" sz="2600" dirty="0">
                <a:latin typeface="Arial" panose="020B0604020202020204" pitchFamily="34" charset="0"/>
                <a:cs typeface="Arial" panose="020B0604020202020204" pitchFamily="34" charset="0"/>
              </a:rPr>
            </a:br>
            <a:r>
              <a:rPr lang="tr-TR" sz="2600" dirty="0">
                <a:latin typeface="Arial" panose="020B0604020202020204" pitchFamily="34" charset="0"/>
                <a:cs typeface="Arial" panose="020B0604020202020204" pitchFamily="34" charset="0"/>
              </a:rPr>
              <a:t>- Yanlış ad, </a:t>
            </a:r>
            <a:r>
              <a:rPr lang="tr-TR" sz="2600" dirty="0" err="1">
                <a:latin typeface="Arial" panose="020B0604020202020204" pitchFamily="34" charset="0"/>
                <a:cs typeface="Arial" panose="020B0604020202020204" pitchFamily="34" charset="0"/>
              </a:rPr>
              <a:t>soyad</a:t>
            </a:r>
            <a:r>
              <a:rPr lang="tr-TR" sz="2600" dirty="0">
                <a:latin typeface="Arial" panose="020B0604020202020204" pitchFamily="34" charset="0"/>
                <a:cs typeface="Arial" panose="020B0604020202020204" pitchFamily="34" charset="0"/>
              </a:rPr>
              <a:t>, imza veya adres</a:t>
            </a:r>
            <a:br>
              <a:rPr lang="tr-TR" sz="2600" dirty="0">
                <a:latin typeface="Arial" panose="020B0604020202020204" pitchFamily="34" charset="0"/>
                <a:cs typeface="Arial" panose="020B0604020202020204" pitchFamily="34" charset="0"/>
              </a:rPr>
            </a:br>
            <a:r>
              <a:rPr lang="tr-TR" sz="2600" b="1" dirty="0">
                <a:latin typeface="Arial" panose="020B0604020202020204" pitchFamily="34" charset="0"/>
                <a:cs typeface="Arial" panose="020B0604020202020204" pitchFamily="34" charset="0"/>
              </a:rPr>
              <a:t>Durumlarında,</a:t>
            </a:r>
            <a:r>
              <a:rPr lang="tr-TR" sz="2600" dirty="0">
                <a:latin typeface="Arial" panose="020B0604020202020204" pitchFamily="34" charset="0"/>
                <a:cs typeface="Arial" panose="020B0604020202020204" pitchFamily="34" charset="0"/>
              </a:rPr>
              <a:t/>
            </a:r>
            <a:br>
              <a:rPr lang="tr-TR" sz="2600" dirty="0">
                <a:latin typeface="Arial" panose="020B0604020202020204" pitchFamily="34" charset="0"/>
                <a:cs typeface="Arial" panose="020B0604020202020204" pitchFamily="34" charset="0"/>
              </a:rPr>
            </a:br>
            <a:r>
              <a:rPr lang="tr-TR" sz="2600" dirty="0">
                <a:latin typeface="Arial" panose="020B0604020202020204" pitchFamily="34" charset="0"/>
                <a:cs typeface="Arial" panose="020B0604020202020204" pitchFamily="34" charset="0"/>
              </a:rPr>
              <a:t>İHBAR VE ŞİKAYET İŞLEME KONULMAZ</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2947170" y="1351800"/>
            <a:ext cx="4180953" cy="553998"/>
          </a:xfrm>
          <a:prstGeom prst="rect">
            <a:avLst/>
          </a:prstGeom>
        </p:spPr>
        <p:txBody>
          <a:bodyPr wrap="none">
            <a:spAutoFit/>
          </a:bodyPr>
          <a:lstStyle/>
          <a:p>
            <a:r>
              <a:rPr lang="tr-TR" sz="3000" dirty="0" smtClean="0">
                <a:latin typeface="Arial" panose="020B0604020202020204" pitchFamily="34" charset="0"/>
                <a:cs typeface="Arial" panose="020B0604020202020204" pitchFamily="34" charset="0"/>
              </a:rPr>
              <a:t>İŞLEME KONULMAMA</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07695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331596" y="1628800"/>
            <a:ext cx="8282354" cy="4962919"/>
          </a:xfrm>
        </p:spPr>
        <p:txBody>
          <a:bodyPr>
            <a:normAutofit fontScale="90000"/>
          </a:bodyPr>
          <a:lstStyle/>
          <a:p>
            <a:pPr algn="l">
              <a:lnSpc>
                <a:spcPct val="150000"/>
              </a:lnSpc>
            </a:pPr>
            <a:r>
              <a:rPr lang="tr-TR" sz="2000" dirty="0" smtClean="0"/>
              <a:t>a</a:t>
            </a:r>
            <a:r>
              <a:rPr lang="tr-TR" sz="2400" dirty="0">
                <a:latin typeface="Arial" panose="020B0604020202020204" pitchFamily="34" charset="0"/>
                <a:cs typeface="Arial" panose="020B0604020202020204" pitchFamily="34" charset="0"/>
              </a:rPr>
              <a:t>) Kamu kurum ve kuruluşlarından talep mahiyeti taşıyan ve idari bir işlem veya eylemle çözümlenebilecek vasıfta olan,</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b) Kamu kurum ve kuruluşlarının ifa ettikleri hizmetlerde, tesis ettikleri idari işlemlere ilişkin olup ihtilaf halinde idari yargıda dava konusu edilebilecek nitelikte olan,</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c) İdare ile gerçek ya da tüzel kişiler arasında özel hukuk ilişkilerinden kaynaklanan ve taraflarca adli yargı mercilerinde dava konusu edilebilecek hukuki uyuşmazlıklara ilişkin bulunan,</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ç) İdarenin veya personelin hukuki sorumluluğunu gerektirebilecek nitelikte bulunan</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1895736" y="1166914"/>
            <a:ext cx="6997749" cy="553998"/>
          </a:xfrm>
          <a:prstGeom prst="rect">
            <a:avLst/>
          </a:prstGeom>
        </p:spPr>
        <p:txBody>
          <a:bodyPr wrap="none">
            <a:spAutoFit/>
          </a:bodyPr>
          <a:lstStyle/>
          <a:p>
            <a:r>
              <a:rPr lang="tr-TR" sz="3000" dirty="0" smtClean="0">
                <a:latin typeface="Arial" panose="020B0604020202020204" pitchFamily="34" charset="0"/>
                <a:cs typeface="Arial" panose="020B0604020202020204" pitchFamily="34" charset="0"/>
              </a:rPr>
              <a:t>KAPSAM DIŞI İHBAR VE ŞİKAYETLER</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37419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324059" y="1628800"/>
            <a:ext cx="8523515" cy="4912677"/>
          </a:xfrm>
        </p:spPr>
        <p:txBody>
          <a:bodyPr>
            <a:normAutofit/>
          </a:bodyPr>
          <a:lstStyle/>
          <a:p>
            <a:pPr algn="just">
              <a:lnSpc>
                <a:spcPct val="150000"/>
              </a:lnSpc>
            </a:pPr>
            <a:r>
              <a:rPr lang="tr-TR" sz="2000" dirty="0" smtClean="0">
                <a:latin typeface="Arial" panose="020B0604020202020204" pitchFamily="34" charset="0"/>
                <a:cs typeface="Arial" panose="020B0604020202020204" pitchFamily="34" charset="0"/>
              </a:rPr>
              <a:t>İhbar </a:t>
            </a:r>
            <a:r>
              <a:rPr lang="tr-TR" sz="2000" dirty="0">
                <a:latin typeface="Arial" panose="020B0604020202020204" pitchFamily="34" charset="0"/>
                <a:cs typeface="Arial" panose="020B0604020202020204" pitchFamily="34" charset="0"/>
              </a:rPr>
              <a:t>ve şikayet birinci fıkradaki nitelikte olup, konunun Bakanlık, Komisyon, bağlı kuruluşlar ve mülki idare amirliklerinin görev, yetki ve sorumluluk alanında bulunması halinde; yargı mercilerinin görevine giren konularla ilgili olanlar hariç, gerekli karar ve tedbirler alınır ve yapılan işlem hakkında başvuru sahibine bilgi verilir. İstemin yerine getirilmesi maddi ve/veya hukuki sebeplerle mümkün değilse durum başvuru sahibine gerekçesiyle bildirilir. Bu fıkra kapsamındaki başvurular en geç otuz gün içinde sonuçlandırılır. Bu süre içinde sonuçlandırılamayan başvurularla ilgili işlemin safahatı hakkında dilekçe sahiplerine bilgi verilir. İşlem safahatının duyurulması halinde alınan sonuç ayrıca bildirilir.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1756945" y="809529"/>
            <a:ext cx="6997749" cy="553998"/>
          </a:xfrm>
          <a:prstGeom prst="rect">
            <a:avLst/>
          </a:prstGeom>
        </p:spPr>
        <p:txBody>
          <a:bodyPr wrap="none">
            <a:spAutoFit/>
          </a:bodyPr>
          <a:lstStyle/>
          <a:p>
            <a:r>
              <a:rPr lang="tr-TR" sz="3000" dirty="0" smtClean="0">
                <a:latin typeface="Arial" panose="020B0604020202020204" pitchFamily="34" charset="0"/>
                <a:cs typeface="Arial" panose="020B0604020202020204" pitchFamily="34" charset="0"/>
              </a:rPr>
              <a:t>KAPSAM DIŞI İHBAR VE ŞİKAYETLER</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6163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3888" y="580104"/>
            <a:ext cx="7886700" cy="766916"/>
          </a:xfrm>
        </p:spPr>
        <p:txBody>
          <a:bodyPr>
            <a:normAutofit/>
          </a:bodyPr>
          <a:lstStyle/>
          <a:p>
            <a:pPr algn="ctr"/>
            <a:r>
              <a:rPr lang="tr-TR" sz="3600" b="1" dirty="0" smtClean="0">
                <a:latin typeface="+mn-lt"/>
              </a:rPr>
              <a:t>ANAYASAL HÜKÜMLER</a:t>
            </a:r>
            <a:endParaRPr lang="tr-TR" sz="3600" b="1" dirty="0">
              <a:latin typeface="+mn-lt"/>
            </a:endParaRPr>
          </a:p>
        </p:txBody>
      </p:sp>
      <p:sp>
        <p:nvSpPr>
          <p:cNvPr id="3" name="Metin Yer Tutucusu 2"/>
          <p:cNvSpPr>
            <a:spLocks noGrp="1"/>
          </p:cNvSpPr>
          <p:nvPr>
            <p:ph type="body" idx="1"/>
          </p:nvPr>
        </p:nvSpPr>
        <p:spPr>
          <a:xfrm>
            <a:off x="623888" y="1433310"/>
            <a:ext cx="7886700" cy="4967491"/>
          </a:xfrm>
        </p:spPr>
        <p:txBody>
          <a:bodyPr>
            <a:normAutofit lnSpcReduction="10000"/>
          </a:bodyPr>
          <a:lstStyle/>
          <a:p>
            <a:r>
              <a:rPr lang="tr-TR" b="1" i="1" dirty="0">
                <a:solidFill>
                  <a:schemeClr val="tx1"/>
                </a:solidFill>
              </a:rPr>
              <a:t>D.  Kamu hizmeti görevlileriyle ilgili hükümler</a:t>
            </a:r>
            <a:endParaRPr lang="tr-TR" b="1" dirty="0">
              <a:solidFill>
                <a:schemeClr val="tx1"/>
              </a:solidFill>
            </a:endParaRPr>
          </a:p>
          <a:p>
            <a:r>
              <a:rPr lang="tr-TR" b="1" i="1" dirty="0">
                <a:solidFill>
                  <a:schemeClr val="tx1"/>
                </a:solidFill>
              </a:rPr>
              <a:t>1.  Genel ilkeler</a:t>
            </a:r>
            <a:endParaRPr lang="tr-TR" b="1" dirty="0">
              <a:solidFill>
                <a:schemeClr val="tx1"/>
              </a:solidFill>
            </a:endParaRPr>
          </a:p>
          <a:p>
            <a:r>
              <a:rPr lang="tr-TR" b="1" dirty="0">
                <a:solidFill>
                  <a:schemeClr val="tx1"/>
                </a:solidFill>
              </a:rPr>
              <a:t>Madde 128 –  </a:t>
            </a:r>
            <a:r>
              <a:rPr lang="tr-TR" dirty="0">
                <a:solidFill>
                  <a:schemeClr val="tx1"/>
                </a:solidFill>
              </a:rPr>
              <a:t>Devletin, kamu iktisadi teşebbüsleri ve diğer kamu tüzelkişilerinin genel idare esaslarına göre yürütmekle yükümlü oldukları kamu hizmetlerinin gerektirdiği asli ve sürekli görevler, memurlar ve diğer kamu görevlileri eliyle görülür.</a:t>
            </a:r>
          </a:p>
          <a:p>
            <a:r>
              <a:rPr lang="tr-TR" dirty="0">
                <a:solidFill>
                  <a:schemeClr val="tx1"/>
                </a:solidFill>
              </a:rPr>
              <a:t>Memurların ve diğer kamu görevlilerinin nitelikleri, atanmaları, görev ve yetkileri, hakları ve yükümlülükleri, aylık ve ödenekleri ve diğer özlük işleri kanunla düzenlenir. </a:t>
            </a:r>
            <a:r>
              <a:rPr lang="tr-TR" b="1" dirty="0">
                <a:solidFill>
                  <a:schemeClr val="tx1"/>
                </a:solidFill>
              </a:rPr>
              <a:t>(Ek cümle: 7/5/2010-5982/12 </a:t>
            </a:r>
            <a:r>
              <a:rPr lang="tr-TR" b="1" dirty="0" err="1">
                <a:solidFill>
                  <a:schemeClr val="tx1"/>
                </a:solidFill>
              </a:rPr>
              <a:t>md.</a:t>
            </a:r>
            <a:r>
              <a:rPr lang="tr-TR" b="1" dirty="0">
                <a:solidFill>
                  <a:schemeClr val="tx1"/>
                </a:solidFill>
              </a:rPr>
              <a:t>) </a:t>
            </a:r>
            <a:r>
              <a:rPr lang="tr-TR" dirty="0">
                <a:solidFill>
                  <a:schemeClr val="tx1"/>
                </a:solidFill>
              </a:rPr>
              <a:t>Ancak, malî ve sosyal haklara ilişkin toplu sözleşme hükümleri saklıdır.</a:t>
            </a:r>
          </a:p>
          <a:p>
            <a:r>
              <a:rPr lang="tr-TR" dirty="0">
                <a:solidFill>
                  <a:schemeClr val="tx1"/>
                </a:solidFill>
              </a:rPr>
              <a:t>Üst kademe yöneticilerinin yetiştirilme usul ve esasları, kanunla özel olarak düzenlenir.</a:t>
            </a:r>
          </a:p>
          <a:p>
            <a:endParaRPr lang="tr-TR" dirty="0"/>
          </a:p>
          <a:p>
            <a:endParaRPr lang="tr-TR" dirty="0"/>
          </a:p>
        </p:txBody>
      </p:sp>
    </p:spTree>
    <p:extLst>
      <p:ext uri="{BB962C8B-B14F-4D97-AF65-F5344CB8AC3E}">
        <p14:creationId xmlns:p14="http://schemas.microsoft.com/office/powerpoint/2010/main" val="160116821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281165" y="1437885"/>
            <a:ext cx="6601767" cy="4370067"/>
          </a:xfrm>
        </p:spPr>
        <p:txBody>
          <a:bodyPr>
            <a:noAutofit/>
          </a:bodyPr>
          <a:lstStyle/>
          <a:p>
            <a:pPr algn="l">
              <a:lnSpc>
                <a:spcPct val="150000"/>
              </a:lnSpc>
            </a:pPr>
            <a:r>
              <a:rPr lang="tr-TR" sz="2400" dirty="0" smtClean="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ÖLDÜRME</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 KASTEN YARALAMA</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 İŞKENCE</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 ZOR KULLANMA YETKİSİNE İLİŞKİN SINIRIN AŞILMASI</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 SUÇ İŞLEMEK AMACIYLA ÖRGÜT KURMA</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 ÖRGÜT FAALİYETİ ÇERÇEVESİNDE İŞLENEN SUÇLAR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3409833" y="1237252"/>
            <a:ext cx="3610925" cy="553998"/>
          </a:xfrm>
          <a:prstGeom prst="rect">
            <a:avLst/>
          </a:prstGeom>
        </p:spPr>
        <p:txBody>
          <a:bodyPr wrap="none">
            <a:spAutoFit/>
          </a:bodyPr>
          <a:lstStyle/>
          <a:p>
            <a:r>
              <a:rPr lang="tr-TR" sz="3000" dirty="0" smtClean="0">
                <a:latin typeface="Arial" panose="020B0604020202020204" pitchFamily="34" charset="0"/>
                <a:cs typeface="Arial" panose="020B0604020202020204" pitchFamily="34" charset="0"/>
              </a:rPr>
              <a:t>KATALOG SUÇLAR</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00485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869760" y="2543200"/>
            <a:ext cx="7423220" cy="3515957"/>
          </a:xfrm>
        </p:spPr>
        <p:txBody>
          <a:bodyPr>
            <a:normAutofit fontScale="90000"/>
          </a:bodyPr>
          <a:lstStyle/>
          <a:p>
            <a:pPr algn="l">
              <a:lnSpc>
                <a:spcPct val="150000"/>
              </a:lnSpc>
            </a:pPr>
            <a:r>
              <a:rPr lang="tr-TR" sz="3200" b="1" dirty="0"/>
              <a:t/>
            </a:r>
            <a:br>
              <a:rPr lang="tr-TR" sz="3200" b="1" dirty="0"/>
            </a:br>
            <a:r>
              <a:rPr lang="tr-TR" sz="3200" b="1" dirty="0"/>
              <a:t/>
            </a:r>
            <a:br>
              <a:rPr lang="tr-TR" sz="3200" b="1" dirty="0"/>
            </a:br>
            <a:r>
              <a:rPr lang="tr-TR" sz="2800" dirty="0">
                <a:latin typeface="Arial" panose="020B0604020202020204" pitchFamily="34" charset="0"/>
                <a:cs typeface="Arial" panose="020B0604020202020204" pitchFamily="34" charset="0"/>
              </a:rPr>
              <a:t>- </a:t>
            </a:r>
            <a:r>
              <a:rPr lang="tr-TR" sz="2800" dirty="0" smtClean="0">
                <a:latin typeface="Arial" panose="020B0604020202020204" pitchFamily="34" charset="0"/>
                <a:cs typeface="Arial" panose="020B0604020202020204" pitchFamily="34" charset="0"/>
              </a:rPr>
              <a:t>4483 S.K. kapsamı dışında ise genel </a:t>
            </a:r>
            <a:r>
              <a:rPr lang="tr-TR" sz="2800" dirty="0">
                <a:latin typeface="Arial" panose="020B0604020202020204" pitchFamily="34" charset="0"/>
                <a:cs typeface="Arial" panose="020B0604020202020204" pitchFamily="34" charset="0"/>
              </a:rPr>
              <a:t>hükümlere göre Cumhuriyet </a:t>
            </a:r>
            <a:r>
              <a:rPr lang="tr-TR" sz="2800" dirty="0" smtClean="0">
                <a:latin typeface="Arial" panose="020B0604020202020204" pitchFamily="34" charset="0"/>
                <a:cs typeface="Arial" panose="020B0604020202020204" pitchFamily="34" charset="0"/>
              </a:rPr>
              <a:t>Savcılığına, kapsamında ise ön inceleme</a:t>
            </a:r>
            <a:r>
              <a:rPr lang="tr-TR" sz="2800" dirty="0">
                <a:latin typeface="Arial" panose="020B0604020202020204" pitchFamily="34" charset="0"/>
                <a:cs typeface="Arial" panose="020B0604020202020204" pitchFamily="34" charset="0"/>
              </a:rPr>
              <a:t/>
            </a:r>
            <a:br>
              <a:rPr lang="tr-TR" sz="2800" dirty="0">
                <a:latin typeface="Arial" panose="020B0604020202020204" pitchFamily="34" charset="0"/>
                <a:cs typeface="Arial" panose="020B0604020202020204" pitchFamily="34" charset="0"/>
              </a:rPr>
            </a:br>
            <a:r>
              <a:rPr lang="tr-TR" sz="2800" dirty="0">
                <a:latin typeface="Arial" panose="020B0604020202020204" pitchFamily="34" charset="0"/>
                <a:cs typeface="Arial" panose="020B0604020202020204" pitchFamily="34" charset="0"/>
              </a:rPr>
              <a:t>- Disiplin işlemi için Kurul Başkanlığı’na</a:t>
            </a:r>
            <a:br>
              <a:rPr lang="tr-TR" sz="2800" dirty="0">
                <a:latin typeface="Arial" panose="020B0604020202020204" pitchFamily="34" charset="0"/>
                <a:cs typeface="Arial" panose="020B0604020202020204" pitchFamily="34" charset="0"/>
              </a:rPr>
            </a:br>
            <a:r>
              <a:rPr lang="tr-TR" sz="2800" b="1" u="sng" dirty="0" smtClean="0">
                <a:latin typeface="Arial" panose="020B0604020202020204" pitchFamily="34" charset="0"/>
                <a:cs typeface="Arial" panose="020B0604020202020204" pitchFamily="34" charset="0"/>
              </a:rPr>
              <a:t>Valilik </a:t>
            </a:r>
            <a:r>
              <a:rPr lang="tr-TR" sz="2800" b="1" u="sng" dirty="0">
                <a:latin typeface="Arial" panose="020B0604020202020204" pitchFamily="34" charset="0"/>
                <a:cs typeface="Arial" panose="020B0604020202020204" pitchFamily="34" charset="0"/>
              </a:rPr>
              <a:t>ve Kaymakamlıklar tarafından yürütülmesi</a:t>
            </a:r>
            <a:r>
              <a:rPr lang="tr-TR" sz="2800" dirty="0">
                <a:latin typeface="Arial" panose="020B0604020202020204" pitchFamily="34" charset="0"/>
                <a:cs typeface="Arial" panose="020B0604020202020204" pitchFamily="34" charset="0"/>
              </a:rPr>
              <a:t> halinde öncelik MİA/Olmadığı takdirde gerekçe ve Komisyona bildirim</a:t>
            </a:r>
            <a:br>
              <a:rPr lang="tr-TR" sz="2800" dirty="0">
                <a:latin typeface="Arial" panose="020B0604020202020204" pitchFamily="34" charset="0"/>
                <a:cs typeface="Arial" panose="020B0604020202020204" pitchFamily="34" charset="0"/>
              </a:rPr>
            </a:br>
            <a:r>
              <a:rPr lang="tr-TR" sz="2800" dirty="0">
                <a:latin typeface="Arial" panose="020B0604020202020204" pitchFamily="34" charset="0"/>
                <a:cs typeface="Arial" panose="020B0604020202020204" pitchFamily="34" charset="0"/>
              </a:rPr>
              <a:t>- İhtiyaç halinde ortak görev</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464876" y="921365"/>
            <a:ext cx="8200822" cy="461665"/>
          </a:xfrm>
          <a:prstGeom prst="rect">
            <a:avLst/>
          </a:prstGeom>
        </p:spPr>
        <p:txBody>
          <a:bodyPr wrap="square">
            <a:spAutoFit/>
          </a:bodyPr>
          <a:lstStyle/>
          <a:p>
            <a:r>
              <a:rPr lang="tr-TR" sz="2400" dirty="0" smtClean="0">
                <a:latin typeface="Arial" panose="020B0604020202020204" pitchFamily="34" charset="0"/>
                <a:cs typeface="Arial" panose="020B0604020202020204" pitchFamily="34" charset="0"/>
              </a:rPr>
              <a:t>KATALOG SUÇLARA İLİŞKİN SORUŞTURMA USULÜ</a:t>
            </a:r>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73569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140450" y="1749016"/>
            <a:ext cx="6907665" cy="4639154"/>
          </a:xfrm>
        </p:spPr>
        <p:txBody>
          <a:bodyPr>
            <a:normAutofit fontScale="90000"/>
          </a:bodyPr>
          <a:lstStyle/>
          <a:p>
            <a:pPr algn="l">
              <a:lnSpc>
                <a:spcPct val="150000"/>
              </a:lnSpc>
            </a:pPr>
            <a:r>
              <a:rPr lang="tr-TR" sz="3200" b="1" dirty="0"/>
              <a:t/>
            </a:r>
            <a:br>
              <a:rPr lang="tr-TR" sz="3200" b="1" dirty="0"/>
            </a:br>
            <a:r>
              <a:rPr lang="tr-TR" sz="3200" b="1" dirty="0"/>
              <a:t/>
            </a:r>
            <a:br>
              <a:rPr lang="tr-TR" sz="3200" b="1" dirty="0"/>
            </a:br>
            <a:r>
              <a:rPr lang="tr-TR" sz="3200" b="1" dirty="0" smtClean="0"/>
              <a:t/>
            </a:r>
            <a:br>
              <a:rPr lang="tr-TR" sz="3200" b="1" dirty="0" smtClean="0"/>
            </a:br>
            <a:r>
              <a:rPr lang="tr-TR" sz="2600" dirty="0" smtClean="0">
                <a:latin typeface="Arial" panose="020B0604020202020204" pitchFamily="34" charset="0"/>
                <a:cs typeface="Arial" panose="020B0604020202020204" pitchFamily="34" charset="0"/>
              </a:rPr>
              <a:t>-</a:t>
            </a:r>
            <a:r>
              <a:rPr lang="tr-TR" sz="2600" dirty="0">
                <a:latin typeface="Arial" panose="020B0604020202020204" pitchFamily="34" charset="0"/>
                <a:cs typeface="Arial" panose="020B0604020202020204" pitchFamily="34" charset="0"/>
              </a:rPr>
              <a:t>MİA dışı ise kolluk görevlisinin üstü</a:t>
            </a:r>
            <a:br>
              <a:rPr lang="tr-TR" sz="2600" dirty="0">
                <a:latin typeface="Arial" panose="020B0604020202020204" pitchFamily="34" charset="0"/>
                <a:cs typeface="Arial" panose="020B0604020202020204" pitchFamily="34" charset="0"/>
              </a:rPr>
            </a:br>
            <a:r>
              <a:rPr lang="tr-TR" sz="2600" b="1" u="sng" dirty="0" smtClean="0">
                <a:latin typeface="Arial" panose="020B0604020202020204" pitchFamily="34" charset="0"/>
                <a:cs typeface="Arial" panose="020B0604020202020204" pitchFamily="34" charset="0"/>
              </a:rPr>
              <a:t>İhbar </a:t>
            </a:r>
            <a:r>
              <a:rPr lang="tr-TR" sz="2600" b="1" u="sng" dirty="0">
                <a:latin typeface="Arial" panose="020B0604020202020204" pitchFamily="34" charset="0"/>
                <a:cs typeface="Arial" panose="020B0604020202020204" pitchFamily="34" charset="0"/>
              </a:rPr>
              <a:t>ve şikayetler doğrudan Bakanlığa ve Bağlı Kuruluşlara intikal etmesi ya da resen öğrenilmesi durumunda;</a:t>
            </a:r>
            <a:br>
              <a:rPr lang="tr-TR" sz="2600" b="1" u="sng" dirty="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4483 S.K. kapsamı dışında ise genel hükümlere göre Cumhuriyet Savcılığına, kapsamında ise ön inceleme</a:t>
            </a:r>
            <a:r>
              <a:rPr lang="tr-TR" sz="2600" dirty="0">
                <a:latin typeface="Arial" panose="020B0604020202020204" pitchFamily="34" charset="0"/>
                <a:cs typeface="Arial" panose="020B0604020202020204" pitchFamily="34" charset="0"/>
              </a:rPr>
              <a:t/>
            </a:r>
            <a:br>
              <a:rPr lang="tr-TR" sz="2600" dirty="0">
                <a:latin typeface="Arial" panose="020B0604020202020204" pitchFamily="34" charset="0"/>
                <a:cs typeface="Arial" panose="020B0604020202020204" pitchFamily="34" charset="0"/>
              </a:rPr>
            </a:br>
            <a:r>
              <a:rPr lang="tr-TR" sz="2600" dirty="0" smtClean="0">
                <a:latin typeface="Arial" panose="020B0604020202020204" pitchFamily="34" charset="0"/>
                <a:cs typeface="Arial" panose="020B0604020202020204" pitchFamily="34" charset="0"/>
              </a:rPr>
              <a:t>- </a:t>
            </a:r>
            <a:r>
              <a:rPr lang="tr-TR" sz="2600" dirty="0">
                <a:latin typeface="Arial" panose="020B0604020202020204" pitchFamily="34" charset="0"/>
                <a:cs typeface="Arial" panose="020B0604020202020204" pitchFamily="34" charset="0"/>
              </a:rPr>
              <a:t>Disiplin işlemi için Kurul Başkanlığına</a:t>
            </a:r>
            <a:br>
              <a:rPr lang="tr-TR" sz="2600" dirty="0">
                <a:latin typeface="Arial" panose="020B0604020202020204" pitchFamily="34" charset="0"/>
                <a:cs typeface="Arial" panose="020B0604020202020204" pitchFamily="34" charset="0"/>
              </a:rPr>
            </a:br>
            <a:endParaRPr lang="tr-TR" sz="2000" dirty="0"/>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193151" y="1065891"/>
            <a:ext cx="8887369" cy="523220"/>
          </a:xfrm>
          <a:prstGeom prst="rect">
            <a:avLst/>
          </a:prstGeom>
        </p:spPr>
        <p:txBody>
          <a:bodyPr wrap="none">
            <a:spAutoFit/>
          </a:bodyPr>
          <a:lstStyle/>
          <a:p>
            <a:r>
              <a:rPr lang="tr-TR" sz="2800" dirty="0" smtClean="0">
                <a:latin typeface="Arial" panose="020B0604020202020204" pitchFamily="34" charset="0"/>
                <a:cs typeface="Arial" panose="020B0604020202020204" pitchFamily="34" charset="0"/>
              </a:rPr>
              <a:t>KATALOG SUÇLARA İLİŞKİN SORUŞTURMA USULÜ</a:t>
            </a:r>
            <a:endParaRPr lang="tr-T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94151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384350" y="1628799"/>
            <a:ext cx="8455688" cy="4862435"/>
          </a:xfrm>
        </p:spPr>
        <p:txBody>
          <a:bodyPr>
            <a:noAutofit/>
          </a:bodyPr>
          <a:lstStyle/>
          <a:p>
            <a:pPr algn="l">
              <a:lnSpc>
                <a:spcPct val="150000"/>
              </a:lnSpc>
            </a:pPr>
            <a:r>
              <a:rPr lang="tr-TR" sz="2800" b="1" dirty="0"/>
              <a:t/>
            </a:r>
            <a:br>
              <a:rPr lang="tr-TR" sz="2800" b="1" dirty="0"/>
            </a:br>
            <a:r>
              <a:rPr lang="tr-TR" sz="2800" b="1" dirty="0"/>
              <a:t/>
            </a:r>
            <a:br>
              <a:rPr lang="tr-TR" sz="2800" b="1" dirty="0"/>
            </a:br>
            <a:r>
              <a:rPr lang="tr-TR" sz="2000" dirty="0">
                <a:latin typeface="Arial" panose="020B0604020202020204" pitchFamily="34" charset="0"/>
                <a:cs typeface="Arial" panose="020B0604020202020204" pitchFamily="34" charset="0"/>
              </a:rPr>
              <a:t> - Ön inceleme ve/veya disiplin soruşturmasını icra etmek üzere müfettiş görevlendirilmesi durumunda, diğer idari mercilerce başlatılmış ve henüz yetkili disiplin amir veya kurullarınca sonuçlandırılmamış olan ön inceleme ve/veya disiplin soruşturmaları, dizi pusulasına bağlı olarak mülkiye müfettişine devredilir.</a:t>
            </a:r>
            <a:br>
              <a:rPr lang="tr-TR" sz="2000"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 Ön incelemeler ve/veya disiplin soruşturmalarının bağlı kuruluşların merkez teşkilatına yaptırılması durumunda; bu işlemler bağlı kuruluşların teftiş ve denetim birimleri tarafından yerine getirilir.</a:t>
            </a:r>
            <a:br>
              <a:rPr lang="tr-TR" sz="2000"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 Olayın niteliği gereği ihtiyaç duyulması durumunda, mülkiye müfettişiyle birlikte bağlı kuruluşların müfettişleri de görevlendirilebilir.</a:t>
            </a:r>
            <a:r>
              <a:rPr lang="tr-TR" sz="1400" dirty="0"/>
              <a:t/>
            </a:r>
            <a:br>
              <a:rPr lang="tr-TR" sz="1400" dirty="0"/>
            </a:br>
            <a:endParaRPr lang="tr-TR" sz="1400" dirty="0"/>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256631" y="965947"/>
            <a:ext cx="8887369" cy="523220"/>
          </a:xfrm>
          <a:prstGeom prst="rect">
            <a:avLst/>
          </a:prstGeom>
        </p:spPr>
        <p:txBody>
          <a:bodyPr wrap="none">
            <a:spAutoFit/>
          </a:bodyPr>
          <a:lstStyle/>
          <a:p>
            <a:r>
              <a:rPr lang="tr-TR" sz="2800" dirty="0" smtClean="0">
                <a:latin typeface="Arial" panose="020B0604020202020204" pitchFamily="34" charset="0"/>
                <a:cs typeface="Arial" panose="020B0604020202020204" pitchFamily="34" charset="0"/>
              </a:rPr>
              <a:t>KATALOG SUÇLARA İLİŞKİN SORUŞTURMA USULÜ</a:t>
            </a:r>
            <a:endParaRPr lang="tr-T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33089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813916" y="1628800"/>
            <a:ext cx="7355393" cy="4018374"/>
          </a:xfrm>
        </p:spPr>
        <p:txBody>
          <a:bodyPr>
            <a:normAutofit fontScale="90000"/>
          </a:bodyPr>
          <a:lstStyle/>
          <a:p>
            <a:pPr algn="l">
              <a:lnSpc>
                <a:spcPct val="150000"/>
              </a:lnSpc>
            </a:pPr>
            <a:r>
              <a:rPr lang="tr-TR" sz="2800" dirty="0" smtClean="0">
                <a:latin typeface="Arial" panose="020B0604020202020204" pitchFamily="34" charset="0"/>
                <a:cs typeface="Arial" panose="020B0604020202020204" pitchFamily="34" charset="0"/>
              </a:rPr>
              <a:t>Bakanlık </a:t>
            </a:r>
            <a:r>
              <a:rPr lang="tr-TR" sz="2800" dirty="0">
                <a:latin typeface="Arial" panose="020B0604020202020204" pitchFamily="34" charset="0"/>
                <a:cs typeface="Arial" panose="020B0604020202020204" pitchFamily="34" charset="0"/>
              </a:rPr>
              <a:t>tarafından Komisyon ile bağlı kuruluşlar ve mülki idare amirlikleri arasında, kolluk görevlileri hakkında idari mercilerce yürütülen ceza ve disiplin işlemleri ya da memnuniyet bildirimleri ile ilgili olarak gerekli bilgilerin elektronik ortamda kaydedilmesi ve yapılan uygulamaların izlenmesi amacıyla merkezi kayıt sistemi oluşturulur.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2742258" y="1086528"/>
            <a:ext cx="4727384" cy="553998"/>
          </a:xfrm>
          <a:prstGeom prst="rect">
            <a:avLst/>
          </a:prstGeom>
        </p:spPr>
        <p:txBody>
          <a:bodyPr wrap="none">
            <a:spAutoFit/>
          </a:bodyPr>
          <a:lstStyle/>
          <a:p>
            <a:r>
              <a:rPr lang="tr-TR" sz="3000" dirty="0" smtClean="0">
                <a:latin typeface="Arial" panose="020B0604020202020204" pitchFamily="34" charset="0"/>
                <a:cs typeface="Arial" panose="020B0604020202020204" pitchFamily="34" charset="0"/>
              </a:rPr>
              <a:t>MERKEZİ KAYIT SİSTEMİ</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65243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482321" y="1628800"/>
            <a:ext cx="8109020" cy="4319825"/>
          </a:xfrm>
        </p:spPr>
        <p:txBody>
          <a:bodyPr>
            <a:normAutofit/>
          </a:bodyPr>
          <a:lstStyle/>
          <a:p>
            <a:pPr algn="just">
              <a:lnSpc>
                <a:spcPct val="150000"/>
              </a:lnSpc>
            </a:pPr>
            <a:r>
              <a:rPr lang="tr-TR" sz="2000" dirty="0" smtClean="0">
                <a:latin typeface="Arial" panose="020B0604020202020204" pitchFamily="34" charset="0"/>
                <a:cs typeface="Arial" panose="020B0604020202020204" pitchFamily="34" charset="0"/>
              </a:rPr>
              <a:t>Merkezi </a:t>
            </a:r>
            <a:r>
              <a:rPr lang="tr-TR" sz="2000" dirty="0">
                <a:latin typeface="Arial" panose="020B0604020202020204" pitchFamily="34" charset="0"/>
                <a:cs typeface="Arial" panose="020B0604020202020204" pitchFamily="34" charset="0"/>
              </a:rPr>
              <a:t>kayıt sistemine sağlıklı kayıt yapılması, aynı ihbar ve şikayet konusu ile ilgili olarak birden fazla kayıt yapılmaması amacıyla </a:t>
            </a:r>
            <a:r>
              <a:rPr lang="tr-TR" sz="2000" b="1" dirty="0">
                <a:latin typeface="Arial" panose="020B0604020202020204" pitchFamily="34" charset="0"/>
                <a:cs typeface="Arial" panose="020B0604020202020204" pitchFamily="34" charset="0"/>
              </a:rPr>
              <a:t>sistem ve yetkili kullanıcı </a:t>
            </a:r>
            <a:r>
              <a:rPr lang="tr-TR" sz="2000" dirty="0">
                <a:latin typeface="Arial" panose="020B0604020202020204" pitchFamily="34" charset="0"/>
                <a:cs typeface="Arial" panose="020B0604020202020204" pitchFamily="34" charset="0"/>
              </a:rPr>
              <a:t>tarafından gerekli tedbirler alınır. Mükerrer kayıt yapıldığının sonradan anlaşılması halinde kayıtlar eşleştirilerek sistemde gerekli düzeltmeler yapılır. Merkezi kayıt sisteminden numara verilmesi sırasında, daha önce aynı kişi tarafından aynı konuda yapılan başvuru ile ilgili olarak bir kayıt numarası verildiğinin tespiti halinde, </a:t>
            </a:r>
            <a:r>
              <a:rPr lang="tr-TR" sz="2000" b="1" dirty="0">
                <a:latin typeface="Arial" panose="020B0604020202020204" pitchFamily="34" charset="0"/>
                <a:cs typeface="Arial" panose="020B0604020202020204" pitchFamily="34" charset="0"/>
              </a:rPr>
              <a:t>işlemler önceki kayıt numarası üzerinden yürütülür.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2678816" y="1217156"/>
            <a:ext cx="4727384" cy="553998"/>
          </a:xfrm>
          <a:prstGeom prst="rect">
            <a:avLst/>
          </a:prstGeom>
        </p:spPr>
        <p:txBody>
          <a:bodyPr wrap="none">
            <a:spAutoFit/>
          </a:bodyPr>
          <a:lstStyle/>
          <a:p>
            <a:r>
              <a:rPr lang="tr-TR" sz="3000" dirty="0" smtClean="0">
                <a:latin typeface="Arial" panose="020B0604020202020204" pitchFamily="34" charset="0"/>
                <a:cs typeface="Arial" panose="020B0604020202020204" pitchFamily="34" charset="0"/>
              </a:rPr>
              <a:t>MERKEZİ KAYIT SİSTEMİ</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09861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869760" y="1618751"/>
            <a:ext cx="7111144" cy="4862436"/>
          </a:xfrm>
        </p:spPr>
        <p:txBody>
          <a:bodyPr>
            <a:normAutofit fontScale="90000"/>
          </a:bodyPr>
          <a:lstStyle/>
          <a:p>
            <a:pPr algn="l">
              <a:lnSpc>
                <a:spcPct val="150000"/>
              </a:lnSpc>
            </a:pPr>
            <a:r>
              <a:rPr lang="tr-TR" sz="3600" b="1" dirty="0"/>
              <a:t/>
            </a:r>
            <a:br>
              <a:rPr lang="tr-TR" sz="3600" b="1" dirty="0"/>
            </a:br>
            <a:r>
              <a:rPr lang="tr-TR" sz="2800" b="1" dirty="0">
                <a:latin typeface="Arial" panose="020B0604020202020204" pitchFamily="34" charset="0"/>
                <a:cs typeface="Arial" panose="020B0604020202020204" pitchFamily="34" charset="0"/>
              </a:rPr>
              <a:t>a) Başvuru sahibi ile ilgili olarak;</a:t>
            </a:r>
            <a:br>
              <a:rPr lang="tr-TR" sz="2800" b="1" dirty="0">
                <a:latin typeface="Arial" panose="020B0604020202020204" pitchFamily="34" charset="0"/>
                <a:cs typeface="Arial" panose="020B0604020202020204" pitchFamily="34" charset="0"/>
              </a:rPr>
            </a:br>
            <a:r>
              <a:rPr lang="tr-TR" sz="2800" dirty="0">
                <a:latin typeface="Arial" panose="020B0604020202020204" pitchFamily="34" charset="0"/>
                <a:cs typeface="Arial" panose="020B0604020202020204" pitchFamily="34" charset="0"/>
              </a:rPr>
              <a:t>1) Adı ve soyadı,</a:t>
            </a:r>
            <a:br>
              <a:rPr lang="tr-TR" sz="2800" dirty="0">
                <a:latin typeface="Arial" panose="020B0604020202020204" pitchFamily="34" charset="0"/>
                <a:cs typeface="Arial" panose="020B0604020202020204" pitchFamily="34" charset="0"/>
              </a:rPr>
            </a:br>
            <a:r>
              <a:rPr lang="tr-TR" sz="2800" dirty="0">
                <a:latin typeface="Arial" panose="020B0604020202020204" pitchFamily="34" charset="0"/>
                <a:cs typeface="Arial" panose="020B0604020202020204" pitchFamily="34" charset="0"/>
              </a:rPr>
              <a:t>2) İş veya yerleşim yeri adres bilgileri,</a:t>
            </a:r>
            <a:br>
              <a:rPr lang="tr-TR" sz="2800" dirty="0">
                <a:latin typeface="Arial" panose="020B0604020202020204" pitchFamily="34" charset="0"/>
                <a:cs typeface="Arial" panose="020B0604020202020204" pitchFamily="34" charset="0"/>
              </a:rPr>
            </a:br>
            <a:r>
              <a:rPr lang="tr-TR" sz="2800" dirty="0">
                <a:latin typeface="Arial" panose="020B0604020202020204" pitchFamily="34" charset="0"/>
                <a:cs typeface="Arial" panose="020B0604020202020204" pitchFamily="34" charset="0"/>
              </a:rPr>
              <a:t>3) Türkiye Cumhuriyeti vatandaşı ise Türkiye Cumhuriyeti kimlik numarası,</a:t>
            </a:r>
            <a:br>
              <a:rPr lang="tr-TR" sz="2800" dirty="0">
                <a:latin typeface="Arial" panose="020B0604020202020204" pitchFamily="34" charset="0"/>
                <a:cs typeface="Arial" panose="020B0604020202020204" pitchFamily="34" charset="0"/>
              </a:rPr>
            </a:br>
            <a:r>
              <a:rPr lang="tr-TR" sz="2800" dirty="0">
                <a:latin typeface="Arial" panose="020B0604020202020204" pitchFamily="34" charset="0"/>
                <a:cs typeface="Arial" panose="020B0604020202020204" pitchFamily="34" charset="0"/>
              </a:rPr>
              <a:t>4) Yabancı ise uyruğu, varsa pasaport numarası ve yabancı kimlik numarası,</a:t>
            </a:r>
            <a:br>
              <a:rPr lang="tr-TR" sz="2800" dirty="0">
                <a:latin typeface="Arial" panose="020B0604020202020204" pitchFamily="34" charset="0"/>
                <a:cs typeface="Arial" panose="020B0604020202020204" pitchFamily="34" charset="0"/>
              </a:rPr>
            </a:br>
            <a:r>
              <a:rPr lang="tr-TR" sz="2800" dirty="0">
                <a:latin typeface="Arial" panose="020B0604020202020204" pitchFamily="34" charset="0"/>
                <a:cs typeface="Arial" panose="020B0604020202020204" pitchFamily="34" charset="0"/>
              </a:rPr>
              <a:t>5) Yaşı.</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1993015" y="1176962"/>
            <a:ext cx="6470618" cy="553998"/>
          </a:xfrm>
          <a:prstGeom prst="rect">
            <a:avLst/>
          </a:prstGeom>
        </p:spPr>
        <p:txBody>
          <a:bodyPr wrap="none">
            <a:spAutoFit/>
          </a:bodyPr>
          <a:lstStyle/>
          <a:p>
            <a:r>
              <a:rPr lang="tr-TR" sz="3000" dirty="0" smtClean="0">
                <a:latin typeface="Arial" panose="020B0604020202020204" pitchFamily="34" charset="0"/>
                <a:cs typeface="Arial" panose="020B0604020202020204" pitchFamily="34" charset="0"/>
              </a:rPr>
              <a:t>KAYIT ALTINA ALINACAK BİLGİLER</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36903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422031" y="1628800"/>
            <a:ext cx="7551336" cy="4741855"/>
          </a:xfrm>
        </p:spPr>
        <p:txBody>
          <a:bodyPr>
            <a:normAutofit fontScale="90000"/>
          </a:bodyPr>
          <a:lstStyle/>
          <a:p>
            <a:pPr algn="l">
              <a:lnSpc>
                <a:spcPct val="150000"/>
              </a:lnSpc>
            </a:pPr>
            <a:r>
              <a:rPr lang="tr-TR" sz="2800" b="1" dirty="0" smtClean="0">
                <a:latin typeface="Arial" panose="020B0604020202020204" pitchFamily="34" charset="0"/>
                <a:cs typeface="Arial" panose="020B0604020202020204" pitchFamily="34" charset="0"/>
              </a:rPr>
              <a:t>b</a:t>
            </a:r>
            <a:r>
              <a:rPr lang="tr-TR" sz="2800" b="1" dirty="0">
                <a:latin typeface="Arial" panose="020B0604020202020204" pitchFamily="34" charset="0"/>
                <a:cs typeface="Arial" panose="020B0604020202020204" pitchFamily="34" charset="0"/>
              </a:rPr>
              <a:t>) İhbar ve şikayete konu kolluk personel ile ilgili olarak;</a:t>
            </a:r>
            <a:br>
              <a:rPr lang="tr-TR" sz="2800" b="1" dirty="0">
                <a:latin typeface="Arial" panose="020B0604020202020204" pitchFamily="34" charset="0"/>
                <a:cs typeface="Arial" panose="020B0604020202020204" pitchFamily="34" charset="0"/>
              </a:rPr>
            </a:br>
            <a:r>
              <a:rPr lang="tr-TR" sz="2800" dirty="0">
                <a:latin typeface="Arial" panose="020B0604020202020204" pitchFamily="34" charset="0"/>
                <a:cs typeface="Arial" panose="020B0604020202020204" pitchFamily="34" charset="0"/>
              </a:rPr>
              <a:t>1) Adı ve soyadı,</a:t>
            </a:r>
            <a:br>
              <a:rPr lang="tr-TR" sz="2800" dirty="0">
                <a:latin typeface="Arial" panose="020B0604020202020204" pitchFamily="34" charset="0"/>
                <a:cs typeface="Arial" panose="020B0604020202020204" pitchFamily="34" charset="0"/>
              </a:rPr>
            </a:br>
            <a:r>
              <a:rPr lang="tr-TR" sz="2800" dirty="0">
                <a:latin typeface="Arial" panose="020B0604020202020204" pitchFamily="34" charset="0"/>
                <a:cs typeface="Arial" panose="020B0604020202020204" pitchFamily="34" charset="0"/>
              </a:rPr>
              <a:t>2) Olay tarihinde çalıştığı birim,</a:t>
            </a:r>
            <a:br>
              <a:rPr lang="tr-TR" sz="2800" dirty="0">
                <a:latin typeface="Arial" panose="020B0604020202020204" pitchFamily="34" charset="0"/>
                <a:cs typeface="Arial" panose="020B0604020202020204" pitchFamily="34" charset="0"/>
              </a:rPr>
            </a:br>
            <a:r>
              <a:rPr lang="tr-TR" sz="2800" dirty="0">
                <a:latin typeface="Arial" panose="020B0604020202020204" pitchFamily="34" charset="0"/>
                <a:cs typeface="Arial" panose="020B0604020202020204" pitchFamily="34" charset="0"/>
              </a:rPr>
              <a:t>3) Olay tarihindeki yaşı,</a:t>
            </a:r>
            <a:br>
              <a:rPr lang="tr-TR" sz="2800" dirty="0">
                <a:latin typeface="Arial" panose="020B0604020202020204" pitchFamily="34" charset="0"/>
                <a:cs typeface="Arial" panose="020B0604020202020204" pitchFamily="34" charset="0"/>
              </a:rPr>
            </a:br>
            <a:r>
              <a:rPr lang="tr-TR" sz="2800" dirty="0">
                <a:latin typeface="Arial" panose="020B0604020202020204" pitchFamily="34" charset="0"/>
                <a:cs typeface="Arial" panose="020B0604020202020204" pitchFamily="34" charset="0"/>
              </a:rPr>
              <a:t>4) Eğitim durumu,</a:t>
            </a:r>
            <a:br>
              <a:rPr lang="tr-TR" sz="2800" dirty="0">
                <a:latin typeface="Arial" panose="020B0604020202020204" pitchFamily="34" charset="0"/>
                <a:cs typeface="Arial" panose="020B0604020202020204" pitchFamily="34" charset="0"/>
              </a:rPr>
            </a:br>
            <a:r>
              <a:rPr lang="tr-TR" sz="2800" dirty="0">
                <a:latin typeface="Arial" panose="020B0604020202020204" pitchFamily="34" charset="0"/>
                <a:cs typeface="Arial" panose="020B0604020202020204" pitchFamily="34" charset="0"/>
              </a:rPr>
              <a:t>5) Türkiye Cumhuriyeti kimlik numarası,</a:t>
            </a:r>
            <a:br>
              <a:rPr lang="tr-TR" sz="2800" dirty="0">
                <a:latin typeface="Arial" panose="020B0604020202020204" pitchFamily="34" charset="0"/>
                <a:cs typeface="Arial" panose="020B0604020202020204" pitchFamily="34" charset="0"/>
              </a:rPr>
            </a:br>
            <a:r>
              <a:rPr lang="tr-TR" sz="2800" dirty="0">
                <a:latin typeface="Arial" panose="020B0604020202020204" pitchFamily="34" charset="0"/>
                <a:cs typeface="Arial" panose="020B0604020202020204" pitchFamily="34" charset="0"/>
              </a:rPr>
              <a:t>6) Hizmet yılı.</a:t>
            </a:r>
            <a:r>
              <a:rPr lang="tr-TR" sz="2800" dirty="0"/>
              <a:t/>
            </a:r>
            <a:br>
              <a:rPr lang="tr-TR" sz="2800" dirty="0"/>
            </a:br>
            <a:endParaRPr lang="tr-TR" sz="2800" dirty="0"/>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1610874" y="809529"/>
            <a:ext cx="6470618" cy="553998"/>
          </a:xfrm>
          <a:prstGeom prst="rect">
            <a:avLst/>
          </a:prstGeom>
        </p:spPr>
        <p:txBody>
          <a:bodyPr wrap="none">
            <a:spAutoFit/>
          </a:bodyPr>
          <a:lstStyle/>
          <a:p>
            <a:r>
              <a:rPr lang="tr-TR" sz="3000" dirty="0" smtClean="0">
                <a:latin typeface="Arial" panose="020B0604020202020204" pitchFamily="34" charset="0"/>
                <a:cs typeface="Arial" panose="020B0604020202020204" pitchFamily="34" charset="0"/>
              </a:rPr>
              <a:t>KAYIT ALTINA ALINACAK BİLGİLER</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46270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715945" y="1900105"/>
            <a:ext cx="7679453" cy="4842338"/>
          </a:xfrm>
        </p:spPr>
        <p:txBody>
          <a:bodyPr>
            <a:normAutofit fontScale="90000"/>
          </a:bodyPr>
          <a:lstStyle/>
          <a:p>
            <a:pPr algn="l">
              <a:lnSpc>
                <a:spcPct val="150000"/>
              </a:lnSpc>
            </a:pPr>
            <a:r>
              <a:rPr lang="tr-TR" sz="2400" b="1" dirty="0" smtClean="0">
                <a:latin typeface="Arial" panose="020B0604020202020204" pitchFamily="34" charset="0"/>
                <a:cs typeface="Arial" panose="020B0604020202020204" pitchFamily="34" charset="0"/>
              </a:rPr>
              <a:t>c</a:t>
            </a:r>
            <a:r>
              <a:rPr lang="tr-TR" sz="2400" b="1" dirty="0">
                <a:latin typeface="Arial" panose="020B0604020202020204" pitchFamily="34" charset="0"/>
                <a:cs typeface="Arial" panose="020B0604020202020204" pitchFamily="34" charset="0"/>
              </a:rPr>
              <a:t>) İhbar veya şikayete konu olaya ilişkin olarak;</a:t>
            </a:r>
            <a:br>
              <a:rPr lang="tr-TR" sz="2400" b="1"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1) Olayın tarih ve saati,</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2) Olay yeri,</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3) Olayın özeti,</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4) Olaya ilişkin yaralama veya ölüm olup olmadığı,</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5) Olaya ilişkin maddi bir kayıp olup olmadığı,</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6) İsnat edilen suç,</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7) Olay ile ilgili olarak daha önce herhangi bir adli veya idari mercie başvurulup başvurulmadığı.</a:t>
            </a:r>
            <a:r>
              <a:rPr lang="tr-TR" sz="2400" dirty="0"/>
              <a:t/>
            </a:r>
            <a:br>
              <a:rPr lang="tr-TR" sz="2400" dirty="0"/>
            </a:br>
            <a:endParaRPr lang="tr-TR" sz="2400" dirty="0"/>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1970407" y="1207107"/>
            <a:ext cx="6470618" cy="553998"/>
          </a:xfrm>
          <a:prstGeom prst="rect">
            <a:avLst/>
          </a:prstGeom>
        </p:spPr>
        <p:txBody>
          <a:bodyPr wrap="none">
            <a:spAutoFit/>
          </a:bodyPr>
          <a:lstStyle/>
          <a:p>
            <a:r>
              <a:rPr lang="tr-TR" sz="3000" dirty="0" smtClean="0">
                <a:latin typeface="Arial" panose="020B0604020202020204" pitchFamily="34" charset="0"/>
                <a:cs typeface="Arial" panose="020B0604020202020204" pitchFamily="34" charset="0"/>
              </a:rPr>
              <a:t>KAYIT ALTINA ALINACAK BİLGİLER</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97226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65798" y="1628799"/>
            <a:ext cx="8696849" cy="4942823"/>
          </a:xfrm>
        </p:spPr>
        <p:txBody>
          <a:bodyPr>
            <a:noAutofit/>
          </a:bodyPr>
          <a:lstStyle/>
          <a:p>
            <a:pPr algn="l">
              <a:lnSpc>
                <a:spcPct val="150000"/>
              </a:lnSpc>
            </a:pPr>
            <a:r>
              <a:rPr lang="tr-TR" sz="2800" b="1" dirty="0"/>
              <a:t/>
            </a:r>
            <a:br>
              <a:rPr lang="tr-TR" sz="2800" b="1" dirty="0"/>
            </a:br>
            <a:r>
              <a:rPr lang="tr-TR" sz="2000" b="1" dirty="0">
                <a:latin typeface="Arial" panose="020B0604020202020204" pitchFamily="34" charset="0"/>
                <a:cs typeface="Arial" panose="020B0604020202020204" pitchFamily="34" charset="0"/>
              </a:rPr>
              <a:t>ç) Olay hakkında yürütülen işlemlerin safahatına ilişkin olarak;</a:t>
            </a:r>
            <a:br>
              <a:rPr lang="tr-TR" sz="2000" b="1"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1) Araştırmaya ilişkin işleme konulmama kararı özeti, var ise bu kararla ilgili idari yargı karan özeti.</a:t>
            </a:r>
            <a:br>
              <a:rPr lang="tr-TR" sz="2000"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2) Disiplin soruşturması karan özeti, var ise bu kararla ilgili idari yargı kararı özeti,</a:t>
            </a:r>
            <a:br>
              <a:rPr lang="tr-TR" sz="2000"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3) Ön inceleme sonucunda verilen karar özeti, var ise bu kararla ilgili idari yargı kararı özeti,</a:t>
            </a:r>
            <a:br>
              <a:rPr lang="tr-TR" sz="2000"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4) Ceza soruşturması ve kovuşturmasına ilişkin karar özetleri,</a:t>
            </a:r>
            <a:br>
              <a:rPr lang="tr-TR" sz="2000"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5) Var ise tazmin, görevden uzaklaştırma, görev yeri değişikliği ve benzeri diğer idari işlemlerin özeti ve var ise bunlara ilişkin idari ve adli yargı kararının özeti ile bu nedenle yapılan işlemin özeti</a:t>
            </a:r>
            <a:r>
              <a:rPr lang="tr-TR" sz="2000" dirty="0" smtClean="0">
                <a:latin typeface="Arial" panose="020B0604020202020204" pitchFamily="34" charset="0"/>
                <a:cs typeface="Arial" panose="020B0604020202020204" pitchFamily="34" charset="0"/>
              </a:rPr>
              <a:t>.</a:t>
            </a:r>
            <a:endParaRPr lang="tr-TR" sz="2000" dirty="0">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994285" y="518894"/>
            <a:ext cx="6350081" cy="1077218"/>
          </a:xfrm>
          <a:prstGeom prst="rect">
            <a:avLst/>
          </a:prstGeom>
        </p:spPr>
        <p:txBody>
          <a:bodyPr wrap="square">
            <a:spAutoFit/>
          </a:bodyPr>
          <a:lstStyle/>
          <a:p>
            <a:pPr algn="ctr"/>
            <a:r>
              <a:rPr lang="tr-TR" sz="3200" b="1" dirty="0" smtClean="0">
                <a:latin typeface="Arial" panose="020B0604020202020204" pitchFamily="34" charset="0"/>
                <a:cs typeface="Arial" panose="020B0604020202020204" pitchFamily="34" charset="0"/>
              </a:rPr>
              <a:t>KAYIT ALTINA ALINACAK BİLGİLER</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7448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3888" y="580104"/>
            <a:ext cx="7886700" cy="766916"/>
          </a:xfrm>
        </p:spPr>
        <p:txBody>
          <a:bodyPr>
            <a:normAutofit/>
          </a:bodyPr>
          <a:lstStyle/>
          <a:p>
            <a:pPr algn="ctr"/>
            <a:r>
              <a:rPr lang="tr-TR" sz="3600" b="1" dirty="0" smtClean="0">
                <a:latin typeface="+mn-lt"/>
              </a:rPr>
              <a:t>ANAYASAL HÜKÜMLER</a:t>
            </a:r>
            <a:endParaRPr lang="tr-TR" sz="3600" b="1" dirty="0">
              <a:latin typeface="+mn-lt"/>
            </a:endParaRPr>
          </a:p>
        </p:txBody>
      </p:sp>
      <p:sp>
        <p:nvSpPr>
          <p:cNvPr id="3" name="Metin Yer Tutucusu 2"/>
          <p:cNvSpPr>
            <a:spLocks noGrp="1"/>
          </p:cNvSpPr>
          <p:nvPr>
            <p:ph type="body" idx="1"/>
          </p:nvPr>
        </p:nvSpPr>
        <p:spPr>
          <a:xfrm>
            <a:off x="623888" y="1433310"/>
            <a:ext cx="7886700" cy="4967491"/>
          </a:xfrm>
        </p:spPr>
        <p:txBody>
          <a:bodyPr>
            <a:normAutofit fontScale="92500" lnSpcReduction="20000"/>
          </a:bodyPr>
          <a:lstStyle/>
          <a:p>
            <a:r>
              <a:rPr lang="tr-TR" b="1" i="1" dirty="0">
                <a:solidFill>
                  <a:schemeClr val="tx1"/>
                </a:solidFill>
              </a:rPr>
              <a:t>2. Görev ve sorumlulukları, disiplin kovuşturulmasında güvence</a:t>
            </a:r>
            <a:endParaRPr lang="tr-TR" b="1" dirty="0">
              <a:solidFill>
                <a:schemeClr val="tx1"/>
              </a:solidFill>
            </a:endParaRPr>
          </a:p>
          <a:p>
            <a:r>
              <a:rPr lang="tr-TR" b="1" dirty="0">
                <a:solidFill>
                  <a:schemeClr val="tx1"/>
                </a:solidFill>
              </a:rPr>
              <a:t>Madde 129 – </a:t>
            </a:r>
            <a:r>
              <a:rPr lang="tr-TR" dirty="0">
                <a:solidFill>
                  <a:schemeClr val="tx1"/>
                </a:solidFill>
              </a:rPr>
              <a:t>Memurlar ve diğer kamu görevlileri Anayasa ve kanunlara sadık kalarak faaliyette bulunmakla yükümlüdürler.</a:t>
            </a:r>
          </a:p>
          <a:p>
            <a:r>
              <a:rPr lang="tr-TR" dirty="0">
                <a:solidFill>
                  <a:schemeClr val="tx1"/>
                </a:solidFill>
              </a:rPr>
              <a:t>Memurlar ve diğer kamu görevlileri ile kamu kurumu niteliğindeki meslek kuruluşları ve bunların üst kuruluşları mensuplarına savunma hakkı tanınmadıkça disiplin cezası verilemez. </a:t>
            </a:r>
          </a:p>
          <a:p>
            <a:r>
              <a:rPr lang="tr-TR" b="1" dirty="0">
                <a:solidFill>
                  <a:schemeClr val="tx1"/>
                </a:solidFill>
              </a:rPr>
              <a:t>(Değişik üçüncü fıkra: 7/5/2010-5982/13 </a:t>
            </a:r>
            <a:r>
              <a:rPr lang="tr-TR" b="1" dirty="0" err="1">
                <a:solidFill>
                  <a:schemeClr val="tx1"/>
                </a:solidFill>
              </a:rPr>
              <a:t>md.</a:t>
            </a:r>
            <a:r>
              <a:rPr lang="tr-TR" b="1" dirty="0">
                <a:solidFill>
                  <a:schemeClr val="tx1"/>
                </a:solidFill>
              </a:rPr>
              <a:t>) </a:t>
            </a:r>
            <a:r>
              <a:rPr lang="tr-TR" dirty="0">
                <a:solidFill>
                  <a:schemeClr val="tx1"/>
                </a:solidFill>
              </a:rPr>
              <a:t>Disiplin kararları yargı denetimi dışında bırakılamaz.</a:t>
            </a:r>
          </a:p>
          <a:p>
            <a:r>
              <a:rPr lang="tr-TR" dirty="0">
                <a:solidFill>
                  <a:schemeClr val="tx1"/>
                </a:solidFill>
              </a:rPr>
              <a:t>Silahlı Kuvvetler mensupları ile hakimler ve savcılar hakkındaki hükümler saklıdır. </a:t>
            </a:r>
          </a:p>
          <a:p>
            <a:r>
              <a:rPr lang="tr-TR" dirty="0">
                <a:solidFill>
                  <a:schemeClr val="tx1"/>
                </a:solidFill>
              </a:rPr>
              <a:t>Memurlar ve diğer kamu görevlilerinin yetkilerini kullanırken işledikleri kusurlardan doğan tazminat davaları, kendilerine rücu edilmek kaydıyla ve kanunun gösterdiği şekil ve şartlara uygun olarak, ancak idare aleyhine açılabilir. </a:t>
            </a:r>
          </a:p>
          <a:p>
            <a:r>
              <a:rPr lang="tr-TR" dirty="0">
                <a:solidFill>
                  <a:schemeClr val="tx1"/>
                </a:solidFill>
              </a:rPr>
              <a:t>Memurlar ve diğer kamu görevlileri hakkında işledikleri iddia edilen suçlardan ötürü ceza kovuşturması açılması, kanunla belirlenen istisnalar dışında, kanunun gösterdiği idari merciin iznine bağlıdır.</a:t>
            </a:r>
          </a:p>
          <a:p>
            <a:endParaRPr lang="tr-TR" dirty="0"/>
          </a:p>
          <a:p>
            <a:endParaRPr lang="tr-TR" dirty="0"/>
          </a:p>
        </p:txBody>
      </p:sp>
    </p:spTree>
    <p:extLst>
      <p:ext uri="{BB962C8B-B14F-4D97-AF65-F5344CB8AC3E}">
        <p14:creationId xmlns:p14="http://schemas.microsoft.com/office/powerpoint/2010/main" val="189459413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202400" y="1507254"/>
            <a:ext cx="5238582" cy="4863403"/>
          </a:xfrm>
        </p:spPr>
        <p:txBody>
          <a:bodyPr>
            <a:noAutofit/>
          </a:bodyPr>
          <a:lstStyle/>
          <a:p>
            <a:pPr algn="l">
              <a:lnSpc>
                <a:spcPct val="150000"/>
              </a:lnSpc>
            </a:pPr>
            <a:r>
              <a:rPr lang="tr-TR" sz="2400" b="1" dirty="0" smtClean="0">
                <a:latin typeface="Arial" panose="020B0604020202020204" pitchFamily="34" charset="0"/>
                <a:cs typeface="Arial" panose="020B0604020202020204" pitchFamily="34" charset="0"/>
              </a:rPr>
              <a:t>İsteğine bağlı olarak, başvuru sahibine ait aşağıdaki veriler merkezi kayıt sistemine kaydedilir:</a:t>
            </a:r>
            <a:br>
              <a:rPr lang="tr-TR" sz="2400" b="1" dirty="0" smtClean="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a) Meslek,</a:t>
            </a:r>
            <a:br>
              <a:rPr lang="tr-TR" sz="2400" dirty="0" smtClean="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b) Elektronik posta adresi,</a:t>
            </a:r>
            <a:br>
              <a:rPr lang="tr-TR" sz="2400" dirty="0" smtClean="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c) Diğer iletişim bilgileri, </a:t>
            </a:r>
            <a:br>
              <a:rPr lang="tr-TR" sz="2400" dirty="0" smtClean="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ç) Öğrenim durumu,</a:t>
            </a:r>
            <a:br>
              <a:rPr lang="tr-TR" sz="2400" dirty="0" smtClean="0">
                <a:latin typeface="Arial" panose="020B0604020202020204" pitchFamily="34" charset="0"/>
                <a:cs typeface="Arial" panose="020B0604020202020204" pitchFamily="34" charset="0"/>
              </a:rPr>
            </a:br>
            <a:r>
              <a:rPr lang="tr-TR" sz="2400" dirty="0" smtClean="0">
                <a:latin typeface="Arial" panose="020B0604020202020204" pitchFamily="34" charset="0"/>
                <a:cs typeface="Arial" panose="020B0604020202020204" pitchFamily="34" charset="0"/>
              </a:rPr>
              <a:t>d) Diğer kişisel veriler.</a:t>
            </a:r>
            <a:br>
              <a:rPr lang="tr-TR" sz="2400" dirty="0" smtClean="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994285" y="518894"/>
            <a:ext cx="6350081" cy="1077218"/>
          </a:xfrm>
          <a:prstGeom prst="rect">
            <a:avLst/>
          </a:prstGeom>
        </p:spPr>
        <p:txBody>
          <a:bodyPr wrap="square">
            <a:spAutoFit/>
          </a:bodyPr>
          <a:lstStyle/>
          <a:p>
            <a:pPr algn="ctr"/>
            <a:r>
              <a:rPr lang="tr-TR" sz="3200" b="1" dirty="0" smtClean="0">
                <a:latin typeface="Arial" panose="020B0604020202020204" pitchFamily="34" charset="0"/>
                <a:cs typeface="Arial" panose="020B0604020202020204" pitchFamily="34" charset="0"/>
              </a:rPr>
              <a:t>KAYIT ALTINA ALINACAK BİLGİLER</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1769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655655" y="1446962"/>
            <a:ext cx="7777424" cy="4220308"/>
          </a:xfrm>
        </p:spPr>
        <p:txBody>
          <a:bodyPr>
            <a:normAutofit fontScale="90000"/>
          </a:bodyPr>
          <a:lstStyle/>
          <a:p>
            <a:pPr algn="l">
              <a:lnSpc>
                <a:spcPct val="150000"/>
              </a:lnSpc>
            </a:pPr>
            <a:r>
              <a:rPr lang="tr-TR" sz="2700" dirty="0" smtClean="0">
                <a:latin typeface="Arial" panose="020B0604020202020204" pitchFamily="34" charset="0"/>
                <a:cs typeface="Arial" panose="020B0604020202020204" pitchFamily="34" charset="0"/>
              </a:rPr>
              <a:t>1) </a:t>
            </a:r>
            <a:r>
              <a:rPr lang="tr-TR" sz="2700" dirty="0">
                <a:latin typeface="Arial" panose="020B0604020202020204" pitchFamily="34" charset="0"/>
                <a:cs typeface="Arial" panose="020B0604020202020204" pitchFamily="34" charset="0"/>
              </a:rPr>
              <a:t>Merkezi kayıt sisteminin teknik altyapısının işleyişinden Bakanlığın Bilgi İşlem Dairesi Başkanlığı, idari işleyişinden ise Kurul Başkanlığı sorumludur,</a:t>
            </a:r>
            <a:br>
              <a:rPr lang="tr-TR" sz="2700" dirty="0">
                <a:latin typeface="Arial" panose="020B0604020202020204" pitchFamily="34" charset="0"/>
                <a:cs typeface="Arial" panose="020B0604020202020204" pitchFamily="34" charset="0"/>
              </a:rPr>
            </a:br>
            <a:r>
              <a:rPr lang="tr-TR" sz="2700" dirty="0">
                <a:latin typeface="Arial" panose="020B0604020202020204" pitchFamily="34" charset="0"/>
                <a:cs typeface="Arial" panose="020B0604020202020204" pitchFamily="34" charset="0"/>
              </a:rPr>
              <a:t>(2) Merkezi kayıt sistemine ilişkin iş ve işlemler; Bakanlık düzeyinde Komisyon sekretaryası, </a:t>
            </a:r>
            <a:r>
              <a:rPr lang="tr-TR" sz="2700" b="1" dirty="0">
                <a:latin typeface="Arial" panose="020B0604020202020204" pitchFamily="34" charset="0"/>
                <a:cs typeface="Arial" panose="020B0604020202020204" pitchFamily="34" charset="0"/>
              </a:rPr>
              <a:t>valiliklerde il idare kurulu müdürlükleri, kaymakamlıklarda ilçe yazı işleri müdürlükleri, bağlı kuruluşların merkez teşkilatlarında ise personel işlerinden sorumlu birimler </a:t>
            </a:r>
            <a:r>
              <a:rPr lang="tr-TR" sz="2700" dirty="0">
                <a:latin typeface="Arial" panose="020B0604020202020204" pitchFamily="34" charset="0"/>
                <a:cs typeface="Arial" panose="020B0604020202020204" pitchFamily="34" charset="0"/>
              </a:rPr>
              <a:t>tarafından yürütülür</a:t>
            </a:r>
            <a:r>
              <a:rPr lang="tr-TR" sz="2700" dirty="0" smtClean="0">
                <a:latin typeface="Arial" panose="020B0604020202020204" pitchFamily="34" charset="0"/>
                <a:cs typeface="Arial" panose="020B0604020202020204" pitchFamily="34" charset="0"/>
              </a:rPr>
              <a:t>.</a:t>
            </a:r>
            <a:endParaRPr lang="tr-TR" sz="2700" dirty="0">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994285" y="295538"/>
            <a:ext cx="6350081" cy="584775"/>
          </a:xfrm>
          <a:prstGeom prst="rect">
            <a:avLst/>
          </a:prstGeom>
        </p:spPr>
        <p:txBody>
          <a:bodyPr wrap="square">
            <a:spAutoFit/>
          </a:bodyPr>
          <a:lstStyle/>
          <a:p>
            <a:pPr algn="ctr"/>
            <a:r>
              <a:rPr lang="tr-TR" sz="3200" b="1" dirty="0"/>
              <a:t>SORUMLULUK</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41066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926961" y="1628800"/>
            <a:ext cx="6880609" cy="3505908"/>
          </a:xfrm>
        </p:spPr>
        <p:txBody>
          <a:bodyPr>
            <a:normAutofit fontScale="90000"/>
          </a:bodyPr>
          <a:lstStyle/>
          <a:p>
            <a:pPr algn="l">
              <a:lnSpc>
                <a:spcPct val="150000"/>
              </a:lnSpc>
            </a:pPr>
            <a:r>
              <a:rPr lang="tr-TR" sz="3600" dirty="0"/>
              <a:t/>
            </a:r>
            <a:br>
              <a:rPr lang="tr-TR" sz="3600" dirty="0"/>
            </a:br>
            <a:r>
              <a:rPr lang="tr-TR" sz="2400" dirty="0">
                <a:latin typeface="+mn-lt"/>
              </a:rPr>
              <a:t>(3) Merkezi kayıt sisteminin mevzuata uygun olarak yürütülmesinden illerde vali, ilçelerde kaymakam, bağlı kuruluşlarda ise kuruluşun en üst amiri sorumludur.</a:t>
            </a:r>
            <a:br>
              <a:rPr lang="tr-TR" sz="2400" dirty="0">
                <a:latin typeface="+mn-lt"/>
              </a:rPr>
            </a:br>
            <a:r>
              <a:rPr lang="tr-TR" sz="2400" dirty="0">
                <a:latin typeface="+mn-lt"/>
              </a:rPr>
              <a:t>(4) Merkezi kayıt sisteminde kayıt altına alınmadığı anlaşılan ihbar, şikayet ve benzeri durumun tespiti halinde, </a:t>
            </a:r>
            <a:r>
              <a:rPr lang="tr-TR" sz="2400" b="1" dirty="0">
                <a:latin typeface="+mn-lt"/>
              </a:rPr>
              <a:t>sorumlular hakkında gerekli yasal işlemler </a:t>
            </a:r>
            <a:r>
              <a:rPr lang="tr-TR" sz="2400" dirty="0">
                <a:latin typeface="+mn-lt"/>
              </a:rPr>
              <a:t>ivedilikle yerine getirilir.</a:t>
            </a:r>
            <a:br>
              <a:rPr lang="tr-TR" sz="2400" dirty="0">
                <a:latin typeface="+mn-lt"/>
              </a:rPr>
            </a:br>
            <a:endParaRPr lang="tr-TR" sz="2400" dirty="0">
              <a:latin typeface="+mn-lt"/>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994285" y="518894"/>
            <a:ext cx="6350081" cy="584775"/>
          </a:xfrm>
          <a:prstGeom prst="rect">
            <a:avLst/>
          </a:prstGeom>
        </p:spPr>
        <p:txBody>
          <a:bodyPr wrap="square">
            <a:spAutoFit/>
          </a:bodyPr>
          <a:lstStyle/>
          <a:p>
            <a:pPr algn="ctr"/>
            <a:r>
              <a:rPr lang="tr-TR" sz="3200" b="1" dirty="0"/>
              <a:t>SORUMLULUK</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36910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565219" y="1628799"/>
            <a:ext cx="7121770" cy="3676732"/>
          </a:xfrm>
        </p:spPr>
        <p:txBody>
          <a:bodyPr>
            <a:normAutofit fontScale="90000"/>
          </a:bodyPr>
          <a:lstStyle/>
          <a:p>
            <a:pPr algn="l">
              <a:lnSpc>
                <a:spcPct val="150000"/>
              </a:lnSpc>
            </a:pPr>
            <a:r>
              <a:rPr lang="tr-TR" sz="2700" b="1" dirty="0" smtClean="0">
                <a:latin typeface="Arial" panose="020B0604020202020204" pitchFamily="34" charset="0"/>
                <a:cs typeface="Arial" panose="020B0604020202020204" pitchFamily="34" charset="0"/>
              </a:rPr>
              <a:t>İhbar </a:t>
            </a:r>
            <a:r>
              <a:rPr lang="tr-TR" sz="2700" b="1" dirty="0">
                <a:latin typeface="Arial" panose="020B0604020202020204" pitchFamily="34" charset="0"/>
                <a:cs typeface="Arial" panose="020B0604020202020204" pitchFamily="34" charset="0"/>
              </a:rPr>
              <a:t>ve şikayetler</a:t>
            </a:r>
            <a:r>
              <a:rPr lang="tr-TR" sz="2700" dirty="0">
                <a:latin typeface="Arial" panose="020B0604020202020204" pitchFamily="34" charset="0"/>
                <a:cs typeface="Arial" panose="020B0604020202020204" pitchFamily="34" charset="0"/>
              </a:rPr>
              <a:t>;</a:t>
            </a:r>
            <a:br>
              <a:rPr lang="tr-TR" sz="2700" dirty="0">
                <a:latin typeface="Arial" panose="020B0604020202020204" pitchFamily="34" charset="0"/>
                <a:cs typeface="Arial" panose="020B0604020202020204" pitchFamily="34" charset="0"/>
              </a:rPr>
            </a:br>
            <a:r>
              <a:rPr lang="tr-TR" sz="2700" dirty="0">
                <a:latin typeface="Arial" panose="020B0604020202020204" pitchFamily="34" charset="0"/>
                <a:cs typeface="Arial" panose="020B0604020202020204" pitchFamily="34" charset="0"/>
              </a:rPr>
              <a:t> -MİA, Bağlı Kuruluş veya Komisyona geldiğinde yetkili birimler tarafından kayıt edilir ve sistemden bir kayıt numarası verilir.</a:t>
            </a:r>
            <a:br>
              <a:rPr lang="tr-TR" sz="2700" dirty="0">
                <a:latin typeface="Arial" panose="020B0604020202020204" pitchFamily="34" charset="0"/>
                <a:cs typeface="Arial" panose="020B0604020202020204" pitchFamily="34" charset="0"/>
              </a:rPr>
            </a:br>
            <a:r>
              <a:rPr lang="tr-TR" sz="2700" dirty="0">
                <a:latin typeface="Arial" panose="020B0604020202020204" pitchFamily="34" charset="0"/>
                <a:cs typeface="Arial" panose="020B0604020202020204" pitchFamily="34" charset="0"/>
              </a:rPr>
              <a:t>- Yetkili olmayan MİA veya diğer idari mercilere yapıldığında iki iş günü içinde mahalli MİA veya bağlı kuruluşların personel birimlerine varsa ekleri ile gönderilir ve sisteme kayıt edilir.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994285" y="518894"/>
            <a:ext cx="6350081" cy="584775"/>
          </a:xfrm>
          <a:prstGeom prst="rect">
            <a:avLst/>
          </a:prstGeom>
        </p:spPr>
        <p:txBody>
          <a:bodyPr wrap="square">
            <a:spAutoFit/>
          </a:bodyPr>
          <a:lstStyle/>
          <a:p>
            <a:pPr algn="ctr"/>
            <a:r>
              <a:rPr lang="tr-TR" sz="3200" b="1" dirty="0" smtClean="0"/>
              <a:t>MERKEZİ KAYIT SİSTEMİNİN İŞLEYİŞİ</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54473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869759" y="1959428"/>
            <a:ext cx="6945347" cy="4391130"/>
          </a:xfrm>
        </p:spPr>
        <p:txBody>
          <a:bodyPr>
            <a:noAutofit/>
          </a:bodyPr>
          <a:lstStyle/>
          <a:p>
            <a:pPr algn="l">
              <a:lnSpc>
                <a:spcPct val="150000"/>
              </a:lnSpc>
            </a:pPr>
            <a:r>
              <a:rPr lang="tr-TR" sz="2400" b="1" dirty="0"/>
              <a:t/>
            </a:r>
            <a:br>
              <a:rPr lang="tr-TR" sz="2400" b="1" dirty="0"/>
            </a:br>
            <a:r>
              <a:rPr lang="tr-TR" sz="1800" dirty="0">
                <a:latin typeface="Arial" panose="020B0604020202020204" pitchFamily="34" charset="0"/>
                <a:cs typeface="Arial" panose="020B0604020202020204" pitchFamily="34" charset="0"/>
              </a:rPr>
              <a:t>Kolluk personeli hakkında Cumhurbaşkanlığı İletişim Merkezi (CİMER) ile diğer kurumsal başvuru kanallarına yapılan ihbar ve şikayetler de </a:t>
            </a:r>
            <a:r>
              <a:rPr lang="tr-TR" sz="1800" dirty="0" smtClean="0">
                <a:latin typeface="Arial" panose="020B0604020202020204" pitchFamily="34" charset="0"/>
                <a:cs typeface="Arial" panose="020B0604020202020204" pitchFamily="34" charset="0"/>
              </a:rPr>
              <a:t>bu Yönetmelikte düzenlenen usul ve esaslar </a:t>
            </a:r>
            <a:r>
              <a:rPr lang="tr-TR" sz="1800" dirty="0">
                <a:latin typeface="Arial" panose="020B0604020202020204" pitchFamily="34" charset="0"/>
                <a:cs typeface="Arial" panose="020B0604020202020204" pitchFamily="34" charset="0"/>
              </a:rPr>
              <a:t>dairesinde merkezi kayıt sistemine kaydedilir</a:t>
            </a:r>
            <a:r>
              <a:rPr lang="tr-TR" sz="1800" dirty="0" smtClean="0">
                <a:latin typeface="Arial" panose="020B0604020202020204" pitchFamily="34" charset="0"/>
                <a:cs typeface="Arial" panose="020B0604020202020204" pitchFamily="34" charset="0"/>
              </a:rPr>
              <a:t>.</a:t>
            </a:r>
            <a:r>
              <a:rPr lang="tr-TR" sz="1800" dirty="0">
                <a:latin typeface="Arial" panose="020B0604020202020204" pitchFamily="34" charset="0"/>
                <a:cs typeface="Arial" panose="020B0604020202020204" pitchFamily="34" charset="0"/>
              </a:rPr>
              <a:t/>
            </a:r>
            <a:br>
              <a:rPr lang="tr-TR" sz="1800" dirty="0">
                <a:latin typeface="Arial" panose="020B0604020202020204" pitchFamily="34" charset="0"/>
                <a:cs typeface="Arial" panose="020B0604020202020204" pitchFamily="34" charset="0"/>
              </a:rPr>
            </a:br>
            <a:r>
              <a:rPr lang="tr-TR" sz="1800" dirty="0">
                <a:latin typeface="Arial" panose="020B0604020202020204" pitchFamily="34" charset="0"/>
                <a:cs typeface="Arial" panose="020B0604020202020204" pitchFamily="34" charset="0"/>
              </a:rPr>
              <a:t>Kanun kapsamında, Cumhuriyet savcıları tarafından kolluk görevlilerinin görevlerinden doğan veya görevleri sırasında işledikleri suçlar ile kişisel suçları sebebiyle başlatılan soruşturmalarla ilgili olarak, </a:t>
            </a:r>
            <a:r>
              <a:rPr lang="tr-TR" sz="1800" dirty="0" smtClean="0">
                <a:latin typeface="Arial" panose="020B0604020202020204" pitchFamily="34" charset="0"/>
                <a:cs typeface="Arial" panose="020B0604020202020204" pitchFamily="34" charset="0"/>
              </a:rPr>
              <a:t>personelin </a:t>
            </a:r>
            <a:r>
              <a:rPr lang="tr-TR" sz="1800" dirty="0">
                <a:latin typeface="Arial" panose="020B0604020202020204" pitchFamily="34" charset="0"/>
                <a:cs typeface="Arial" panose="020B0604020202020204" pitchFamily="34" charset="0"/>
              </a:rPr>
              <a:t>ilgisine göre, Bakanlığa, valiliğe veya kaymakamlığa yapmış oldukları bildirimler, yetkili idari merciler tarafından merkezi kayıt sistemine kaydedilir.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994285" y="518894"/>
            <a:ext cx="6350081" cy="584775"/>
          </a:xfrm>
          <a:prstGeom prst="rect">
            <a:avLst/>
          </a:prstGeom>
        </p:spPr>
        <p:txBody>
          <a:bodyPr wrap="square">
            <a:spAutoFit/>
          </a:bodyPr>
          <a:lstStyle/>
          <a:p>
            <a:pPr algn="ctr"/>
            <a:r>
              <a:rPr lang="tr-TR" sz="3200" b="1" dirty="0" smtClean="0"/>
              <a:t>MERKEZİ KAYIT SİSTEMİNİN İŞLEYİŞİ</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90966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361741" y="1628799"/>
            <a:ext cx="8553659" cy="5143790"/>
          </a:xfrm>
        </p:spPr>
        <p:txBody>
          <a:bodyPr>
            <a:noAutofit/>
          </a:bodyPr>
          <a:lstStyle/>
          <a:p>
            <a:pPr algn="just">
              <a:lnSpc>
                <a:spcPct val="150000"/>
              </a:lnSpc>
            </a:pPr>
            <a:r>
              <a:rPr lang="tr-TR" sz="2400" b="1" dirty="0"/>
              <a:t/>
            </a:r>
            <a:br>
              <a:rPr lang="tr-TR" sz="2400" b="1" dirty="0"/>
            </a:br>
            <a:r>
              <a:rPr lang="tr-TR" sz="1800" dirty="0">
                <a:latin typeface="Arial" panose="020B0604020202020204" pitchFamily="34" charset="0"/>
                <a:cs typeface="Arial" panose="020B0604020202020204" pitchFamily="34" charset="0"/>
              </a:rPr>
              <a:t>Merkezi kayıt numarası, mülki idare amirliklerine, bağlı kuruluşlara veya Komisyon sekretaryasına elden yapılan başvurularda, başvuruyu kabul eden görevlinin adı, soyadı ve unvanı ile başvurunun yapıldığı tarih ve saati de gösteren alındı belgesi ile başvuru sahibine bildirilir. Telefon, posta veya elektronik posta yolu ile ihbar ve şikayetlerin yetkili olmayan mülki idare amirlikleri ile diğer idari mercilere yapılması dolayısıyla bu birimler tarafından gönderilen başvurulara ilişkin olarak ise, merkezi kayıt numarası; telefonla yapılanlarda tutanağın düzenlendiği, posta veya elektronik posta yolu ile yapılanlarda ise başvurunun idareye intikal ettiği tarihten itibaren en geç üç iş günü içerisinde başvuru sahibinin belirtmiş olduğu tebligat adresine, elektronik posta yolu yapılan başvurularda, aksine bir adres belirtilmemiş ise gelen elektronik posta adresine gönderilir.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994285" y="518894"/>
            <a:ext cx="6350081" cy="1077218"/>
          </a:xfrm>
          <a:prstGeom prst="rect">
            <a:avLst/>
          </a:prstGeom>
        </p:spPr>
        <p:txBody>
          <a:bodyPr wrap="square">
            <a:spAutoFit/>
          </a:bodyPr>
          <a:lstStyle/>
          <a:p>
            <a:pPr algn="ctr"/>
            <a:r>
              <a:rPr lang="tr-TR" sz="3200" b="1" dirty="0" smtClean="0"/>
              <a:t>MERKEZİ KAYIT NUMARASININ BİLDİRİMİ</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3861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480324" y="2461314"/>
            <a:ext cx="7378002" cy="3787262"/>
          </a:xfrm>
        </p:spPr>
        <p:txBody>
          <a:bodyPr>
            <a:normAutofit fontScale="90000"/>
          </a:bodyPr>
          <a:lstStyle/>
          <a:p>
            <a:pPr algn="l">
              <a:lnSpc>
                <a:spcPct val="150000"/>
              </a:lnSpc>
            </a:pPr>
            <a:r>
              <a:rPr lang="tr-TR" sz="3600" b="1" dirty="0"/>
              <a:t/>
            </a:r>
            <a:br>
              <a:rPr lang="tr-TR" sz="3600" b="1" dirty="0"/>
            </a:br>
            <a:r>
              <a:rPr lang="tr-TR" sz="2700" dirty="0">
                <a:latin typeface="Arial" panose="020B0604020202020204" pitchFamily="34" charset="0"/>
                <a:cs typeface="Arial" panose="020B0604020202020204" pitchFamily="34" charset="0"/>
              </a:rPr>
              <a:t>Komisyon tarafından belirlenen esaslar dahilinde merkezde Kurul Başkanı, bağlı kuruluşların merkez teşkilatında bağlı kuruluşların en üst amiri, illerde vali, ilçelerde kaymakam tarafından merkezi kayıt sistemine kayıt iş ve işlemlerinden sorumlu personel belirlenerek yetkilendirilir. Yetkilendirilmemiş personelin merkezi kayıt sistemine giriş veya veri kaydı yapması yasaktır.</a:t>
            </a:r>
            <a:br>
              <a:rPr lang="tr-TR" sz="2700" dirty="0">
                <a:latin typeface="Arial" panose="020B0604020202020204" pitchFamily="34" charset="0"/>
                <a:cs typeface="Arial" panose="020B0604020202020204" pitchFamily="34" charset="0"/>
              </a:rPr>
            </a:br>
            <a:r>
              <a:rPr lang="tr-TR" sz="2700" dirty="0">
                <a:latin typeface="Arial" panose="020B0604020202020204" pitchFamily="34" charset="0"/>
                <a:cs typeface="Arial" panose="020B0604020202020204" pitchFamily="34" charset="0"/>
              </a:rPr>
              <a:t>Elektronik ortamda havale zorunludur.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994285" y="240433"/>
            <a:ext cx="6350081" cy="584775"/>
          </a:xfrm>
          <a:prstGeom prst="rect">
            <a:avLst/>
          </a:prstGeom>
        </p:spPr>
        <p:txBody>
          <a:bodyPr wrap="square">
            <a:spAutoFit/>
          </a:bodyPr>
          <a:lstStyle/>
          <a:p>
            <a:pPr algn="ctr"/>
            <a:r>
              <a:rPr lang="tr-TR" sz="3200" b="1" dirty="0"/>
              <a:t>YETKİLENDİRME</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29214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399423" y="1868994"/>
            <a:ext cx="8244671" cy="4662435"/>
          </a:xfrm>
        </p:spPr>
        <p:txBody>
          <a:bodyPr>
            <a:noAutofit/>
          </a:bodyPr>
          <a:lstStyle/>
          <a:p>
            <a:pPr algn="l">
              <a:lnSpc>
                <a:spcPct val="150000"/>
              </a:lnSpc>
            </a:pPr>
            <a:r>
              <a:rPr lang="tr-TR" sz="2800" b="1" dirty="0"/>
              <a:t/>
            </a:r>
            <a:br>
              <a:rPr lang="tr-TR" sz="2800" b="1" dirty="0"/>
            </a:br>
            <a:r>
              <a:rPr lang="tr-TR" sz="2000" b="1" dirty="0">
                <a:latin typeface="Arial" panose="020B0604020202020204" pitchFamily="34" charset="0"/>
                <a:cs typeface="Arial" panose="020B0604020202020204" pitchFamily="34" charset="0"/>
              </a:rPr>
              <a:t>Görev ve hizmeti ile sınırlı olmak kaydıyla aşağıda belirtilenler merkezi kayıt sisteminde sorgulama yapma yetkisine sahiptir:</a:t>
            </a:r>
            <a:br>
              <a:rPr lang="tr-TR" sz="2000" b="1"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a) Komisyon Başkanı.</a:t>
            </a:r>
            <a:br>
              <a:rPr lang="tr-TR" sz="2000"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b) Kurul Başkanı.</a:t>
            </a:r>
            <a:br>
              <a:rPr lang="tr-TR" sz="2000"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c) Kurul Başkan Yardımcısı.</a:t>
            </a:r>
            <a:br>
              <a:rPr lang="tr-TR" sz="2000"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ç) Bağlı kuruluşların merkez teşkilatında personel işlerinden sorumlu birim amiri.</a:t>
            </a:r>
            <a:br>
              <a:rPr lang="tr-TR" sz="2000"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d) İllerde vali, görevlendireceği vali yardımcısı.</a:t>
            </a:r>
            <a:br>
              <a:rPr lang="tr-TR" sz="2000"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e) İlçelerde kaymakam.</a:t>
            </a:r>
            <a:br>
              <a:rPr lang="tr-TR" sz="2000"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f) Yetkilendirilmiş büro personeli.</a:t>
            </a:r>
            <a:br>
              <a:rPr lang="tr-TR" sz="2000" dirty="0">
                <a:latin typeface="Arial" panose="020B0604020202020204" pitchFamily="34" charset="0"/>
                <a:cs typeface="Arial" panose="020B0604020202020204" pitchFamily="34" charset="0"/>
              </a:rPr>
            </a:br>
            <a:endParaRPr lang="tr-TR" sz="2000" dirty="0">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994285" y="518894"/>
            <a:ext cx="6350081" cy="584775"/>
          </a:xfrm>
          <a:prstGeom prst="rect">
            <a:avLst/>
          </a:prstGeom>
        </p:spPr>
        <p:txBody>
          <a:bodyPr wrap="square">
            <a:spAutoFit/>
          </a:bodyPr>
          <a:lstStyle/>
          <a:p>
            <a:pPr algn="ctr"/>
            <a:r>
              <a:rPr lang="tr-TR" sz="3200" b="1" dirty="0"/>
              <a:t>YETKİLENDİRME</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47075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625510" y="1628800"/>
            <a:ext cx="7498583" cy="4189196"/>
          </a:xfrm>
        </p:spPr>
        <p:txBody>
          <a:bodyPr>
            <a:normAutofit fontScale="90000"/>
          </a:bodyPr>
          <a:lstStyle/>
          <a:p>
            <a:pPr algn="l">
              <a:lnSpc>
                <a:spcPct val="150000"/>
              </a:lnSpc>
            </a:pPr>
            <a:r>
              <a:rPr lang="tr-TR" sz="3600" b="1" dirty="0"/>
              <a:t/>
            </a:r>
            <a:br>
              <a:rPr lang="tr-TR" sz="3600" b="1" dirty="0"/>
            </a:br>
            <a:r>
              <a:rPr lang="tr-TR" sz="2400" dirty="0">
                <a:latin typeface="Arial" panose="020B0604020202020204" pitchFamily="34" charset="0"/>
                <a:cs typeface="Arial" panose="020B0604020202020204" pitchFamily="34" charset="0"/>
              </a:rPr>
              <a:t>-Başvuranların kimlik bilgileri gizli</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-Her türlü tedbir; müfettişler, muhakkikler ve diğer idari makam ve merciler tarafından alınır.</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-E-Dönüşüm ve e-Devlet uygulamaları</a:t>
            </a:r>
            <a:br>
              <a:rPr lang="tr-TR" sz="2400" dirty="0">
                <a:latin typeface="Arial" panose="020B0604020202020204" pitchFamily="34" charset="0"/>
                <a:cs typeface="Arial" panose="020B0604020202020204" pitchFamily="34" charset="0"/>
              </a:rPr>
            </a:br>
            <a:r>
              <a:rPr lang="tr-TR" sz="2400" b="1" dirty="0">
                <a:latin typeface="Arial" panose="020B0604020202020204" pitchFamily="34" charset="0"/>
                <a:cs typeface="Arial" panose="020B0604020202020204" pitchFamily="34" charset="0"/>
              </a:rPr>
              <a:t>- </a:t>
            </a:r>
            <a:r>
              <a:rPr lang="tr-TR" sz="2400" b="1" dirty="0" err="1">
                <a:latin typeface="Arial" panose="020B0604020202020204" pitchFamily="34" charset="0"/>
                <a:cs typeface="Arial" panose="020B0604020202020204" pitchFamily="34" charset="0"/>
              </a:rPr>
              <a:t>Log</a:t>
            </a:r>
            <a:r>
              <a:rPr lang="tr-TR" sz="2400" b="1" dirty="0">
                <a:latin typeface="Arial" panose="020B0604020202020204" pitchFamily="34" charset="0"/>
                <a:cs typeface="Arial" panose="020B0604020202020204" pitchFamily="34" charset="0"/>
              </a:rPr>
              <a:t> kayıtları en az 6 ayda bir </a:t>
            </a:r>
            <a:r>
              <a:rPr lang="tr-TR" sz="2400" dirty="0">
                <a:latin typeface="Arial" panose="020B0604020202020204" pitchFamily="34" charset="0"/>
                <a:cs typeface="Arial" panose="020B0604020202020204" pitchFamily="34" charset="0"/>
              </a:rPr>
              <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--Komisyon Başkanı</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--Üst Amir</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--İl valisi tarafından oluşturulacak 3 kişilik </a:t>
            </a:r>
            <a:r>
              <a:rPr lang="tr-TR" sz="2800" dirty="0">
                <a:latin typeface="Arial" panose="020B0604020202020204" pitchFamily="34" charset="0"/>
                <a:cs typeface="Arial" panose="020B0604020202020204" pitchFamily="34" charset="0"/>
              </a:rPr>
              <a:t>heyet tarafından denetlenir…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994285" y="300530"/>
            <a:ext cx="6350081" cy="1077218"/>
          </a:xfrm>
          <a:prstGeom prst="rect">
            <a:avLst/>
          </a:prstGeom>
        </p:spPr>
        <p:txBody>
          <a:bodyPr wrap="square">
            <a:spAutoFit/>
          </a:bodyPr>
          <a:lstStyle/>
          <a:p>
            <a:pPr algn="ctr"/>
            <a:r>
              <a:rPr lang="tr-TR" sz="3200" b="1" dirty="0" smtClean="0"/>
              <a:t>VERİLERİN GİZLİLİĞİNİN KORUNMASI</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6053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532599" y="1520646"/>
            <a:ext cx="7197635" cy="3556149"/>
          </a:xfrm>
        </p:spPr>
        <p:txBody>
          <a:bodyPr>
            <a:normAutofit/>
          </a:bodyPr>
          <a:lstStyle/>
          <a:p>
            <a:pPr algn="l">
              <a:lnSpc>
                <a:spcPct val="150000"/>
              </a:lnSpc>
            </a:pPr>
            <a:r>
              <a:rPr lang="tr-TR" sz="2800" b="1" dirty="0" smtClean="0">
                <a:latin typeface="+mn-lt"/>
              </a:rPr>
              <a:t>İllerde </a:t>
            </a:r>
            <a:r>
              <a:rPr lang="tr-TR" sz="2800" dirty="0">
                <a:latin typeface="+mn-lt"/>
              </a:rPr>
              <a:t>İl İdare Kurulu </a:t>
            </a:r>
            <a:r>
              <a:rPr lang="tr-TR" sz="2700" dirty="0">
                <a:latin typeface="+mn-lt"/>
                <a:cs typeface="Arial" panose="020B0604020202020204" pitchFamily="34" charset="0"/>
              </a:rPr>
              <a:t>Müdürlükleri</a:t>
            </a:r>
            <a:r>
              <a:rPr lang="tr-TR" sz="2800" b="1" dirty="0">
                <a:latin typeface="+mn-lt"/>
              </a:rPr>
              <a:t/>
            </a:r>
            <a:br>
              <a:rPr lang="tr-TR" sz="2800" b="1" dirty="0">
                <a:latin typeface="+mn-lt"/>
              </a:rPr>
            </a:br>
            <a:r>
              <a:rPr lang="tr-TR" sz="2800" b="1" dirty="0">
                <a:latin typeface="+mn-lt"/>
              </a:rPr>
              <a:t>İlçelerde </a:t>
            </a:r>
            <a:r>
              <a:rPr lang="tr-TR" sz="2800" dirty="0">
                <a:latin typeface="+mn-lt"/>
              </a:rPr>
              <a:t>İlçe Yazı İşleri Müdürlükleri</a:t>
            </a:r>
            <a:br>
              <a:rPr lang="tr-TR" sz="2800" dirty="0">
                <a:latin typeface="+mn-lt"/>
              </a:rPr>
            </a:br>
            <a:r>
              <a:rPr lang="tr-TR" sz="2800" dirty="0" smtClean="0">
                <a:latin typeface="+mn-lt"/>
              </a:rPr>
              <a:t>-</a:t>
            </a:r>
            <a:r>
              <a:rPr lang="tr-TR" sz="2800" dirty="0">
                <a:latin typeface="+mn-lt"/>
              </a:rPr>
              <a:t>Yeteri kadar personel</a:t>
            </a:r>
            <a:br>
              <a:rPr lang="tr-TR" sz="2800" dirty="0">
                <a:latin typeface="+mn-lt"/>
              </a:rPr>
            </a:br>
            <a:r>
              <a:rPr lang="tr-TR" sz="2800" dirty="0">
                <a:latin typeface="+mn-lt"/>
              </a:rPr>
              <a:t>-Kolluk personeli görevlendirilmez</a:t>
            </a:r>
            <a:br>
              <a:rPr lang="tr-TR" sz="2800" dirty="0">
                <a:latin typeface="+mn-lt"/>
              </a:rPr>
            </a:br>
            <a:r>
              <a:rPr lang="tr-TR" sz="2800" dirty="0">
                <a:latin typeface="+mn-lt"/>
              </a:rPr>
              <a:t>-İş ve İşlemlerin yürütülmesi ve takibi</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994285" y="518894"/>
            <a:ext cx="6350081" cy="1077218"/>
          </a:xfrm>
          <a:prstGeom prst="rect">
            <a:avLst/>
          </a:prstGeom>
        </p:spPr>
        <p:txBody>
          <a:bodyPr wrap="square">
            <a:spAutoFit/>
          </a:bodyPr>
          <a:lstStyle/>
          <a:p>
            <a:pPr algn="ctr"/>
            <a:r>
              <a:rPr lang="tr-TR" sz="3200" b="1" dirty="0"/>
              <a:t>Valilik ve Kaymakamlık Kolluk Şikayet Büroları</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44026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3888" y="580104"/>
            <a:ext cx="7886700" cy="766916"/>
          </a:xfrm>
        </p:spPr>
        <p:txBody>
          <a:bodyPr>
            <a:normAutofit/>
          </a:bodyPr>
          <a:lstStyle/>
          <a:p>
            <a:pPr algn="ctr"/>
            <a:r>
              <a:rPr lang="tr-TR" sz="3600" b="1" dirty="0" smtClean="0">
                <a:latin typeface="+mn-lt"/>
              </a:rPr>
              <a:t>AVRUPA İNSAN HAKLARI SÖZLEŞMESİ</a:t>
            </a:r>
            <a:endParaRPr lang="tr-TR" sz="3600" b="1" dirty="0">
              <a:latin typeface="+mn-lt"/>
            </a:endParaRPr>
          </a:p>
        </p:txBody>
      </p:sp>
      <p:sp>
        <p:nvSpPr>
          <p:cNvPr id="3" name="Metin Yer Tutucusu 2"/>
          <p:cNvSpPr>
            <a:spLocks noGrp="1"/>
          </p:cNvSpPr>
          <p:nvPr>
            <p:ph type="body" idx="1"/>
          </p:nvPr>
        </p:nvSpPr>
        <p:spPr>
          <a:xfrm>
            <a:off x="623888" y="1433310"/>
            <a:ext cx="7886700" cy="4967491"/>
          </a:xfrm>
        </p:spPr>
        <p:txBody>
          <a:bodyPr>
            <a:normAutofit/>
          </a:bodyPr>
          <a:lstStyle/>
          <a:p>
            <a:endParaRPr lang="tr-TR" dirty="0"/>
          </a:p>
          <a:p>
            <a:r>
              <a:rPr lang="tr-TR" sz="2800" b="1" dirty="0">
                <a:solidFill>
                  <a:schemeClr val="tx1"/>
                </a:solidFill>
              </a:rPr>
              <a:t>Madde 13</a:t>
            </a:r>
          </a:p>
          <a:p>
            <a:r>
              <a:rPr lang="tr-TR" sz="2800" dirty="0">
                <a:solidFill>
                  <a:schemeClr val="tx1"/>
                </a:solidFill>
              </a:rPr>
              <a:t>Etkili başvuru </a:t>
            </a:r>
            <a:r>
              <a:rPr lang="tr-TR" sz="2800" dirty="0" smtClean="0">
                <a:solidFill>
                  <a:schemeClr val="tx1"/>
                </a:solidFill>
              </a:rPr>
              <a:t>hakkı </a:t>
            </a:r>
          </a:p>
          <a:p>
            <a:r>
              <a:rPr lang="tr-TR" sz="2800" dirty="0" smtClean="0">
                <a:solidFill>
                  <a:schemeClr val="tx1"/>
                </a:solidFill>
              </a:rPr>
              <a:t>Bu </a:t>
            </a:r>
            <a:r>
              <a:rPr lang="tr-TR" sz="2800" dirty="0" err="1">
                <a:solidFill>
                  <a:schemeClr val="tx1"/>
                </a:solidFill>
              </a:rPr>
              <a:t>Sözleşme’de</a:t>
            </a:r>
            <a:r>
              <a:rPr lang="tr-TR" sz="2800" dirty="0">
                <a:solidFill>
                  <a:schemeClr val="tx1"/>
                </a:solidFill>
              </a:rPr>
              <a:t> tanınmış olan hak ve özgürlükleri ihlal </a:t>
            </a:r>
            <a:r>
              <a:rPr lang="tr-TR" sz="2800" dirty="0" smtClean="0">
                <a:solidFill>
                  <a:schemeClr val="tx1"/>
                </a:solidFill>
              </a:rPr>
              <a:t>edilen herkes</a:t>
            </a:r>
            <a:r>
              <a:rPr lang="tr-TR" sz="2800" dirty="0">
                <a:solidFill>
                  <a:schemeClr val="tx1"/>
                </a:solidFill>
              </a:rPr>
              <a:t>, söz konusu ihlal resmi bir hizmetin ifası için </a:t>
            </a:r>
            <a:r>
              <a:rPr lang="tr-TR" sz="2800" dirty="0" smtClean="0">
                <a:solidFill>
                  <a:schemeClr val="tx1"/>
                </a:solidFill>
              </a:rPr>
              <a:t>davranan kişiler </a:t>
            </a:r>
            <a:r>
              <a:rPr lang="tr-TR" sz="2800" dirty="0">
                <a:solidFill>
                  <a:schemeClr val="tx1"/>
                </a:solidFill>
              </a:rPr>
              <a:t>tarafından gerçekleştirilmiş olsa dahi, ulusal </a:t>
            </a:r>
            <a:r>
              <a:rPr lang="tr-TR" sz="2800" dirty="0" smtClean="0">
                <a:solidFill>
                  <a:schemeClr val="tx1"/>
                </a:solidFill>
              </a:rPr>
              <a:t>bir merci önünde etkili bir yola başvurma hakkına sahiptir.</a:t>
            </a:r>
            <a:endParaRPr lang="tr-TR" sz="2800" dirty="0">
              <a:solidFill>
                <a:schemeClr val="tx1"/>
              </a:solidFill>
            </a:endParaRPr>
          </a:p>
        </p:txBody>
      </p:sp>
    </p:spTree>
    <p:extLst>
      <p:ext uri="{BB962C8B-B14F-4D97-AF65-F5344CB8AC3E}">
        <p14:creationId xmlns:p14="http://schemas.microsoft.com/office/powerpoint/2010/main" val="209451881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099308" y="3053049"/>
            <a:ext cx="6140034" cy="3326004"/>
          </a:xfrm>
        </p:spPr>
        <p:txBody>
          <a:bodyPr>
            <a:noAutofit/>
          </a:bodyPr>
          <a:lstStyle/>
          <a:p>
            <a:pPr algn="l">
              <a:lnSpc>
                <a:spcPct val="150000"/>
              </a:lnSpc>
            </a:pPr>
            <a:r>
              <a:rPr lang="tr-TR" sz="2400" dirty="0" smtClean="0">
                <a:latin typeface="Arial" panose="020B0604020202020204" pitchFamily="34" charset="0"/>
                <a:cs typeface="Arial" panose="020B0604020202020204" pitchFamily="34" charset="0"/>
              </a:rPr>
              <a:t>a</a:t>
            </a:r>
            <a:r>
              <a:rPr lang="tr-TR" sz="2400" dirty="0">
                <a:latin typeface="Arial" panose="020B0604020202020204" pitchFamily="34" charset="0"/>
                <a:cs typeface="Arial" panose="020B0604020202020204" pitchFamily="34" charset="0"/>
              </a:rPr>
              <a:t>) İhbar ve şikayetlerin merkezi kayıt sistemine kaydını yapmak.</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b) Kanun kapsamında Komisyon ile ilgili yazışmaları yürütmek.</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c) İhbar ve şikayetlerle ilgili yazışmaların kaydı, takibi, ilgili birimlere sevk edilmesi ve diğer işlemleri yapmak.</a:t>
            </a:r>
            <a:br>
              <a:rPr lang="tr-TR" sz="2400" dirty="0">
                <a:latin typeface="Arial" panose="020B0604020202020204" pitchFamily="34" charset="0"/>
                <a:cs typeface="Arial" panose="020B0604020202020204" pitchFamily="34" charset="0"/>
              </a:rPr>
            </a:br>
            <a:r>
              <a:rPr lang="tr-TR" sz="2400" dirty="0">
                <a:latin typeface="Arial" panose="020B0604020202020204" pitchFamily="34" charset="0"/>
                <a:cs typeface="Arial" panose="020B0604020202020204" pitchFamily="34" charset="0"/>
              </a:rPr>
              <a:t>-Her yıl Şubat ayında hizmet içi eğitim</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994285" y="518893"/>
            <a:ext cx="6350081" cy="1538883"/>
          </a:xfrm>
          <a:prstGeom prst="rect">
            <a:avLst/>
          </a:prstGeom>
        </p:spPr>
        <p:txBody>
          <a:bodyPr wrap="square">
            <a:spAutoFit/>
          </a:bodyPr>
          <a:lstStyle/>
          <a:p>
            <a:pPr algn="ctr"/>
            <a:r>
              <a:rPr lang="tr-TR" sz="3200" b="1" dirty="0" smtClean="0"/>
              <a:t>KOLLUK ŞİKAYET BÜROLARININ GÖREVLERİ</a:t>
            </a:r>
            <a:br>
              <a:rPr lang="tr-TR" sz="3200" b="1" dirty="0" smtClean="0"/>
            </a:b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44474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947496" y="2302797"/>
            <a:ext cx="6692705" cy="4923693"/>
          </a:xfrm>
        </p:spPr>
        <p:txBody>
          <a:bodyPr>
            <a:normAutofit fontScale="90000"/>
          </a:bodyPr>
          <a:lstStyle/>
          <a:p>
            <a:pPr algn="l">
              <a:lnSpc>
                <a:spcPct val="150000"/>
              </a:lnSpc>
            </a:pPr>
            <a:r>
              <a:rPr lang="tr-TR" sz="3600" b="1" dirty="0"/>
              <a:t/>
            </a:r>
            <a:br>
              <a:rPr lang="tr-TR" sz="3600" b="1" dirty="0"/>
            </a:br>
            <a:r>
              <a:rPr lang="tr-TR" sz="2700" dirty="0">
                <a:latin typeface="Arial" panose="020B0604020202020204" pitchFamily="34" charset="0"/>
                <a:cs typeface="Arial" panose="020B0604020202020204" pitchFamily="34" charset="0"/>
              </a:rPr>
              <a:t>-Bağlı kuruluşların merkez ve taşra teşkilatlarında, kolluk şikayetleri ile ilgili birimler oluşturulur.</a:t>
            </a:r>
            <a:br>
              <a:rPr lang="tr-TR" sz="2700" dirty="0">
                <a:latin typeface="Arial" panose="020B0604020202020204" pitchFamily="34" charset="0"/>
                <a:cs typeface="Arial" panose="020B0604020202020204" pitchFamily="34" charset="0"/>
              </a:rPr>
            </a:br>
            <a:r>
              <a:rPr lang="tr-TR" sz="2700" dirty="0">
                <a:latin typeface="Arial" panose="020B0604020202020204" pitchFamily="34" charset="0"/>
                <a:cs typeface="Arial" panose="020B0604020202020204" pitchFamily="34" charset="0"/>
              </a:rPr>
              <a:t>- Bu birimler bağlı kuruluşların merkez teşkilatlarında personel işlerinden sorumlu birim bünyesinde, taşra teşkilatlarında ise Emniyet Genel Müdürlüğü ve Jandarma Genel Komutanlığı için il ve ilçe düzeyinde, Sahil Güvenlik Komutanlığı için ise Bölge ve Grup Komutanlığı düzeyinde kurulur.</a:t>
            </a:r>
            <a:br>
              <a:rPr lang="tr-TR" sz="2700" dirty="0">
                <a:latin typeface="Arial" panose="020B0604020202020204" pitchFamily="34" charset="0"/>
                <a:cs typeface="Arial" panose="020B0604020202020204" pitchFamily="34" charset="0"/>
              </a:rPr>
            </a:br>
            <a:endParaRPr lang="tr-TR" sz="2700" dirty="0">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1118809" y="123888"/>
            <a:ext cx="6350081" cy="1538883"/>
          </a:xfrm>
          <a:prstGeom prst="rect">
            <a:avLst/>
          </a:prstGeom>
        </p:spPr>
        <p:txBody>
          <a:bodyPr wrap="square">
            <a:spAutoFit/>
          </a:bodyPr>
          <a:lstStyle/>
          <a:p>
            <a:pPr algn="ctr"/>
            <a:r>
              <a:rPr lang="tr-TR" sz="3200" b="1" dirty="0" smtClean="0"/>
              <a:t>KOLLUK TEŞKİLATLARI ŞİKAYET BİRİMLERİ</a:t>
            </a:r>
            <a:br>
              <a:rPr lang="tr-TR" sz="3200" b="1" dirty="0" smtClean="0"/>
            </a:b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53630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464876" y="2370662"/>
            <a:ext cx="7626699" cy="3607359"/>
          </a:xfrm>
        </p:spPr>
        <p:txBody>
          <a:bodyPr>
            <a:noAutofit/>
          </a:bodyPr>
          <a:lstStyle/>
          <a:p>
            <a:pPr algn="l">
              <a:lnSpc>
                <a:spcPct val="150000"/>
              </a:lnSpc>
            </a:pPr>
            <a:r>
              <a:rPr lang="tr-TR" sz="2000" dirty="0" smtClean="0">
                <a:latin typeface="Arial" panose="020B0604020202020204" pitchFamily="34" charset="0"/>
                <a:cs typeface="Arial" panose="020B0604020202020204" pitchFamily="34" charset="0"/>
              </a:rPr>
              <a:t>-</a:t>
            </a:r>
            <a:r>
              <a:rPr lang="tr-TR" sz="2000" dirty="0">
                <a:latin typeface="Arial" panose="020B0604020202020204" pitchFamily="34" charset="0"/>
                <a:cs typeface="Arial" panose="020B0604020202020204" pitchFamily="34" charset="0"/>
              </a:rPr>
              <a:t>Kolluk hakkındaki şikayetlere ilişkin iş ve işlemleri yerine getirmek,</a:t>
            </a:r>
            <a:br>
              <a:rPr lang="tr-TR" sz="2000"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 Kolluk etik </a:t>
            </a:r>
            <a:r>
              <a:rPr lang="tr-TR" sz="2000" dirty="0" smtClean="0">
                <a:latin typeface="Arial" panose="020B0604020202020204" pitchFamily="34" charset="0"/>
                <a:cs typeface="Arial" panose="020B0604020202020204" pitchFamily="34" charset="0"/>
              </a:rPr>
              <a:t>ilkelerinin </a:t>
            </a:r>
            <a:r>
              <a:rPr lang="tr-TR" sz="2000" dirty="0">
                <a:latin typeface="Arial" panose="020B0604020202020204" pitchFamily="34" charset="0"/>
                <a:cs typeface="Arial" panose="020B0604020202020204" pitchFamily="34" charset="0"/>
              </a:rPr>
              <a:t>uygulanmasına ilişkin işlemleri yürütmek</a:t>
            </a:r>
            <a:br>
              <a:rPr lang="tr-TR" sz="2000"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-Risk analizleri yaparak yılda bir kez yetkili mercilere rapor hazırlamak</a:t>
            </a:r>
            <a:br>
              <a:rPr lang="tr-TR" sz="2000"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-Her yıl Ocak ayı içinde ve gerekli görülen zamanlarda hizmet içi eğitim</a:t>
            </a:r>
            <a:br>
              <a:rPr lang="tr-TR" sz="2000"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-Adli ve idari ceza almamış olmak</a:t>
            </a:r>
            <a:br>
              <a:rPr lang="tr-TR" sz="2000"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-Büro görevleri dışında nöbet ve benzeri başka görev verilmemesi</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994285" y="518894"/>
            <a:ext cx="6350081" cy="1077218"/>
          </a:xfrm>
          <a:prstGeom prst="rect">
            <a:avLst/>
          </a:prstGeom>
        </p:spPr>
        <p:txBody>
          <a:bodyPr wrap="square">
            <a:spAutoFit/>
          </a:bodyPr>
          <a:lstStyle/>
          <a:p>
            <a:pPr algn="ctr"/>
            <a:r>
              <a:rPr lang="tr-TR" sz="3200" b="1" dirty="0" smtClean="0"/>
              <a:t>KOLLUK TEŞKİLATLARI ŞİKAYET BİRİMLERİ</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67529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723481" y="1628799"/>
            <a:ext cx="7438292" cy="4621276"/>
          </a:xfrm>
        </p:spPr>
        <p:txBody>
          <a:bodyPr>
            <a:normAutofit fontScale="90000"/>
          </a:bodyPr>
          <a:lstStyle/>
          <a:p>
            <a:pPr algn="l">
              <a:lnSpc>
                <a:spcPct val="150000"/>
              </a:lnSpc>
            </a:pPr>
            <a:r>
              <a:rPr lang="tr-TR" sz="2800" b="1" dirty="0" smtClean="0"/>
              <a:t>-</a:t>
            </a:r>
            <a:r>
              <a:rPr lang="tr-TR" sz="2700" dirty="0" smtClean="0">
                <a:latin typeface="Arial" panose="020B0604020202020204" pitchFamily="34" charset="0"/>
                <a:cs typeface="Arial" panose="020B0604020202020204" pitchFamily="34" charset="0"/>
              </a:rPr>
              <a:t>Şikayetçi ile ihbar ve şikayet edilen kolluk </a:t>
            </a:r>
            <a:r>
              <a:rPr lang="tr-TR" sz="2700" dirty="0">
                <a:latin typeface="Arial" panose="020B0604020202020204" pitchFamily="34" charset="0"/>
                <a:cs typeface="Arial" panose="020B0604020202020204" pitchFamily="34" charset="0"/>
              </a:rPr>
              <a:t>görevlileri, disiplin soruşturmasının safahatı hakkında, ilgisine göre Bakanlık, mülki idare amirlikleri ve bağlı kuruluşların merkez teşkilatları tarafından en az iki ayda bir bilgilendirilir.</a:t>
            </a:r>
            <a:br>
              <a:rPr lang="tr-TR" sz="2700" dirty="0">
                <a:latin typeface="Arial" panose="020B0604020202020204" pitchFamily="34" charset="0"/>
                <a:cs typeface="Arial" panose="020B0604020202020204" pitchFamily="34" charset="0"/>
              </a:rPr>
            </a:br>
            <a:r>
              <a:rPr lang="tr-TR" sz="2700" dirty="0">
                <a:latin typeface="Arial" panose="020B0604020202020204" pitchFamily="34" charset="0"/>
                <a:cs typeface="Arial" panose="020B0604020202020204" pitchFamily="34" charset="0"/>
              </a:rPr>
              <a:t/>
            </a:r>
            <a:br>
              <a:rPr lang="tr-TR" sz="2700" dirty="0">
                <a:latin typeface="Arial" panose="020B0604020202020204" pitchFamily="34" charset="0"/>
                <a:cs typeface="Arial" panose="020B0604020202020204" pitchFamily="34" charset="0"/>
              </a:rPr>
            </a:br>
            <a:r>
              <a:rPr lang="tr-TR" sz="2700" dirty="0">
                <a:latin typeface="Arial" panose="020B0604020202020204" pitchFamily="34" charset="0"/>
                <a:cs typeface="Arial" panose="020B0604020202020204" pitchFamily="34" charset="0"/>
              </a:rPr>
              <a:t>- Bildirimlerin sekretarya hizmetleri İl İdare Kurulu Müdürlükleri, İl Yazı İşleri Müdürlükleri, Kurul Başkanlığı, Merkez Teşkilatları personel birimleri</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994285" y="518894"/>
            <a:ext cx="6350081" cy="1077218"/>
          </a:xfrm>
          <a:prstGeom prst="rect">
            <a:avLst/>
          </a:prstGeom>
        </p:spPr>
        <p:txBody>
          <a:bodyPr wrap="square">
            <a:spAutoFit/>
          </a:bodyPr>
          <a:lstStyle/>
          <a:p>
            <a:pPr algn="ctr"/>
            <a:r>
              <a:rPr lang="tr-TR" sz="3200" b="1" dirty="0" smtClean="0"/>
              <a:t>DİSİPLİN SORUŞTURMALARINDA BİLGİLENDİRME</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49133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346668" y="1628799"/>
            <a:ext cx="8041193" cy="4440405"/>
          </a:xfrm>
        </p:spPr>
        <p:txBody>
          <a:bodyPr>
            <a:noAutofit/>
          </a:bodyPr>
          <a:lstStyle/>
          <a:p>
            <a:pPr algn="l">
              <a:lnSpc>
                <a:spcPct val="150000"/>
              </a:lnSpc>
            </a:pPr>
            <a:r>
              <a:rPr lang="tr-TR" sz="2000" b="1" dirty="0" smtClean="0">
                <a:latin typeface="Arial" panose="020B0604020202020204" pitchFamily="34" charset="0"/>
                <a:cs typeface="Arial" panose="020B0604020202020204" pitchFamily="34" charset="0"/>
              </a:rPr>
              <a:t>-</a:t>
            </a:r>
            <a:r>
              <a:rPr lang="tr-TR" sz="2000" dirty="0">
                <a:latin typeface="Arial" panose="020B0604020202020204" pitchFamily="34" charset="0"/>
                <a:cs typeface="Arial" panose="020B0604020202020204" pitchFamily="34" charset="0"/>
              </a:rPr>
              <a:t>Bildirimlere esas olmak üzere, iki aylık sürenin dolmasından en geç beş iş günü önce, disiplin soruşturması yapan görevli veya görevliler tarafından, disiplin soruşturması onayını veren mercie, soruşturmalarının safahatı hakkında bilgi verilir.</a:t>
            </a:r>
            <a:br>
              <a:rPr lang="tr-TR" sz="2000"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 Bilgilendirmeler, soruşturmanın safahatını tam olarak ortaya koyacak nitelikte açık ve anlaşılabilir ifadelerle yapılır.</a:t>
            </a:r>
            <a:br>
              <a:rPr lang="tr-TR" sz="2000" dirty="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 Bilgilendirmelere ilişkin yazıların bir örneği disiplin soruşturması işlem dosyasında denetime esas olmak üzere muhafaza edilir.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994285" y="518894"/>
            <a:ext cx="6350081" cy="1077218"/>
          </a:xfrm>
          <a:prstGeom prst="rect">
            <a:avLst/>
          </a:prstGeom>
        </p:spPr>
        <p:txBody>
          <a:bodyPr wrap="square">
            <a:spAutoFit/>
          </a:bodyPr>
          <a:lstStyle/>
          <a:p>
            <a:pPr algn="ctr"/>
            <a:r>
              <a:rPr lang="tr-TR" sz="3200" b="1" dirty="0" smtClean="0"/>
              <a:t>DİSİPLİN SORUŞTURMALARINDA BİLGİLENDİRME</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52782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994285" y="2161063"/>
            <a:ext cx="6350081" cy="3927938"/>
          </a:xfrm>
        </p:spPr>
        <p:txBody>
          <a:bodyPr>
            <a:normAutofit fontScale="90000"/>
          </a:bodyPr>
          <a:lstStyle/>
          <a:p>
            <a:pPr algn="l">
              <a:lnSpc>
                <a:spcPct val="150000"/>
              </a:lnSpc>
            </a:pPr>
            <a:r>
              <a:rPr lang="tr-TR" sz="2700" dirty="0" smtClean="0">
                <a:latin typeface="Arial" panose="020B0604020202020204" pitchFamily="34" charset="0"/>
                <a:cs typeface="Arial" panose="020B0604020202020204" pitchFamily="34" charset="0"/>
              </a:rPr>
              <a:t>- </a:t>
            </a:r>
            <a:r>
              <a:rPr lang="tr-TR" sz="2700" dirty="0">
                <a:latin typeface="Arial" panose="020B0604020202020204" pitchFamily="34" charset="0"/>
                <a:cs typeface="Arial" panose="020B0604020202020204" pitchFamily="34" charset="0"/>
              </a:rPr>
              <a:t>Bildirimlere ilişkin gerekli hassasiyeti göstermeyen personel hakkında yetkili merciler tarafından </a:t>
            </a:r>
            <a:r>
              <a:rPr lang="tr-TR" sz="2700" b="1" dirty="0">
                <a:latin typeface="Arial" panose="020B0604020202020204" pitchFamily="34" charset="0"/>
                <a:cs typeface="Arial" panose="020B0604020202020204" pitchFamily="34" charset="0"/>
              </a:rPr>
              <a:t>yasal işlemler</a:t>
            </a:r>
            <a:r>
              <a:rPr lang="tr-TR" sz="2700" dirty="0">
                <a:latin typeface="Arial" panose="020B0604020202020204" pitchFamily="34" charset="0"/>
                <a:cs typeface="Arial" panose="020B0604020202020204" pitchFamily="34" charset="0"/>
              </a:rPr>
              <a:t> ivedilikle yerine getirilir.</a:t>
            </a:r>
            <a:br>
              <a:rPr lang="tr-TR" sz="2700" dirty="0">
                <a:latin typeface="Arial" panose="020B0604020202020204" pitchFamily="34" charset="0"/>
                <a:cs typeface="Arial" panose="020B0604020202020204" pitchFamily="34" charset="0"/>
              </a:rPr>
            </a:br>
            <a:r>
              <a:rPr lang="tr-TR" sz="2700" dirty="0">
                <a:latin typeface="Arial" panose="020B0604020202020204" pitchFamily="34" charset="0"/>
                <a:cs typeface="Arial" panose="020B0604020202020204" pitchFamily="34" charset="0"/>
              </a:rPr>
              <a:t>- Disiplin soruşturmasının tamamlanmasını müteakip disiplin soruşturması sonucunda verilen </a:t>
            </a:r>
            <a:r>
              <a:rPr lang="tr-TR" sz="2700" b="1" dirty="0">
                <a:latin typeface="Arial" panose="020B0604020202020204" pitchFamily="34" charset="0"/>
                <a:cs typeface="Arial" panose="020B0604020202020204" pitchFamily="34" charset="0"/>
              </a:rPr>
              <a:t>karar şikayetçiye ayrıca bildirilir.</a:t>
            </a:r>
            <a:r>
              <a:rPr lang="tr-TR" sz="2400" dirty="0"/>
              <a:t/>
            </a:r>
            <a:br>
              <a:rPr lang="tr-TR" sz="2400" dirty="0"/>
            </a:br>
            <a:endParaRPr lang="tr-TR" sz="2400" dirty="0"/>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994285" y="518894"/>
            <a:ext cx="6350081" cy="1077218"/>
          </a:xfrm>
          <a:prstGeom prst="rect">
            <a:avLst/>
          </a:prstGeom>
        </p:spPr>
        <p:txBody>
          <a:bodyPr wrap="square">
            <a:spAutoFit/>
          </a:bodyPr>
          <a:lstStyle/>
          <a:p>
            <a:pPr algn="ctr"/>
            <a:r>
              <a:rPr lang="tr-TR" sz="3200" b="1" dirty="0" smtClean="0"/>
              <a:t>DİSİPLİN SORUŞTURMALARINDA BİLGİLENDİRME</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45551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869760" y="2515904"/>
            <a:ext cx="6820822" cy="3927938"/>
          </a:xfrm>
        </p:spPr>
        <p:txBody>
          <a:bodyPr>
            <a:normAutofit fontScale="90000"/>
          </a:bodyPr>
          <a:lstStyle/>
          <a:p>
            <a:pPr algn="l">
              <a:lnSpc>
                <a:spcPct val="150000"/>
              </a:lnSpc>
            </a:pPr>
            <a:r>
              <a:rPr lang="tr-TR" sz="3600" b="1" dirty="0"/>
              <a:t/>
            </a:r>
            <a:br>
              <a:rPr lang="tr-TR" sz="3600" b="1" dirty="0"/>
            </a:br>
            <a:r>
              <a:rPr lang="tr-TR" sz="2700" dirty="0">
                <a:latin typeface="Arial" panose="020B0604020202020204" pitchFamily="34" charset="0"/>
                <a:cs typeface="Arial" panose="020B0604020202020204" pitchFamily="34" charset="0"/>
              </a:rPr>
              <a:t>-Bu Kanun hükümleri kapsamında yürütülen </a:t>
            </a:r>
            <a:r>
              <a:rPr lang="tr-TR" sz="2700" b="1" dirty="0">
                <a:latin typeface="Arial" panose="020B0604020202020204" pitchFamily="34" charset="0"/>
                <a:cs typeface="Arial" panose="020B0604020202020204" pitchFamily="34" charset="0"/>
              </a:rPr>
              <a:t>araştırma görevinin sonucu </a:t>
            </a:r>
            <a:r>
              <a:rPr lang="tr-TR" sz="2700" dirty="0">
                <a:latin typeface="Arial" panose="020B0604020202020204" pitchFamily="34" charset="0"/>
                <a:cs typeface="Arial" panose="020B0604020202020204" pitchFamily="34" charset="0"/>
              </a:rPr>
              <a:t>hakkında şikayetçi ile ihbar ve şikayet edilen kolluk görevlilerine bilgi verilir.</a:t>
            </a:r>
            <a:br>
              <a:rPr lang="tr-TR" sz="2700" dirty="0">
                <a:latin typeface="Arial" panose="020B0604020202020204" pitchFamily="34" charset="0"/>
                <a:cs typeface="Arial" panose="020B0604020202020204" pitchFamily="34" charset="0"/>
              </a:rPr>
            </a:br>
            <a:r>
              <a:rPr lang="tr-TR" sz="2700" dirty="0">
                <a:latin typeface="Arial" panose="020B0604020202020204" pitchFamily="34" charset="0"/>
                <a:cs typeface="Arial" panose="020B0604020202020204" pitchFamily="34" charset="0"/>
              </a:rPr>
              <a:t>- Bu kapsamda yapılacak bildirimler, araştırmanın yetkili makam tarafından sonuçlandırılmasını müteakip, izleyen </a:t>
            </a:r>
            <a:r>
              <a:rPr lang="tr-TR" sz="2700" b="1" dirty="0">
                <a:latin typeface="Arial" panose="020B0604020202020204" pitchFamily="34" charset="0"/>
                <a:cs typeface="Arial" panose="020B0604020202020204" pitchFamily="34" charset="0"/>
              </a:rPr>
              <a:t>en geç </a:t>
            </a:r>
            <a:r>
              <a:rPr lang="tr-TR" sz="2700" b="1" dirty="0" err="1">
                <a:latin typeface="Arial" panose="020B0604020202020204" pitchFamily="34" charset="0"/>
                <a:cs typeface="Arial" panose="020B0604020202020204" pitchFamily="34" charset="0"/>
              </a:rPr>
              <a:t>onbeş</a:t>
            </a:r>
            <a:r>
              <a:rPr lang="tr-TR" sz="2700" b="1" dirty="0">
                <a:latin typeface="Arial" panose="020B0604020202020204" pitchFamily="34" charset="0"/>
                <a:cs typeface="Arial" panose="020B0604020202020204" pitchFamily="34" charset="0"/>
              </a:rPr>
              <a:t> gün </a:t>
            </a:r>
            <a:r>
              <a:rPr lang="tr-TR" sz="2700" dirty="0">
                <a:latin typeface="Arial" panose="020B0604020202020204" pitchFamily="34" charset="0"/>
                <a:cs typeface="Arial" panose="020B0604020202020204" pitchFamily="34" charset="0"/>
              </a:rPr>
              <a:t>içerisinde yerine getirilir.</a:t>
            </a:r>
            <a:r>
              <a:rPr lang="tr-TR" sz="2400" dirty="0"/>
              <a:t/>
            </a:r>
            <a:br>
              <a:rPr lang="tr-TR" sz="2400" dirty="0"/>
            </a:br>
            <a:endParaRPr lang="tr-TR" sz="2400" dirty="0"/>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994285" y="518893"/>
            <a:ext cx="6350081" cy="1538883"/>
          </a:xfrm>
          <a:prstGeom prst="rect">
            <a:avLst/>
          </a:prstGeom>
        </p:spPr>
        <p:txBody>
          <a:bodyPr wrap="square">
            <a:spAutoFit/>
          </a:bodyPr>
          <a:lstStyle/>
          <a:p>
            <a:pPr algn="ctr"/>
            <a:r>
              <a:rPr lang="tr-TR" sz="3200" b="1" dirty="0" smtClean="0"/>
              <a:t>ARAŞTIRMA SONUCUNDA BİLGİLENDİRME</a:t>
            </a:r>
            <a:r>
              <a:rPr lang="tr-TR" sz="3200" b="1" dirty="0"/>
              <a:t/>
            </a:r>
            <a:br>
              <a:rPr lang="tr-TR" sz="3200" b="1" dirty="0"/>
            </a:b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05076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869760" y="2248845"/>
            <a:ext cx="7106696" cy="4490646"/>
          </a:xfrm>
        </p:spPr>
        <p:txBody>
          <a:bodyPr>
            <a:normAutofit fontScale="90000"/>
          </a:bodyPr>
          <a:lstStyle/>
          <a:p>
            <a:pPr algn="l">
              <a:lnSpc>
                <a:spcPct val="150000"/>
              </a:lnSpc>
            </a:pPr>
            <a:r>
              <a:rPr lang="tr-TR" sz="2400" b="1" dirty="0"/>
              <a:t/>
            </a:r>
            <a:br>
              <a:rPr lang="tr-TR" sz="2400" b="1" dirty="0"/>
            </a:br>
            <a:r>
              <a:rPr lang="tr-TR" sz="2400" b="1" dirty="0"/>
              <a:t/>
            </a:r>
            <a:br>
              <a:rPr lang="tr-TR" sz="2400" b="1" dirty="0"/>
            </a:br>
            <a:r>
              <a:rPr lang="tr-TR" sz="2700" b="1" dirty="0">
                <a:latin typeface="Arial" panose="020B0604020202020204" pitchFamily="34" charset="0"/>
                <a:cs typeface="Arial" panose="020B0604020202020204" pitchFamily="34" charset="0"/>
              </a:rPr>
              <a:t>-</a:t>
            </a:r>
            <a:r>
              <a:rPr lang="tr-TR" sz="2700" dirty="0">
                <a:latin typeface="Arial" panose="020B0604020202020204" pitchFamily="34" charset="0"/>
                <a:cs typeface="Arial" panose="020B0604020202020204" pitchFamily="34" charset="0"/>
              </a:rPr>
              <a:t>Cumhuriyet savcılıkları kolluk görevlileri hakkında görevlerinden doğan veya görevleri sırasında işledikleri suçlar ile kişisel suçları sebebiyle soruşturma başlattıkları takdirde durumu personelin ilgisine göre Bakanlığa veya mülki idare amirliklerine </a:t>
            </a:r>
            <a:r>
              <a:rPr lang="tr-TR" sz="2700" b="1" dirty="0">
                <a:latin typeface="Arial" panose="020B0604020202020204" pitchFamily="34" charset="0"/>
                <a:cs typeface="Arial" panose="020B0604020202020204" pitchFamily="34" charset="0"/>
              </a:rPr>
              <a:t>en geç yedi iş günü </a:t>
            </a:r>
            <a:r>
              <a:rPr lang="tr-TR" sz="2700" dirty="0">
                <a:latin typeface="Arial" panose="020B0604020202020204" pitchFamily="34" charset="0"/>
                <a:cs typeface="Arial" panose="020B0604020202020204" pitchFamily="34" charset="0"/>
              </a:rPr>
              <a:t>içinde bildirir. </a:t>
            </a:r>
            <a:br>
              <a:rPr lang="tr-TR" sz="2700" dirty="0">
                <a:latin typeface="Arial" panose="020B0604020202020204" pitchFamily="34" charset="0"/>
                <a:cs typeface="Arial" panose="020B0604020202020204" pitchFamily="34" charset="0"/>
              </a:rPr>
            </a:br>
            <a:r>
              <a:rPr lang="tr-TR" sz="2700" dirty="0">
                <a:latin typeface="Arial" panose="020B0604020202020204" pitchFamily="34" charset="0"/>
                <a:cs typeface="Arial" panose="020B0604020202020204" pitchFamily="34" charset="0"/>
              </a:rPr>
              <a:t>- Bildirimde bulunulan yetkili idari merciler tarafından gerek görülen idari tedbirler alınır ve </a:t>
            </a:r>
            <a:r>
              <a:rPr lang="tr-TR" sz="2700" b="1" dirty="0">
                <a:latin typeface="Arial" panose="020B0604020202020204" pitchFamily="34" charset="0"/>
                <a:cs typeface="Arial" panose="020B0604020202020204" pitchFamily="34" charset="0"/>
              </a:rPr>
              <a:t>disiplin soruşturması </a:t>
            </a:r>
            <a:r>
              <a:rPr lang="tr-TR" sz="2700" dirty="0">
                <a:latin typeface="Arial" panose="020B0604020202020204" pitchFamily="34" charset="0"/>
                <a:cs typeface="Arial" panose="020B0604020202020204" pitchFamily="34" charset="0"/>
              </a:rPr>
              <a:t>başlatılır.</a:t>
            </a:r>
            <a:r>
              <a:rPr lang="tr-TR" sz="2000" dirty="0"/>
              <a:t/>
            </a:r>
            <a:br>
              <a:rPr lang="tr-TR" sz="2000" dirty="0"/>
            </a:br>
            <a:r>
              <a:rPr lang="tr-TR" sz="2000" dirty="0"/>
              <a:t> </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994285" y="518893"/>
            <a:ext cx="6350081" cy="1538883"/>
          </a:xfrm>
          <a:prstGeom prst="rect">
            <a:avLst/>
          </a:prstGeom>
        </p:spPr>
        <p:txBody>
          <a:bodyPr wrap="square">
            <a:spAutoFit/>
          </a:bodyPr>
          <a:lstStyle/>
          <a:p>
            <a:pPr algn="ctr"/>
            <a:r>
              <a:rPr lang="tr-TR" sz="3200" b="1" dirty="0"/>
              <a:t>Cumhuriyet Savcılıkları Tarafından Bilgilendirme</a:t>
            </a:r>
            <a:br>
              <a:rPr lang="tr-TR" sz="3200" b="1" dirty="0"/>
            </a:b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3886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459712" y="1628800"/>
            <a:ext cx="7619163" cy="4098760"/>
          </a:xfrm>
        </p:spPr>
        <p:txBody>
          <a:bodyPr>
            <a:normAutofit fontScale="90000"/>
          </a:bodyPr>
          <a:lstStyle/>
          <a:p>
            <a:pPr algn="l">
              <a:lnSpc>
                <a:spcPct val="150000"/>
              </a:lnSpc>
            </a:pPr>
            <a:r>
              <a:rPr lang="tr-TR" sz="2400" b="1" dirty="0" smtClean="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Kolluk görevlileri hakkındaki araştırma, disiplin soruşturması, ön inceleme ve soruşturmalarda görevli müfettiş veya muhakkiklerin </a:t>
            </a:r>
            <a:r>
              <a:rPr lang="tr-TR" sz="2400" b="1" dirty="0">
                <a:latin typeface="Arial" panose="020B0604020202020204" pitchFamily="34" charset="0"/>
                <a:cs typeface="Arial" panose="020B0604020202020204" pitchFamily="34" charset="0"/>
              </a:rPr>
              <a:t>talep etmeleri halinde</a:t>
            </a:r>
            <a:r>
              <a:rPr lang="tr-TR" sz="2400" dirty="0">
                <a:latin typeface="Arial" panose="020B0604020202020204" pitchFamily="34" charset="0"/>
                <a:cs typeface="Arial" panose="020B0604020202020204" pitchFamily="34" charset="0"/>
              </a:rPr>
              <a:t>, Cumhuriyet savcılıkları tarafından ceza soruşturmasının amacını tehlikeye düşürmemek ve gizlilik ilkesine sadık kalınmak kaydıyla, başka yolla temini mümkün olmayan delillerin birer örneği dizi pusulasına bağlanarak gönderilir. </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994285" y="518893"/>
            <a:ext cx="6350081" cy="1538883"/>
          </a:xfrm>
          <a:prstGeom prst="rect">
            <a:avLst/>
          </a:prstGeom>
        </p:spPr>
        <p:txBody>
          <a:bodyPr wrap="square">
            <a:spAutoFit/>
          </a:bodyPr>
          <a:lstStyle/>
          <a:p>
            <a:pPr algn="ctr"/>
            <a:r>
              <a:rPr lang="tr-TR" sz="3200" b="1" dirty="0"/>
              <a:t>Cumhuriyet Savcılıkları Tarafından Bilgilendirme</a:t>
            </a:r>
            <a:br>
              <a:rPr lang="tr-TR" sz="3200" b="1" dirty="0"/>
            </a:b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05263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646121" y="2057776"/>
            <a:ext cx="7046407" cy="4560985"/>
          </a:xfrm>
        </p:spPr>
        <p:txBody>
          <a:bodyPr>
            <a:normAutofit fontScale="90000"/>
          </a:bodyPr>
          <a:lstStyle/>
          <a:p>
            <a:pPr algn="l">
              <a:lnSpc>
                <a:spcPct val="150000"/>
              </a:lnSpc>
            </a:pPr>
            <a:r>
              <a:rPr lang="tr-TR" sz="2700" b="1" dirty="0" smtClean="0">
                <a:latin typeface="Arial" panose="020B0604020202020204" pitchFamily="34" charset="0"/>
                <a:cs typeface="Arial" panose="020B0604020202020204" pitchFamily="34" charset="0"/>
              </a:rPr>
              <a:t>- </a:t>
            </a:r>
            <a:r>
              <a:rPr lang="tr-TR" sz="2700" dirty="0">
                <a:latin typeface="Arial" panose="020B0604020202020204" pitchFamily="34" charset="0"/>
                <a:cs typeface="Arial" panose="020B0604020202020204" pitchFamily="34" charset="0"/>
              </a:rPr>
              <a:t>Cumhuriyet savcılıkları tarafından kolluk personeli hakkında, görevden doğan veya görevi sırasında işledikleri suçlarla kişisel suçlan sebebiyle yapılan soruşturma sonunda düzenlenen </a:t>
            </a:r>
            <a:r>
              <a:rPr lang="tr-TR" sz="2700" b="1" dirty="0">
                <a:latin typeface="Arial" panose="020B0604020202020204" pitchFamily="34" charset="0"/>
                <a:cs typeface="Arial" panose="020B0604020202020204" pitchFamily="34" charset="0"/>
              </a:rPr>
              <a:t>kovuşturmaya yer olmadığı kararları</a:t>
            </a:r>
            <a:r>
              <a:rPr lang="tr-TR" sz="2700" dirty="0">
                <a:latin typeface="Arial" panose="020B0604020202020204" pitchFamily="34" charset="0"/>
                <a:cs typeface="Arial" panose="020B0604020202020204" pitchFamily="34" charset="0"/>
              </a:rPr>
              <a:t>, iddianame ile ilgili mahkemelerce verilen karar suretleri ilgisine göre </a:t>
            </a:r>
            <a:r>
              <a:rPr lang="tr-TR" sz="2700" b="1" dirty="0">
                <a:latin typeface="Arial" panose="020B0604020202020204" pitchFamily="34" charset="0"/>
                <a:cs typeface="Arial" panose="020B0604020202020204" pitchFamily="34" charset="0"/>
              </a:rPr>
              <a:t>Bakanlık, bağlı kuruluş merkez teşkilatı ve mülki idare amirliklerine gönderilir.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994285" y="518893"/>
            <a:ext cx="6350081" cy="1538883"/>
          </a:xfrm>
          <a:prstGeom prst="rect">
            <a:avLst/>
          </a:prstGeom>
        </p:spPr>
        <p:txBody>
          <a:bodyPr wrap="square">
            <a:spAutoFit/>
          </a:bodyPr>
          <a:lstStyle/>
          <a:p>
            <a:pPr algn="ctr"/>
            <a:r>
              <a:rPr lang="tr-TR" sz="3200" b="1" dirty="0"/>
              <a:t>Cumhuriyet Savcılıkları Tarafından Bilgilendirme</a:t>
            </a:r>
            <a:br>
              <a:rPr lang="tr-TR" sz="3200" b="1" dirty="0"/>
            </a:b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71437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0241" y="165919"/>
            <a:ext cx="7886700" cy="1061545"/>
          </a:xfrm>
        </p:spPr>
        <p:txBody>
          <a:bodyPr>
            <a:normAutofit/>
          </a:bodyPr>
          <a:lstStyle/>
          <a:p>
            <a:pPr algn="ctr"/>
            <a:r>
              <a:rPr lang="tr-TR" sz="1600" b="1" dirty="0" smtClean="0">
                <a:latin typeface="Arial" panose="020B0604020202020204" pitchFamily="34" charset="0"/>
                <a:cs typeface="Arial" panose="020B0604020202020204" pitchFamily="34" charset="0"/>
              </a:rPr>
              <a:t>KOLLUK  ŞİKAYET SİSTEMİ İLE İLGİLİ TEMEL KANUNLAR</a:t>
            </a:r>
            <a:endParaRPr lang="tr-TR" sz="1600" b="1" dirty="0">
              <a:latin typeface="Arial" panose="020B0604020202020204" pitchFamily="34" charset="0"/>
              <a:cs typeface="Arial" panose="020B0604020202020204" pitchFamily="34" charset="0"/>
            </a:endParaRPr>
          </a:p>
        </p:txBody>
      </p:sp>
      <p:sp>
        <p:nvSpPr>
          <p:cNvPr id="3" name="Metin Yer Tutucusu 2"/>
          <p:cNvSpPr>
            <a:spLocks noGrp="1"/>
          </p:cNvSpPr>
          <p:nvPr>
            <p:ph type="body" idx="1"/>
          </p:nvPr>
        </p:nvSpPr>
        <p:spPr>
          <a:xfrm>
            <a:off x="331596" y="1297858"/>
            <a:ext cx="8178992" cy="5027418"/>
          </a:xfrm>
        </p:spPr>
        <p:txBody>
          <a:bodyPr>
            <a:normAutofit fontScale="25000" lnSpcReduction="20000"/>
          </a:bodyPr>
          <a:lstStyle/>
          <a:p>
            <a:endParaRPr lang="tr-TR" dirty="0" smtClean="0">
              <a:solidFill>
                <a:schemeClr val="tx1"/>
              </a:solidFill>
              <a:latin typeface="Times New Roman" panose="02020603050405020304" pitchFamily="18" charset="0"/>
              <a:cs typeface="Times New Roman" panose="02020603050405020304" pitchFamily="18" charset="0"/>
            </a:endParaRPr>
          </a:p>
          <a:p>
            <a:pPr marL="361950" indent="-361950">
              <a:buFont typeface="Wingdings" panose="05000000000000000000" pitchFamily="2" charset="2"/>
              <a:buChar char="Ø"/>
            </a:pPr>
            <a:r>
              <a:rPr lang="tr-TR" sz="7200" b="1" dirty="0" smtClean="0">
                <a:solidFill>
                  <a:schemeClr val="tx1"/>
                </a:solidFill>
                <a:latin typeface="Arial" panose="020B0604020202020204" pitchFamily="34" charset="0"/>
                <a:cs typeface="Arial" panose="020B0604020202020204" pitchFamily="34" charset="0"/>
              </a:rPr>
              <a:t>657 SAYILI DEVLET MEMURLARI  HAKKINDA KANUN</a:t>
            </a:r>
          </a:p>
          <a:p>
            <a:endParaRPr lang="tr-TR" sz="7200" b="1" dirty="0" smtClean="0">
              <a:solidFill>
                <a:schemeClr val="tx1"/>
              </a:solidFill>
              <a:latin typeface="Arial" panose="020B0604020202020204" pitchFamily="34" charset="0"/>
              <a:cs typeface="Arial" panose="020B0604020202020204" pitchFamily="34" charset="0"/>
            </a:endParaRPr>
          </a:p>
          <a:p>
            <a:pPr marL="361950" indent="-361950">
              <a:buFont typeface="Wingdings" panose="05000000000000000000" pitchFamily="2" charset="2"/>
              <a:buChar char="Ø"/>
            </a:pPr>
            <a:r>
              <a:rPr lang="tr-TR" sz="7200" b="1" dirty="0" smtClean="0">
                <a:solidFill>
                  <a:schemeClr val="tx1"/>
                </a:solidFill>
                <a:latin typeface="Arial" panose="020B0604020202020204" pitchFamily="34" charset="0"/>
                <a:cs typeface="Arial" panose="020B0604020202020204" pitchFamily="34" charset="0"/>
              </a:rPr>
              <a:t>7068 SAYILI GENEL KOLLUK DİSİPLİN KANUNU</a:t>
            </a:r>
          </a:p>
          <a:p>
            <a:endParaRPr lang="tr-TR" sz="7200" b="1" dirty="0" smtClean="0">
              <a:solidFill>
                <a:schemeClr val="tx1"/>
              </a:solidFill>
              <a:latin typeface="Arial" panose="020B0604020202020204" pitchFamily="34" charset="0"/>
              <a:cs typeface="Arial" panose="020B0604020202020204" pitchFamily="34" charset="0"/>
            </a:endParaRPr>
          </a:p>
          <a:p>
            <a:pPr marL="361950" indent="-361950">
              <a:buFont typeface="Wingdings" panose="05000000000000000000" pitchFamily="2" charset="2"/>
              <a:buChar char="Ø"/>
            </a:pPr>
            <a:r>
              <a:rPr lang="tr-TR" sz="7200" b="1" dirty="0" smtClean="0">
                <a:solidFill>
                  <a:schemeClr val="tx1"/>
                </a:solidFill>
                <a:latin typeface="Arial" panose="020B0604020202020204" pitchFamily="34" charset="0"/>
                <a:cs typeface="Arial" panose="020B0604020202020204" pitchFamily="34" charset="0"/>
              </a:rPr>
              <a:t>5271 SAYILI CEZA </a:t>
            </a:r>
            <a:r>
              <a:rPr lang="tr-TR" sz="7200" b="1" dirty="0">
                <a:solidFill>
                  <a:schemeClr val="tx1"/>
                </a:solidFill>
                <a:latin typeface="Arial" panose="020B0604020202020204" pitchFamily="34" charset="0"/>
                <a:cs typeface="Arial" panose="020B0604020202020204" pitchFamily="34" charset="0"/>
              </a:rPr>
              <a:t>MUHAKEMESİ KANUNU </a:t>
            </a:r>
            <a:endParaRPr lang="tr-TR" sz="7200" b="1" dirty="0" smtClean="0">
              <a:solidFill>
                <a:schemeClr val="tx1"/>
              </a:solidFill>
              <a:latin typeface="Arial" panose="020B0604020202020204" pitchFamily="34" charset="0"/>
              <a:cs typeface="Arial" panose="020B0604020202020204" pitchFamily="34" charset="0"/>
            </a:endParaRPr>
          </a:p>
          <a:p>
            <a:endParaRPr lang="tr-TR" sz="7200" b="1" dirty="0" smtClean="0">
              <a:solidFill>
                <a:schemeClr val="tx1"/>
              </a:solidFill>
              <a:latin typeface="Arial" panose="020B0604020202020204" pitchFamily="34" charset="0"/>
              <a:cs typeface="Arial" panose="020B0604020202020204" pitchFamily="34" charset="0"/>
            </a:endParaRPr>
          </a:p>
          <a:p>
            <a:pPr marL="361950" indent="-361950">
              <a:lnSpc>
                <a:spcPct val="170000"/>
              </a:lnSpc>
              <a:buFont typeface="Wingdings" panose="05000000000000000000" pitchFamily="2" charset="2"/>
              <a:buChar char="Ø"/>
            </a:pPr>
            <a:r>
              <a:rPr lang="tr-TR" sz="7200" b="1" dirty="0" smtClean="0">
                <a:solidFill>
                  <a:schemeClr val="tx1"/>
                </a:solidFill>
                <a:latin typeface="Arial" panose="020B0604020202020204" pitchFamily="34" charset="0"/>
                <a:cs typeface="Arial" panose="020B0604020202020204" pitchFamily="34" charset="0"/>
              </a:rPr>
              <a:t>4483 SAYILI  MEMURLAR VE DİĞER KAMU GÖREVLİLERİNİN YARGILANMASI HAKKINDA KANUN </a:t>
            </a:r>
          </a:p>
          <a:p>
            <a:pPr marL="361950" indent="-361950">
              <a:lnSpc>
                <a:spcPct val="170000"/>
              </a:lnSpc>
              <a:buFont typeface="Wingdings" panose="05000000000000000000" pitchFamily="2" charset="2"/>
              <a:buChar char="Ø"/>
            </a:pPr>
            <a:r>
              <a:rPr lang="tr-TR" sz="7200" b="1" dirty="0" smtClean="0">
                <a:solidFill>
                  <a:schemeClr val="tx1"/>
                </a:solidFill>
                <a:latin typeface="Arial" panose="020B0604020202020204" pitchFamily="34" charset="0"/>
                <a:cs typeface="Arial" panose="020B0604020202020204" pitchFamily="34" charset="0"/>
              </a:rPr>
              <a:t>3628 SAYILI MAL </a:t>
            </a:r>
            <a:r>
              <a:rPr lang="tr-TR" sz="7200" b="1" dirty="0">
                <a:solidFill>
                  <a:schemeClr val="tx1"/>
                </a:solidFill>
                <a:latin typeface="Arial" panose="020B0604020202020204" pitchFamily="34" charset="0"/>
                <a:cs typeface="Arial" panose="020B0604020202020204" pitchFamily="34" charset="0"/>
              </a:rPr>
              <a:t>BİLDİRİMİNDE BULUNULMASI, RÜŞVET VE YOLSUZLUKLARLA MÜCADELE KANUNU </a:t>
            </a:r>
            <a:endParaRPr lang="tr-TR" sz="7200" b="1" dirty="0" smtClean="0">
              <a:solidFill>
                <a:schemeClr val="tx1"/>
              </a:solidFill>
              <a:latin typeface="Arial" panose="020B0604020202020204" pitchFamily="34" charset="0"/>
              <a:cs typeface="Arial" panose="020B0604020202020204" pitchFamily="34" charset="0"/>
            </a:endParaRPr>
          </a:p>
          <a:p>
            <a:endParaRPr lang="tr-TR" sz="7200" b="1" dirty="0" smtClean="0">
              <a:solidFill>
                <a:schemeClr val="tx1"/>
              </a:solidFill>
              <a:latin typeface="Arial" panose="020B0604020202020204" pitchFamily="34" charset="0"/>
              <a:cs typeface="Arial" panose="020B0604020202020204" pitchFamily="34" charset="0"/>
            </a:endParaRPr>
          </a:p>
          <a:p>
            <a:pPr marL="361950" indent="-361950">
              <a:buFont typeface="Wingdings" panose="05000000000000000000" pitchFamily="2" charset="2"/>
              <a:buChar char="Ø"/>
            </a:pPr>
            <a:r>
              <a:rPr lang="tr-TR" sz="7200" b="1" dirty="0" smtClean="0">
                <a:solidFill>
                  <a:schemeClr val="tx1"/>
                </a:solidFill>
                <a:latin typeface="Arial" panose="020B0604020202020204" pitchFamily="34" charset="0"/>
                <a:cs typeface="Arial" panose="020B0604020202020204" pitchFamily="34" charset="0"/>
              </a:rPr>
              <a:t> </a:t>
            </a:r>
            <a:r>
              <a:rPr lang="tr-TR" sz="7200" b="1" dirty="0">
                <a:solidFill>
                  <a:schemeClr val="tx1"/>
                </a:solidFill>
                <a:latin typeface="Arial" panose="020B0604020202020204" pitchFamily="34" charset="0"/>
                <a:cs typeface="Arial" panose="020B0604020202020204" pitchFamily="34" charset="0"/>
              </a:rPr>
              <a:t>6713 SAYILI KOLLUK GÖZETİM KOMİSYONU KURULMASI HAKKINDA </a:t>
            </a:r>
            <a:r>
              <a:rPr lang="tr-TR" sz="7200" b="1" dirty="0" smtClean="0">
                <a:solidFill>
                  <a:schemeClr val="tx1"/>
                </a:solidFill>
                <a:latin typeface="Arial" panose="020B0604020202020204" pitchFamily="34" charset="0"/>
                <a:cs typeface="Arial" panose="020B0604020202020204" pitchFamily="34" charset="0"/>
              </a:rPr>
              <a:t>KANUNUN</a:t>
            </a:r>
          </a:p>
          <a:p>
            <a:endParaRPr lang="tr-TR" sz="7200" b="1" dirty="0" smtClean="0">
              <a:solidFill>
                <a:schemeClr val="tx1"/>
              </a:solidFill>
              <a:latin typeface="Arial" panose="020B0604020202020204" pitchFamily="34" charset="0"/>
              <a:cs typeface="Arial" panose="020B0604020202020204" pitchFamily="34" charset="0"/>
            </a:endParaRPr>
          </a:p>
          <a:p>
            <a:pPr marL="452438" indent="-452438">
              <a:buFont typeface="Wingdings" panose="05000000000000000000" pitchFamily="2" charset="2"/>
              <a:buChar char="Ø"/>
            </a:pPr>
            <a:r>
              <a:rPr lang="tr-TR" sz="7200" b="1" dirty="0" smtClean="0">
                <a:solidFill>
                  <a:schemeClr val="tx1"/>
                </a:solidFill>
                <a:latin typeface="Arial" panose="020B0604020202020204" pitchFamily="34" charset="0"/>
                <a:cs typeface="Arial" panose="020B0604020202020204" pitchFamily="34" charset="0"/>
              </a:rPr>
              <a:t>3071 SAYILI DİLEKÇE KANUNU </a:t>
            </a:r>
            <a:r>
              <a:rPr lang="tr-TR" sz="7200" b="1" dirty="0" smtClean="0">
                <a:solidFill>
                  <a:schemeClr val="tx1"/>
                </a:solidFill>
                <a:latin typeface="Times New Roman" panose="02020603050405020304" pitchFamily="18" charset="0"/>
                <a:cs typeface="Times New Roman" panose="02020603050405020304" pitchFamily="18" charset="0"/>
              </a:rPr>
              <a:t/>
            </a:r>
            <a:br>
              <a:rPr lang="tr-TR" sz="7200" b="1" dirty="0" smtClean="0">
                <a:solidFill>
                  <a:schemeClr val="tx1"/>
                </a:solidFill>
                <a:latin typeface="Times New Roman" panose="02020603050405020304" pitchFamily="18" charset="0"/>
                <a:cs typeface="Times New Roman" panose="02020603050405020304" pitchFamily="18" charset="0"/>
              </a:rPr>
            </a:br>
            <a:endParaRPr lang="tr-TR" sz="7200" b="1" dirty="0">
              <a:solidFill>
                <a:schemeClr val="tx1"/>
              </a:solidFill>
              <a:latin typeface="Times New Roman" panose="02020603050405020304" pitchFamily="18" charset="0"/>
              <a:cs typeface="Times New Roman" panose="02020603050405020304" pitchFamily="18" charset="0"/>
            </a:endParaRPr>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398682921"/>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895736" y="1628800"/>
            <a:ext cx="5238582" cy="2310155"/>
          </a:xfrm>
        </p:spPr>
        <p:txBody>
          <a:bodyPr>
            <a:normAutofit fontScale="90000"/>
          </a:bodyPr>
          <a:lstStyle/>
          <a:p>
            <a:pPr algn="l">
              <a:lnSpc>
                <a:spcPct val="150000"/>
              </a:lnSpc>
            </a:pPr>
            <a:r>
              <a:rPr lang="tr-TR" sz="3600" dirty="0"/>
              <a:t/>
            </a:r>
            <a:br>
              <a:rPr lang="tr-TR" sz="3600" dirty="0"/>
            </a:br>
            <a:r>
              <a:rPr lang="tr-TR" sz="2700" dirty="0" smtClean="0">
                <a:latin typeface="Arial" panose="020B0604020202020204" pitchFamily="34" charset="0"/>
                <a:cs typeface="Arial" panose="020B0604020202020204" pitchFamily="34" charset="0"/>
              </a:rPr>
              <a:t>Komisyon </a:t>
            </a:r>
            <a:r>
              <a:rPr lang="tr-TR" sz="2700" dirty="0">
                <a:latin typeface="Arial" panose="020B0604020202020204" pitchFamily="34" charset="0"/>
                <a:cs typeface="Arial" panose="020B0604020202020204" pitchFamily="34" charset="0"/>
              </a:rPr>
              <a:t>ile bağlı kuruluşların taşra teşkilatlan arasındaki her türlü yazışma </a:t>
            </a:r>
            <a:r>
              <a:rPr lang="tr-TR" sz="2700" b="1" dirty="0">
                <a:latin typeface="Arial" panose="020B0604020202020204" pitchFamily="34" charset="0"/>
                <a:cs typeface="Arial" panose="020B0604020202020204" pitchFamily="34" charset="0"/>
              </a:rPr>
              <a:t>mülki idare amirlikleri </a:t>
            </a:r>
            <a:r>
              <a:rPr lang="tr-TR" sz="2700" dirty="0">
                <a:latin typeface="Arial" panose="020B0604020202020204" pitchFamily="34" charset="0"/>
                <a:cs typeface="Arial" panose="020B0604020202020204" pitchFamily="34" charset="0"/>
              </a:rPr>
              <a:t>aracılığı ile yapılır.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994285" y="518893"/>
            <a:ext cx="6350081" cy="1046440"/>
          </a:xfrm>
          <a:prstGeom prst="rect">
            <a:avLst/>
          </a:prstGeom>
        </p:spPr>
        <p:txBody>
          <a:bodyPr wrap="square">
            <a:spAutoFit/>
          </a:bodyPr>
          <a:lstStyle/>
          <a:p>
            <a:pPr algn="ctr"/>
            <a:r>
              <a:rPr lang="tr-TR" sz="3200" b="1" dirty="0"/>
              <a:t>YAZIŞMALAR</a:t>
            </a:r>
            <a:br>
              <a:rPr lang="tr-TR" sz="3200" b="1" dirty="0"/>
            </a:b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27042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895736" y="1628800"/>
            <a:ext cx="5238582" cy="3666681"/>
          </a:xfrm>
        </p:spPr>
        <p:txBody>
          <a:bodyPr>
            <a:normAutofit fontScale="90000"/>
          </a:bodyPr>
          <a:lstStyle/>
          <a:p>
            <a:pPr algn="just">
              <a:lnSpc>
                <a:spcPct val="150000"/>
              </a:lnSpc>
            </a:pPr>
            <a:r>
              <a:rPr lang="tr-TR" sz="2400" dirty="0" smtClean="0">
                <a:latin typeface="Arial" panose="020B0604020202020204" pitchFamily="34" charset="0"/>
                <a:cs typeface="Arial" panose="020B0604020202020204" pitchFamily="34" charset="0"/>
              </a:rPr>
              <a:t>Kolluk </a:t>
            </a:r>
            <a:r>
              <a:rPr lang="tr-TR" sz="2400" dirty="0">
                <a:latin typeface="Arial" panose="020B0604020202020204" pitchFamily="34" charset="0"/>
                <a:cs typeface="Arial" panose="020B0604020202020204" pitchFamily="34" charset="0"/>
              </a:rPr>
              <a:t>hakkındaki ihbar ve şikayetler üzerine yapılan işlemler ile merkezi kayıt sisteminin işleyişine ilişkin iş ve işlemler, </a:t>
            </a:r>
            <a:r>
              <a:rPr lang="tr-TR" sz="2400" b="1" dirty="0">
                <a:latin typeface="Arial" panose="020B0604020202020204" pitchFamily="34" charset="0"/>
                <a:cs typeface="Arial" panose="020B0604020202020204" pitchFamily="34" charset="0"/>
              </a:rPr>
              <a:t>sıralı kurum amirleri, mülki idare amirleri, bağlı kuruluşların teftiş ve denetim elemanları ile Kurul Başkanlığı tarafından </a:t>
            </a:r>
            <a:r>
              <a:rPr lang="tr-TR" sz="2400" dirty="0">
                <a:latin typeface="Arial" panose="020B0604020202020204" pitchFamily="34" charset="0"/>
                <a:cs typeface="Arial" panose="020B0604020202020204" pitchFamily="34" charset="0"/>
              </a:rPr>
              <a:t>yılda en az bir defa denetlenir.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9" name="Resim 8"/>
          <p:cNvPicPr/>
          <p:nvPr/>
        </p:nvPicPr>
        <p:blipFill>
          <a:blip r:embed="rId3"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
        <p:nvSpPr>
          <p:cNvPr id="10" name="Dikdörtgen 9"/>
          <p:cNvSpPr/>
          <p:nvPr/>
        </p:nvSpPr>
        <p:spPr>
          <a:xfrm>
            <a:off x="994285" y="518894"/>
            <a:ext cx="6350081" cy="584775"/>
          </a:xfrm>
          <a:prstGeom prst="rect">
            <a:avLst/>
          </a:prstGeom>
        </p:spPr>
        <p:txBody>
          <a:bodyPr wrap="square">
            <a:spAutoFit/>
          </a:bodyPr>
          <a:lstStyle/>
          <a:p>
            <a:pPr algn="ctr"/>
            <a:r>
              <a:rPr lang="tr-TR" sz="3200" b="1" dirty="0"/>
              <a:t>DENETİM</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94544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685605" y="1829894"/>
            <a:ext cx="5829300" cy="1470025"/>
          </a:xfrm>
        </p:spPr>
        <p:txBody>
          <a:bodyPr>
            <a:normAutofit fontScale="90000"/>
          </a:bodyPr>
          <a:lstStyle/>
          <a:p>
            <a:r>
              <a:rPr lang="tr-TR" dirty="0" smtClean="0"/>
              <a:t/>
            </a:r>
            <a:br>
              <a:rPr lang="tr-TR" dirty="0" smtClean="0"/>
            </a:br>
            <a:endParaRPr lang="tr-TR" dirty="0"/>
          </a:p>
        </p:txBody>
      </p:sp>
      <p:sp>
        <p:nvSpPr>
          <p:cNvPr id="3" name="Alt Başlık 2"/>
          <p:cNvSpPr>
            <a:spLocks noGrp="1"/>
          </p:cNvSpPr>
          <p:nvPr>
            <p:ph type="subTitle" idx="1"/>
          </p:nvPr>
        </p:nvSpPr>
        <p:spPr>
          <a:xfrm>
            <a:off x="2033718" y="2564905"/>
            <a:ext cx="4752528" cy="1883032"/>
          </a:xfrm>
        </p:spPr>
        <p:txBody>
          <a:bodyPr>
            <a:noAutofit/>
          </a:bodyPr>
          <a:lstStyle/>
          <a:p>
            <a:r>
              <a:rPr lang="tr-TR" sz="2600" b="1" dirty="0">
                <a:latin typeface="Arial" panose="020B0604020202020204" pitchFamily="34" charset="0"/>
                <a:cs typeface="Arial" panose="020B0604020202020204" pitchFamily="34" charset="0"/>
              </a:rPr>
              <a:t>TEŞEKKÜRLER!</a:t>
            </a:r>
          </a:p>
          <a:p>
            <a:endParaRPr lang="tr-TR" sz="2600" b="1" dirty="0">
              <a:latin typeface="Arial" panose="020B0604020202020204" pitchFamily="34" charset="0"/>
              <a:cs typeface="Arial" panose="020B0604020202020204" pitchFamily="34" charset="0"/>
            </a:endParaRPr>
          </a:p>
          <a:p>
            <a:endParaRPr lang="tr-TR" sz="2600" b="1" dirty="0">
              <a:latin typeface="Arial" panose="020B0604020202020204" pitchFamily="34" charset="0"/>
              <a:cs typeface="Arial" panose="020B0604020202020204" pitchFamily="34" charset="0"/>
            </a:endParaRPr>
          </a:p>
          <a:p>
            <a:r>
              <a:rPr lang="tr-TR" sz="2600" b="1" dirty="0">
                <a:latin typeface="Arial" panose="020B0604020202020204" pitchFamily="34" charset="0"/>
                <a:cs typeface="Arial" panose="020B0604020202020204" pitchFamily="34" charset="0"/>
              </a:rPr>
              <a:t>Cumhur ÇİLESİZ</a:t>
            </a:r>
          </a:p>
          <a:p>
            <a:r>
              <a:rPr lang="tr-TR" sz="2600" b="1" dirty="0">
                <a:latin typeface="Arial" panose="020B0604020202020204" pitchFamily="34" charset="0"/>
                <a:cs typeface="Arial" panose="020B0604020202020204" pitchFamily="34" charset="0"/>
              </a:rPr>
              <a:t>Mülkiye Başmüfettişi</a:t>
            </a:r>
          </a:p>
        </p:txBody>
      </p:sp>
      <p:pic>
        <p:nvPicPr>
          <p:cNvPr id="13" name="Resim 12"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992" y="89324"/>
            <a:ext cx="809768" cy="997204"/>
          </a:xfrm>
          <a:prstGeom prst="rect">
            <a:avLst/>
          </a:prstGeom>
          <a:noFill/>
        </p:spPr>
      </p:pic>
      <p:pic>
        <p:nvPicPr>
          <p:cNvPr id="14" name="Resim 13"/>
          <p:cNvPicPr/>
          <p:nvPr/>
        </p:nvPicPr>
        <p:blipFill>
          <a:blip r:embed="rId4" cstate="print">
            <a:extLst>
              <a:ext uri="{28A0092B-C50C-407E-A947-70E740481C1C}">
                <a14:useLocalDpi xmlns:a14="http://schemas.microsoft.com/office/drawing/2010/main" val="0"/>
              </a:ext>
            </a:extLst>
          </a:blip>
          <a:stretch>
            <a:fillRect/>
          </a:stretch>
        </p:blipFill>
        <p:spPr>
          <a:xfrm>
            <a:off x="7468890" y="109962"/>
            <a:ext cx="1611630" cy="955929"/>
          </a:xfrm>
          <a:prstGeom prst="rect">
            <a:avLst/>
          </a:prstGeom>
        </p:spPr>
      </p:pic>
    </p:spTree>
    <p:extLst>
      <p:ext uri="{BB962C8B-B14F-4D97-AF65-F5344CB8AC3E}">
        <p14:creationId xmlns:p14="http://schemas.microsoft.com/office/powerpoint/2010/main" val="21001298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2686</TotalTime>
  <Words>3771</Words>
  <Application>Microsoft Office PowerPoint</Application>
  <PresentationFormat>Ekran Gösterisi (4:3)</PresentationFormat>
  <Paragraphs>332</Paragraphs>
  <Slides>92</Slides>
  <Notes>1</Notes>
  <HiddenSlides>0</HiddenSlides>
  <MMClips>0</MMClips>
  <ScaleCrop>false</ScaleCrop>
  <HeadingPairs>
    <vt:vector size="4" baseType="variant">
      <vt:variant>
        <vt:lpstr>Tema</vt:lpstr>
      </vt:variant>
      <vt:variant>
        <vt:i4>1</vt:i4>
      </vt:variant>
      <vt:variant>
        <vt:lpstr>Slayt Başlıkları</vt:lpstr>
      </vt:variant>
      <vt:variant>
        <vt:i4>92</vt:i4>
      </vt:variant>
    </vt:vector>
  </HeadingPairs>
  <TitlesOfParts>
    <vt:vector size="93" baseType="lpstr">
      <vt:lpstr>Office Teması</vt:lpstr>
      <vt:lpstr>KOLLUK GÖZETİM İLE İLGİLİ HUKUKİ DÜZENLEMELER</vt:lpstr>
      <vt:lpstr>ANAYASAL HÜKÜMLER</vt:lpstr>
      <vt:lpstr>ANAYASAL HÜKÜMLER</vt:lpstr>
      <vt:lpstr>ANAYASAL HÜKÜMLER</vt:lpstr>
      <vt:lpstr>ANAYASAL HÜKÜMLER</vt:lpstr>
      <vt:lpstr>ANAYASAL HÜKÜMLER</vt:lpstr>
      <vt:lpstr>ANAYASAL HÜKÜMLER</vt:lpstr>
      <vt:lpstr>AVRUPA İNSAN HAKLARI SÖZLEŞMESİ</vt:lpstr>
      <vt:lpstr>KOLLUK  ŞİKAYET SİSTEMİ İLE İLGİLİ TEMEL KANUNLAR</vt:lpstr>
      <vt:lpstr>     ÜLKEMİZDE KOLLUK ŞİKAYETLERİNİN  EN AZA İNDİRİLMESİ VE ETKİN SORUŞTURULMASI YÖNÜNDE  SON YILLARDA YAPILAN DEĞİŞİKLİKLER </vt:lpstr>
      <vt:lpstr> ÜLKEMİZDE KOLLUK ŞİKAYETLERİNİN  EN AZA İNDİRİLMESİ VE ETKİN SORUŞTURULMASI YÖNÜNDE  SON DÖNEMDE YAPILAN DEĞİŞİKLİKLER</vt:lpstr>
      <vt:lpstr>PowerPoint Sunusu</vt:lpstr>
      <vt:lpstr>PowerPoint Sunusu</vt:lpstr>
      <vt:lpstr>PowerPoint Sunusu</vt:lpstr>
      <vt:lpstr>Avrupa İnsan Hakları Mahkemesinin Geliştirdiği  Kolluk Hakkındaki iddiaların soruşturmasına ilişkin geliştirdiği  (5)  prensip</vt:lpstr>
      <vt:lpstr>PowerPoint Sunusu</vt:lpstr>
      <vt:lpstr>BAĞIMSIZ POLİS ŞİKÂYETLERİ KOMİSYONU VE TÜRK ULUSAL POLİS VE JANDARMASI İÇİN ŞİKÂYET SİSTEMİ”  EŞLEŞTİRME PROJESİ</vt:lpstr>
      <vt:lpstr>BAĞIMSIZ POLİS ŞİKÂYETLERİ KOMİSYONU VE TÜRK ULUSAL POLİS VE JANDARMASI İÇİN ŞİKÂYET SİSTEMİ  EŞLEŞTİRME PROJESİ</vt:lpstr>
      <vt:lpstr>   BAĞIMSIZ POLİS ŞİKÂYETLERİ KOMİSYONU VE TÜRK ULUSAL POLİS VE JANDARMASI İÇİN ŞİKÂYET SİSTEMİ” EŞLEŞTİRME PROJESİ</vt:lpstr>
      <vt:lpstr>PowerPoint Sunusu</vt:lpstr>
      <vt:lpstr>PowerPoint Sunusu</vt:lpstr>
      <vt:lpstr>                      6713 sayılı Kanunun Hazırlık Dönemi  </vt:lpstr>
      <vt:lpstr>PowerPoint Sunusu</vt:lpstr>
      <vt:lpstr>KOLLUK GÖZETİM KOMİSYONU KURULMASI HAKKINDA KANUN</vt:lpstr>
      <vt:lpstr>KANUNUN AMACI</vt:lpstr>
      <vt:lpstr>KANUNUN KAPSAMI</vt:lpstr>
      <vt:lpstr>AVRUPA BİRLİĞİ MÜKTESABINA UYUM MEKANİZMALARI</vt:lpstr>
      <vt:lpstr>KOLLUK GÖZETİM KOMİSYONU</vt:lpstr>
      <vt:lpstr>KOLLUK GÖZETİM KOMİSYONU</vt:lpstr>
      <vt:lpstr>KOLLUK GÖZETİM KOMİSYONU</vt:lpstr>
      <vt:lpstr>KOLLUK GÖZETİM KOMİSYONU</vt:lpstr>
      <vt:lpstr>KOMİSYONUN GÖREV VE YETKİLERİ</vt:lpstr>
      <vt:lpstr>KOMİSYONUN GÖREV VE YETKİLERİ</vt:lpstr>
      <vt:lpstr>KOMİSYONUN GÖREV VE YETKİLERİ</vt:lpstr>
      <vt:lpstr>MÜLKİYE MÜFETTİŞLERİ TARAFINDAN SORUŞTURULACAK SUÇLAR  </vt:lpstr>
      <vt:lpstr>MERKEZÎ KAYIT SİSTEMİ </vt:lpstr>
      <vt:lpstr>SEKRETARYA</vt:lpstr>
      <vt:lpstr>KADRO</vt:lpstr>
      <vt:lpstr>PowerPoint Sunusu</vt:lpstr>
      <vt:lpstr>PowerPoint Sunusu</vt:lpstr>
      <vt:lpstr>PowerPoint Sunusu</vt:lpstr>
      <vt:lpstr>PowerPoint Sunusu</vt:lpstr>
      <vt:lpstr>PowerPoint Sunusu</vt:lpstr>
      <vt:lpstr>PowerPoint Sunusu</vt:lpstr>
      <vt:lpstr>PowerPoint Sunusu</vt:lpstr>
      <vt:lpstr>- Hızlı ve Etkili Sistem - Usul ve Esasların Belirlenmesi - Merkezi Kayıt Sistemi - Müfettişlerin Belirlenmesi - Görevlendirilme Yöntemi - Hizmetiçi eğitim</vt:lpstr>
      <vt:lpstr> - Uzmanlaşma -Şeffalık  - Hesap Verebilirlik - Zamanlılık - Katılımcılık - Bağımsızlık ve Tarafsızlık</vt:lpstr>
      <vt:lpstr>- Herkesin hak arama hürriyeti kapsamında ihbar ve        şikayet hakkı - Tutum ve davranışları ile ilgili memnuniyet bildirme  - Kanuni temsilci veya vekil ise kanıtlayıcı belge   (adı, soyadı, imzası, adresi, e-posta, tel, faks)</vt:lpstr>
      <vt:lpstr> - Ad, soyad, adres, TC kimlik no, pasaport no, olayın meydana geldiği yer       ve zaman, kişi veya kişiler - Islak imza, güvenli elektronik imza, e-posta yolu - Varsa video kaydı, fotoğraf, karar, haber ve yazışma örnekleri, sosyal       medya yazışmaları ve benzeri belgeler - Medeni hakları kullanmaktan yoksunluk durumunda buna ilişkin rapor - İddiaların sıhhatinin şüpheye yer vermeyecek belgelerle ortaya konulması      halinde kişisel bilgilere gerek yok</vt:lpstr>
      <vt:lpstr> - Cumhurbaşkanlığı, İçişleri Bakanlığı - Mülki Makamlar - Taşra Kolluk Birimleri - Bağlı Kuruluşlar (İlgili Merkez Birimleri)  -Elden, yazılı dilekçe, sözlü, telefon, mektup, faks, e-posta, başvuru formu</vt:lpstr>
      <vt:lpstr>Yapılan sözlü ihbar ve şikayetlerde öncelikle şikayetçi veya ihbarcının kimlik bilgisi tespit edilerek, ifadesi tutanağa geçirilir. Muhbir ve müştekinin ihbar ve şikayete esas konu, biliniyorsa kişi veya kişiler açıkça belirtilir, varsa deliller tutanağa ek yapılır. Başvurunun tutanağa geçirilmek koşuluyla sözlü yapılması durumunda başvuranın imzası ve adresi de tutanağa alınır. Telefonla yapılan başvurularda 59 uncu ve 60 ıncı maddelerde belirtilen ihbar ve şikayette bulunması gereken unsurlar, ihbar ve şikayeti alan personel tarafından derhal tutanağa bağlanır. Bu tutanağın ihbarcı ve şikayetçi tarafından imzalanması şartı aranmaz.  </vt:lpstr>
      <vt:lpstr>- İhbar ve şikayetin ya da memnuniyet bildiriminin yetkili olmayan bir idari makama yapılması durumunda, başvuru yetkili idari makama gönderilir ve ayrıca başvuru sahibine de bilgi verilir. - Engelli bireylerin başvurularını kolaylaştırmak için gerekli tedbirler alınır. - Kolluk personeli hakkındaki Cumhurbaşkanlığı İletişim Merkezi (CİMER) ile diğer kurumsal başvuru kanalları kullanılarak yapılan ihbar ve şikayetler ya da memnuniyet bildirimleri hakkında da bu Yönetmelik hükümleri uygulanır. </vt:lpstr>
      <vt:lpstr>Kolluk personeli hakkındaki ihbar ve şikayetin, garaz veya mücerret hakaret için, uydurma bir suç isnadı suretiyle yapıldığının araştırma, ön inceleme sonucunda veya soruşturma ve yargılamanın tabi olduğu kanuni işlem sonucunda bu isnadın sabit olmadığının anlaşılması halinde merkezde bu memurun en üst amiri, illerde valiler tarafından isnatta bulunanlar hakkında kamu davasının açılması Cumhuriyet Savcılığından talep edilir.</vt:lpstr>
      <vt:lpstr> Kolluk personelinin birinci fıkrada belirtilen durumlarda kamu davası açılması için Cumhuriyet Başsavcılığına başvurma ve haksız isnatta bulunanlar hakkında genel hükümlere göre tazminat davası açma hakları saklıdır.</vt:lpstr>
      <vt:lpstr>Araştırma; Suç iddiası içeren herhangi bir ihbar ve şikayet, taşrada görevli personel için mülki idare amirliklerince, bağlı kuruluşların merkez teşkilatlarında görevli personel için ilgili personel birimlerince, evvela, 59 uncu ve 60 ıncı maddelerde belirtilen unsurları taşıyıp taşımadığı yönüyle incelenir. Zamanaşımına uğrama ihtimali bulunan ihbar ve şikayetlere öncelik verilir. Kimlik bilgileri hiç bulunmayan ya da yanlış olan ihbar ve şikayetler ile kimliğin tespit edilemediği durumlarda (telefon, mektup, e-posta gibi) iddiaların somut verileri içerip içermediği değerlendirilir. İhbar ve şikayetin içeriğinden Kanunda belirtilen unsurları taşıyıp taşımadığı hususu doğrudan veya olağan idari usullerle anlaşılmıyor ise müfettiş veya muhakkik eliyle araştırma yaptırılır.</vt:lpstr>
      <vt:lpstr> Araştırma; - MİA Sınıfı veya Kolluk Görevlilerinin Üstü - 45 gün içinde Araştırma Raporu/Gerekiyorsa Soruşturma Talebi - Gerekçe gösterilmek sureti ile ek süre -İhbar ve şikayet niteliği taşımayanlarla ilgili olarak 3071 sayılı Kanuna göre işlem </vt:lpstr>
      <vt:lpstr>- Soyut ve genel - Kişi ve olay belirtilmemesi - Ciddi bulgu ve belgelere dayanmama - Yanlış ad, soyad, imza veya adres Durumlarında, İHBAR VE ŞİKAYET İŞLEME KONULMAZ</vt:lpstr>
      <vt:lpstr>a) Kamu kurum ve kuruluşlarından talep mahiyeti taşıyan ve idari bir işlem veya eylemle çözümlenebilecek vasıfta olan, b) Kamu kurum ve kuruluşlarının ifa ettikleri hizmetlerde, tesis ettikleri idari işlemlere ilişkin olup ihtilaf halinde idari yargıda dava konusu edilebilecek nitelikte olan, c) İdare ile gerçek ya da tüzel kişiler arasında özel hukuk ilişkilerinden kaynaklanan ve taraflarca adli yargı mercilerinde dava konusu edilebilecek hukuki uyuşmazlıklara ilişkin bulunan, ç) İdarenin veya personelin hukuki sorumluluğunu gerektirebilecek nitelikte bulunan</vt:lpstr>
      <vt:lpstr>İhbar ve şikayet birinci fıkradaki nitelikte olup, konunun Bakanlık, Komisyon, bağlı kuruluşlar ve mülki idare amirliklerinin görev, yetki ve sorumluluk alanında bulunması halinde; yargı mercilerinin görevine giren konularla ilgili olanlar hariç, gerekli karar ve tedbirler alınır ve yapılan işlem hakkında başvuru sahibine bilgi verilir. İstemin yerine getirilmesi maddi ve/veya hukuki sebeplerle mümkün değilse durum başvuru sahibine gerekçesiyle bildirilir. Bu fıkra kapsamındaki başvurular en geç otuz gün içinde sonuçlandırılır. Bu süre içinde sonuçlandırılamayan başvurularla ilgili işlemin safahatı hakkında dilekçe sahiplerine bilgi verilir. İşlem safahatının duyurulması halinde alınan sonuç ayrıca bildirilir.</vt:lpstr>
      <vt:lpstr>- ÖLDÜRME - KASTEN YARALAMA - İŞKENCE - ZOR KULLANMA YETKİSİNE İLİŞKİN SINIRIN AŞILMASI - SUÇ İŞLEMEK AMACIYLA ÖRGÜT KURMA - ÖRGÜT FAALİYETİ ÇERÇEVESİNDE İŞLENEN SUÇLAR</vt:lpstr>
      <vt:lpstr>  - 4483 S.K. kapsamı dışında ise genel hükümlere göre Cumhuriyet Savcılığına, kapsamında ise ön inceleme - Disiplin işlemi için Kurul Başkanlığı’na Valilik ve Kaymakamlıklar tarafından yürütülmesi halinde öncelik MİA/Olmadığı takdirde gerekçe ve Komisyona bildirim - İhtiyaç halinde ortak görev</vt:lpstr>
      <vt:lpstr>   -MİA dışı ise kolluk görevlisinin üstü İhbar ve şikayetler doğrudan Bakanlığa ve Bağlı Kuruluşlara intikal etmesi ya da resen öğrenilmesi durumunda; - 4483 S.K. kapsamı dışında ise genel hükümlere göre Cumhuriyet Savcılığına, kapsamında ise ön inceleme - Disiplin işlemi için Kurul Başkanlığına </vt:lpstr>
      <vt:lpstr>   - Ön inceleme ve/veya disiplin soruşturmasını icra etmek üzere müfettiş görevlendirilmesi durumunda, diğer idari mercilerce başlatılmış ve henüz yetkili disiplin amir veya kurullarınca sonuçlandırılmamış olan ön inceleme ve/veya disiplin soruşturmaları, dizi pusulasına bağlı olarak mülkiye müfettişine devredilir. - Ön incelemeler ve/veya disiplin soruşturmalarının bağlı kuruluşların merkez teşkilatına yaptırılması durumunda; bu işlemler bağlı kuruluşların teftiş ve denetim birimleri tarafından yerine getirilir. - Olayın niteliği gereği ihtiyaç duyulması durumunda, mülkiye müfettişiyle birlikte bağlı kuruluşların müfettişleri de görevlendirilebilir. </vt:lpstr>
      <vt:lpstr>Bakanlık tarafından Komisyon ile bağlı kuruluşlar ve mülki idare amirlikleri arasında, kolluk görevlileri hakkında idari mercilerce yürütülen ceza ve disiplin işlemleri ya da memnuniyet bildirimleri ile ilgili olarak gerekli bilgilerin elektronik ortamda kaydedilmesi ve yapılan uygulamaların izlenmesi amacıyla merkezi kayıt sistemi oluşturulur.</vt:lpstr>
      <vt:lpstr>Merkezi kayıt sistemine sağlıklı kayıt yapılması, aynı ihbar ve şikayet konusu ile ilgili olarak birden fazla kayıt yapılmaması amacıyla sistem ve yetkili kullanıcı tarafından gerekli tedbirler alınır. Mükerrer kayıt yapıldığının sonradan anlaşılması halinde kayıtlar eşleştirilerek sistemde gerekli düzeltmeler yapılır. Merkezi kayıt sisteminden numara verilmesi sırasında, daha önce aynı kişi tarafından aynı konuda yapılan başvuru ile ilgili olarak bir kayıt numarası verildiğinin tespiti halinde, işlemler önceki kayıt numarası üzerinden yürütülür.</vt:lpstr>
      <vt:lpstr> a) Başvuru sahibi ile ilgili olarak; 1) Adı ve soyadı, 2) İş veya yerleşim yeri adres bilgileri, 3) Türkiye Cumhuriyeti vatandaşı ise Türkiye Cumhuriyeti kimlik numarası, 4) Yabancı ise uyruğu, varsa pasaport numarası ve yabancı kimlik numarası, 5) Yaşı.</vt:lpstr>
      <vt:lpstr>b) İhbar ve şikayete konu kolluk personel ile ilgili olarak; 1) Adı ve soyadı, 2) Olay tarihinde çalıştığı birim, 3) Olay tarihindeki yaşı, 4) Eğitim durumu, 5) Türkiye Cumhuriyeti kimlik numarası, 6) Hizmet yılı. </vt:lpstr>
      <vt:lpstr>c) İhbar veya şikayete konu olaya ilişkin olarak; 1) Olayın tarih ve saati, 2) Olay yeri, 3) Olayın özeti, 4) Olaya ilişkin yaralama veya ölüm olup olmadığı, 5) Olaya ilişkin maddi bir kayıp olup olmadığı, 6) İsnat edilen suç, 7) Olay ile ilgili olarak daha önce herhangi bir adli veya idari mercie başvurulup başvurulmadığı. </vt:lpstr>
      <vt:lpstr> ç) Olay hakkında yürütülen işlemlerin safahatına ilişkin olarak; 1) Araştırmaya ilişkin işleme konulmama kararı özeti, var ise bu kararla ilgili idari yargı karan özeti. 2) Disiplin soruşturması karan özeti, var ise bu kararla ilgili idari yargı kararı özeti, 3) Ön inceleme sonucunda verilen karar özeti, var ise bu kararla ilgili idari yargı kararı özeti, 4) Ceza soruşturması ve kovuşturmasına ilişkin karar özetleri, 5) Var ise tazmin, görevden uzaklaştırma, görev yeri değişikliği ve benzeri diğer idari işlemlerin özeti ve var ise bunlara ilişkin idari ve adli yargı kararının özeti ile bu nedenle yapılan işlemin özeti.</vt:lpstr>
      <vt:lpstr>İsteğine bağlı olarak, başvuru sahibine ait aşağıdaki veriler merkezi kayıt sistemine kaydedilir: a) Meslek, b) Elektronik posta adresi, c) Diğer iletişim bilgileri,  ç) Öğrenim durumu, d) Diğer kişisel veriler. </vt:lpstr>
      <vt:lpstr>1) Merkezi kayıt sisteminin teknik altyapısının işleyişinden Bakanlığın Bilgi İşlem Dairesi Başkanlığı, idari işleyişinden ise Kurul Başkanlığı sorumludur, (2) Merkezi kayıt sistemine ilişkin iş ve işlemler; Bakanlık düzeyinde Komisyon sekretaryası, valiliklerde il idare kurulu müdürlükleri, kaymakamlıklarda ilçe yazı işleri müdürlükleri, bağlı kuruluşların merkez teşkilatlarında ise personel işlerinden sorumlu birimler tarafından yürütülür.</vt:lpstr>
      <vt:lpstr> (3) Merkezi kayıt sisteminin mevzuata uygun olarak yürütülmesinden illerde vali, ilçelerde kaymakam, bağlı kuruluşlarda ise kuruluşun en üst amiri sorumludur. (4) Merkezi kayıt sisteminde kayıt altına alınmadığı anlaşılan ihbar, şikayet ve benzeri durumun tespiti halinde, sorumlular hakkında gerekli yasal işlemler ivedilikle yerine getirilir. </vt:lpstr>
      <vt:lpstr>İhbar ve şikayetler;  -MİA, Bağlı Kuruluş veya Komisyona geldiğinde yetkili birimler tarafından kayıt edilir ve sistemden bir kayıt numarası verilir. - Yetkili olmayan MİA veya diğer idari mercilere yapıldığında iki iş günü içinde mahalli MİA veya bağlı kuruluşların personel birimlerine varsa ekleri ile gönderilir ve sisteme kayıt edilir.</vt:lpstr>
      <vt:lpstr> Kolluk personeli hakkında Cumhurbaşkanlığı İletişim Merkezi (CİMER) ile diğer kurumsal başvuru kanallarına yapılan ihbar ve şikayetler de bu Yönetmelikte düzenlenen usul ve esaslar dairesinde merkezi kayıt sistemine kaydedilir. Kanun kapsamında, Cumhuriyet savcıları tarafından kolluk görevlilerinin görevlerinden doğan veya görevleri sırasında işledikleri suçlar ile kişisel suçları sebebiyle başlatılan soruşturmalarla ilgili olarak, personelin ilgisine göre, Bakanlığa, valiliğe veya kaymakamlığa yapmış oldukları bildirimler, yetkili idari merciler tarafından merkezi kayıt sistemine kaydedilir.</vt:lpstr>
      <vt:lpstr> Merkezi kayıt numarası, mülki idare amirliklerine, bağlı kuruluşlara veya Komisyon sekretaryasına elden yapılan başvurularda, başvuruyu kabul eden görevlinin adı, soyadı ve unvanı ile başvurunun yapıldığı tarih ve saati de gösteren alındı belgesi ile başvuru sahibine bildirilir. Telefon, posta veya elektronik posta yolu ile ihbar ve şikayetlerin yetkili olmayan mülki idare amirlikleri ile diğer idari mercilere yapılması dolayısıyla bu birimler tarafından gönderilen başvurulara ilişkin olarak ise, merkezi kayıt numarası; telefonla yapılanlarda tutanağın düzenlendiği, posta veya elektronik posta yolu ile yapılanlarda ise başvurunun idareye intikal ettiği tarihten itibaren en geç üç iş günü içerisinde başvuru sahibinin belirtmiş olduğu tebligat adresine, elektronik posta yolu yapılan başvurularda, aksine bir adres belirtilmemiş ise gelen elektronik posta adresine gönderilir.</vt:lpstr>
      <vt:lpstr> Komisyon tarafından belirlenen esaslar dahilinde merkezde Kurul Başkanı, bağlı kuruluşların merkez teşkilatında bağlı kuruluşların en üst amiri, illerde vali, ilçelerde kaymakam tarafından merkezi kayıt sistemine kayıt iş ve işlemlerinden sorumlu personel belirlenerek yetkilendirilir. Yetkilendirilmemiş personelin merkezi kayıt sistemine giriş veya veri kaydı yapması yasaktır. Elektronik ortamda havale zorunludur.</vt:lpstr>
      <vt:lpstr> Görev ve hizmeti ile sınırlı olmak kaydıyla aşağıda belirtilenler merkezi kayıt sisteminde sorgulama yapma yetkisine sahiptir: a) Komisyon Başkanı. b) Kurul Başkanı. c) Kurul Başkan Yardımcısı. ç) Bağlı kuruluşların merkez teşkilatında personel işlerinden sorumlu birim amiri. d) İllerde vali, görevlendireceği vali yardımcısı. e) İlçelerde kaymakam. f) Yetkilendirilmiş büro personeli. </vt:lpstr>
      <vt:lpstr> -Başvuranların kimlik bilgileri gizli -Her türlü tedbir; müfettişler, muhakkikler ve diğer idari makam ve merciler tarafından alınır. -E-Dönüşüm ve e-Devlet uygulamaları - Log kayıtları en az 6 ayda bir  --Komisyon Başkanı --Üst Amir --İl valisi tarafından oluşturulacak 3 kişilik heyet tarafından denetlenir…</vt:lpstr>
      <vt:lpstr>İllerde İl İdare Kurulu Müdürlükleri İlçelerde İlçe Yazı İşleri Müdürlükleri -Yeteri kadar personel -Kolluk personeli görevlendirilmez -İş ve İşlemlerin yürütülmesi ve takibi</vt:lpstr>
      <vt:lpstr>a) İhbar ve şikayetlerin merkezi kayıt sistemine kaydını yapmak. b) Kanun kapsamında Komisyon ile ilgili yazışmaları yürütmek. c) İhbar ve şikayetlerle ilgili yazışmaların kaydı, takibi, ilgili birimlere sevk edilmesi ve diğer işlemleri yapmak. -Her yıl Şubat ayında hizmet içi eğitim </vt:lpstr>
      <vt:lpstr> -Bağlı kuruluşların merkez ve taşra teşkilatlarında, kolluk şikayetleri ile ilgili birimler oluşturulur. - Bu birimler bağlı kuruluşların merkez teşkilatlarında personel işlerinden sorumlu birim bünyesinde, taşra teşkilatlarında ise Emniyet Genel Müdürlüğü ve Jandarma Genel Komutanlığı için il ve ilçe düzeyinde, Sahil Güvenlik Komutanlığı için ise Bölge ve Grup Komutanlığı düzeyinde kurulur. </vt:lpstr>
      <vt:lpstr>-Kolluk hakkındaki şikayetlere ilişkin iş ve işlemleri yerine getirmek, - Kolluk etik ilkelerinin uygulanmasına ilişkin işlemleri yürütmek -Risk analizleri yaparak yılda bir kez yetkili mercilere rapor hazırlamak -Her yıl Ocak ayı içinde ve gerekli görülen zamanlarda hizmet içi eğitim -Adli ve idari ceza almamış olmak -Büro görevleri dışında nöbet ve benzeri başka görev verilmemesi</vt:lpstr>
      <vt:lpstr>-Şikayetçi ile ihbar ve şikayet edilen kolluk görevlileri, disiplin soruşturmasının safahatı hakkında, ilgisine göre Bakanlık, mülki idare amirlikleri ve bağlı kuruluşların merkez teşkilatları tarafından en az iki ayda bir bilgilendirilir.  - Bildirimlerin sekretarya hizmetleri İl İdare Kurulu Müdürlükleri, İl Yazı İşleri Müdürlükleri, Kurul Başkanlığı, Merkez Teşkilatları personel birimleri</vt:lpstr>
      <vt:lpstr>-Bildirimlere esas olmak üzere, iki aylık sürenin dolmasından en geç beş iş günü önce, disiplin soruşturması yapan görevli veya görevliler tarafından, disiplin soruşturması onayını veren mercie, soruşturmalarının safahatı hakkında bilgi verilir. - Bilgilendirmeler, soruşturmanın safahatını tam olarak ortaya koyacak nitelikte açık ve anlaşılabilir ifadelerle yapılır. - Bilgilendirmelere ilişkin yazıların bir örneği disiplin soruşturması işlem dosyasında denetime esas olmak üzere muhafaza edilir.</vt:lpstr>
      <vt:lpstr>- Bildirimlere ilişkin gerekli hassasiyeti göstermeyen personel hakkında yetkili merciler tarafından yasal işlemler ivedilikle yerine getirilir. - Disiplin soruşturmasının tamamlanmasını müteakip disiplin soruşturması sonucunda verilen karar şikayetçiye ayrıca bildirilir. </vt:lpstr>
      <vt:lpstr> -Bu Kanun hükümleri kapsamında yürütülen araştırma görevinin sonucu hakkında şikayetçi ile ihbar ve şikayet edilen kolluk görevlilerine bilgi verilir. - Bu kapsamda yapılacak bildirimler, araştırmanın yetkili makam tarafından sonuçlandırılmasını müteakip, izleyen en geç onbeş gün içerisinde yerine getirilir. </vt:lpstr>
      <vt:lpstr>  -Cumhuriyet savcılıkları kolluk görevlileri hakkında görevlerinden doğan veya görevleri sırasında işledikleri suçlar ile kişisel suçları sebebiyle soruşturma başlattıkları takdirde durumu personelin ilgisine göre Bakanlığa veya mülki idare amirliklerine en geç yedi iş günü içinde bildirir.  - Bildirimde bulunulan yetkili idari merciler tarafından gerek görülen idari tedbirler alınır ve disiplin soruşturması başlatılır.  </vt:lpstr>
      <vt:lpstr>- Kolluk görevlileri hakkındaki araştırma, disiplin soruşturması, ön inceleme ve soruşturmalarda görevli müfettiş veya muhakkiklerin talep etmeleri halinde, Cumhuriyet savcılıkları tarafından ceza soruşturmasının amacını tehlikeye düşürmemek ve gizlilik ilkesine sadık kalınmak kaydıyla, başka yolla temini mümkün olmayan delillerin birer örneği dizi pusulasına bağlanarak gönderilir.  </vt:lpstr>
      <vt:lpstr>- Cumhuriyet savcılıkları tarafından kolluk personeli hakkında, görevden doğan veya görevi sırasında işledikleri suçlarla kişisel suçlan sebebiyle yapılan soruşturma sonunda düzenlenen kovuşturmaya yer olmadığı kararları, iddianame ile ilgili mahkemelerce verilen karar suretleri ilgisine göre Bakanlık, bağlı kuruluş merkez teşkilatı ve mülki idare amirliklerine gönderilir.</vt:lpstr>
      <vt:lpstr> Komisyon ile bağlı kuruluşların taşra teşkilatlan arasındaki her türlü yazışma mülki idare amirlikleri aracılığı ile yapılır.</vt:lpstr>
      <vt:lpstr>Kolluk hakkındaki ihbar ve şikayetler üzerine yapılan işlemler ile merkezi kayıt sisteminin işleyişine ilişkin iş ve işlemler, sıralı kurum amirleri, mülki idare amirleri, bağlı kuruluşların teftiş ve denetim elemanları ile Kurul Başkanlığı tarafından yılda en az bir defa denetlenir.</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KOLLUK ŞİKAYET SİSTEMİ</dc:title>
  <dc:creator>Hakan ARIKAN</dc:creator>
  <cp:lastModifiedBy>asus</cp:lastModifiedBy>
  <cp:revision>212</cp:revision>
  <dcterms:created xsi:type="dcterms:W3CDTF">2019-10-31T13:35:42Z</dcterms:created>
  <dcterms:modified xsi:type="dcterms:W3CDTF">2019-12-04T06:24:46Z</dcterms:modified>
</cp:coreProperties>
</file>